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86" r:id="rId5"/>
    <p:sldMasterId id="2147483731" r:id="rId6"/>
    <p:sldMasterId id="2147483767" r:id="rId7"/>
  </p:sldMasterIdLst>
  <p:notesMasterIdLst>
    <p:notesMasterId r:id="rId43"/>
  </p:notesMasterIdLst>
  <p:handoutMasterIdLst>
    <p:handoutMasterId r:id="rId44"/>
  </p:handoutMasterIdLst>
  <p:sldIdLst>
    <p:sldId id="436" r:id="rId8"/>
    <p:sldId id="486" r:id="rId9"/>
    <p:sldId id="488" r:id="rId10"/>
    <p:sldId id="622" r:id="rId11"/>
    <p:sldId id="627" r:id="rId12"/>
    <p:sldId id="672" r:id="rId13"/>
    <p:sldId id="620" r:id="rId14"/>
    <p:sldId id="621" r:id="rId15"/>
    <p:sldId id="489" r:id="rId16"/>
    <p:sldId id="669" r:id="rId17"/>
    <p:sldId id="497" r:id="rId18"/>
    <p:sldId id="673" r:id="rId19"/>
    <p:sldId id="608" r:id="rId20"/>
    <p:sldId id="613" r:id="rId21"/>
    <p:sldId id="614" r:id="rId22"/>
    <p:sldId id="612" r:id="rId23"/>
    <p:sldId id="464" r:id="rId24"/>
    <p:sldId id="465" r:id="rId25"/>
    <p:sldId id="674" r:id="rId26"/>
    <p:sldId id="637" r:id="rId27"/>
    <p:sldId id="671" r:id="rId28"/>
    <p:sldId id="636" r:id="rId29"/>
    <p:sldId id="499" r:id="rId30"/>
    <p:sldId id="504" r:id="rId31"/>
    <p:sldId id="503" r:id="rId32"/>
    <p:sldId id="498" r:id="rId33"/>
    <p:sldId id="629" r:id="rId34"/>
    <p:sldId id="626" r:id="rId35"/>
    <p:sldId id="668" r:id="rId36"/>
    <p:sldId id="507" r:id="rId37"/>
    <p:sldId id="474" r:id="rId38"/>
    <p:sldId id="476" r:id="rId39"/>
    <p:sldId id="500" r:id="rId40"/>
    <p:sldId id="501" r:id="rId41"/>
    <p:sldId id="599" r:id="rId42"/>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680">
          <p15:clr>
            <a:srgbClr val="A4A3A4"/>
          </p15:clr>
        </p15:guide>
        <p15:guide id="2" pos="2441">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EFF7F"/>
    <a:srgbClr val="7F7F7F"/>
    <a:srgbClr val="92D050"/>
    <a:srgbClr val="4BC2FF"/>
    <a:srgbClr val="6D95A7"/>
    <a:srgbClr val="D9D9D9"/>
    <a:srgbClr val="4BC3BD"/>
    <a:srgbClr val="6DD1A7"/>
    <a:srgbClr val="6DD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9519" autoAdjust="0"/>
  </p:normalViewPr>
  <p:slideViewPr>
    <p:cSldViewPr snapToGrid="0">
      <p:cViewPr varScale="1">
        <p:scale>
          <a:sx n="86" d="100"/>
          <a:sy n="86" d="100"/>
        </p:scale>
        <p:origin x="1349" y="48"/>
      </p:cViewPr>
      <p:guideLst>
        <p:guide orient="horz" pos="1680"/>
        <p:guide pos="244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1" d="100"/>
          <a:sy n="101" d="100"/>
        </p:scale>
        <p:origin x="-3800" y="-104"/>
      </p:cViewPr>
      <p:guideLst>
        <p:guide orient="horz" pos="3225"/>
        <p:guide pos="224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HARRY\Dir_Commun$\COMMUNICATION%20FINANCIERE\CP_SFAF\2017\SFAF%2020%20septembre%202017\Slides\PREPARATION\secteur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ARRY\Dir_Commun$\COMMUNICATION%20FINANCIERE\CP_SFAF\2014\SFAF%2024%20septembre%20-%20R&#233;sultats%20semestriels\Slides\actionnaria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ARRY\Dir_Commun$\COMMUNICATION%20FINANCIERE\CP_SFAF\2017\SFAF%2020%20septembre%202017\Slides\PREPARATION\CA%20%20et%20effectif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ARRY\Dir_Commun$\COMMUNICATION%20FINANCIERE\CP_SFAF\2017\SFAF%2020%20septembre%202017\Slides\CA%20%20et%20effectifs.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HARRY\Dir_Commun$\COMMUNICATION%20FINANCIERE\CP_SFAF\2017\SFAF%2020%20septembre%202017\Slides\CA%20%20et%20effectifs.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oleObject" Target="file:///\\HARRY\Dir_Commun$\COMMUNICATION%20FINANCIERE\CP_SFAF\2017\SFAF%2022%20f&#233;vrier%202017\Slides\pr&#233;paration\sch&#233;ma%20bridg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60862814683373"/>
          <c:y val="0"/>
          <c:w val="0.65253665790048454"/>
          <c:h val="0.92966213820007115"/>
        </c:manualLayout>
      </c:layout>
      <c:doughnutChart>
        <c:varyColors val="1"/>
        <c:ser>
          <c:idx val="0"/>
          <c:order val="0"/>
          <c:spPr>
            <a:ln w="15875">
              <a:solidFill>
                <a:sysClr val="window" lastClr="FFFFFF">
                  <a:alpha val="97000"/>
                </a:sysClr>
              </a:solidFill>
            </a:ln>
          </c:spPr>
          <c:dPt>
            <c:idx val="0"/>
            <c:bubble3D val="0"/>
            <c:spPr>
              <a:solidFill>
                <a:srgbClr val="95B3D7"/>
              </a:solidFill>
              <a:ln w="15875">
                <a:solidFill>
                  <a:sysClr val="window" lastClr="FFFFFF">
                    <a:alpha val="97000"/>
                  </a:sysClr>
                </a:solidFill>
              </a:ln>
            </c:spPr>
          </c:dPt>
          <c:dPt>
            <c:idx val="1"/>
            <c:bubble3D val="0"/>
            <c:spPr>
              <a:solidFill>
                <a:srgbClr val="95B3D7"/>
              </a:solidFill>
              <a:ln w="15875">
                <a:solidFill>
                  <a:sysClr val="window" lastClr="FFFFFF">
                    <a:alpha val="97000"/>
                  </a:sysClr>
                </a:solidFill>
              </a:ln>
            </c:spPr>
          </c:dPt>
          <c:dPt>
            <c:idx val="2"/>
            <c:bubble3D val="0"/>
            <c:spPr>
              <a:solidFill>
                <a:srgbClr val="CCECFF"/>
              </a:solidFill>
              <a:ln w="15875">
                <a:solidFill>
                  <a:sysClr val="window" lastClr="FFFFFF">
                    <a:alpha val="97000"/>
                  </a:sysClr>
                </a:solidFill>
              </a:ln>
            </c:spPr>
          </c:dPt>
          <c:dPt>
            <c:idx val="3"/>
            <c:bubble3D val="0"/>
            <c:spPr>
              <a:solidFill>
                <a:srgbClr val="CCECFF"/>
              </a:solidFill>
              <a:ln w="15875">
                <a:solidFill>
                  <a:sysClr val="window" lastClr="FFFFFF">
                    <a:alpha val="97000"/>
                  </a:sysClr>
                </a:solidFill>
              </a:ln>
            </c:spPr>
          </c:dPt>
          <c:dPt>
            <c:idx val="4"/>
            <c:bubble3D val="0"/>
            <c:spPr>
              <a:solidFill>
                <a:srgbClr val="CCECFF"/>
              </a:solidFill>
              <a:ln w="15875">
                <a:solidFill>
                  <a:sysClr val="window" lastClr="FFFFFF">
                    <a:alpha val="97000"/>
                  </a:sysClr>
                </a:solidFill>
              </a:ln>
            </c:spPr>
          </c:dPt>
          <c:dPt>
            <c:idx val="5"/>
            <c:bubble3D val="0"/>
            <c:spPr>
              <a:solidFill>
                <a:srgbClr val="FFFF00">
                  <a:alpha val="95000"/>
                </a:srgbClr>
              </a:solidFill>
              <a:ln w="15875">
                <a:solidFill>
                  <a:sysClr val="window" lastClr="FFFFFF">
                    <a:alpha val="97000"/>
                  </a:sysClr>
                </a:solidFill>
              </a:ln>
            </c:spPr>
          </c:dPt>
          <c:dPt>
            <c:idx val="6"/>
            <c:bubble3D val="0"/>
            <c:spPr>
              <a:solidFill>
                <a:srgbClr val="009900">
                  <a:alpha val="95000"/>
                </a:srgbClr>
              </a:solidFill>
              <a:ln w="15875">
                <a:solidFill>
                  <a:sysClr val="window" lastClr="FFFFFF">
                    <a:alpha val="97000"/>
                  </a:sysClr>
                </a:solidFill>
              </a:ln>
            </c:spPr>
          </c:dPt>
          <c:dPt>
            <c:idx val="7"/>
            <c:bubble3D val="0"/>
            <c:spPr>
              <a:solidFill>
                <a:srgbClr val="009900">
                  <a:alpha val="94902"/>
                </a:srgbClr>
              </a:solidFill>
              <a:ln w="15875">
                <a:solidFill>
                  <a:sysClr val="window" lastClr="FFFFFF">
                    <a:alpha val="97000"/>
                  </a:sysClr>
                </a:solidFill>
              </a:ln>
            </c:spPr>
          </c:dPt>
          <c:dPt>
            <c:idx val="8"/>
            <c:bubble3D val="0"/>
            <c:spPr>
              <a:solidFill>
                <a:srgbClr val="558ED5">
                  <a:alpha val="93725"/>
                </a:srgbClr>
              </a:solidFill>
              <a:ln w="15875">
                <a:solidFill>
                  <a:sysClr val="window" lastClr="FFFFFF">
                    <a:alpha val="97000"/>
                  </a:sysClr>
                </a:solidFill>
              </a:ln>
            </c:spPr>
          </c:dPt>
          <c:dPt>
            <c:idx val="9"/>
            <c:bubble3D val="0"/>
            <c:spPr>
              <a:solidFill>
                <a:srgbClr val="558ED5">
                  <a:alpha val="93725"/>
                </a:srgbClr>
              </a:solidFill>
              <a:ln w="15875">
                <a:solidFill>
                  <a:sysClr val="window" lastClr="FFFFFF">
                    <a:alpha val="97000"/>
                  </a:sysClr>
                </a:solidFill>
              </a:ln>
            </c:spPr>
          </c:dPt>
          <c:cat>
            <c:strRef>
              <c:f>'EXCEL   Secteurs'!$B$3:$B$12</c:f>
              <c:strCache>
                <c:ptCount val="10"/>
                <c:pt idx="0">
                  <c:v>Automotive</c:v>
                </c:pt>
                <c:pt idx="1">
                  <c:v>Rail/Naval</c:v>
                </c:pt>
                <c:pt idx="2">
                  <c:v>Energy</c:v>
                </c:pt>
                <c:pt idx="3">
                  <c:v>Life sciences</c:v>
                </c:pt>
                <c:pt idx="4">
                  <c:v>Other Industries</c:v>
                </c:pt>
                <c:pt idx="5">
                  <c:v>Tertiary/Finance</c:v>
                </c:pt>
                <c:pt idx="6">
                  <c:v>Telecoms</c:v>
                </c:pt>
                <c:pt idx="7">
                  <c:v>Multimedia</c:v>
                </c:pt>
                <c:pt idx="8">
                  <c:v>Defence</c:v>
                </c:pt>
                <c:pt idx="9">
                  <c:v>Aerospace</c:v>
                </c:pt>
              </c:strCache>
            </c:strRef>
          </c:cat>
          <c:val>
            <c:numRef>
              <c:f>'EXCEL   Secteurs'!$E$3:$E$12</c:f>
              <c:numCache>
                <c:formatCode>0.0%</c:formatCode>
                <c:ptCount val="10"/>
                <c:pt idx="0">
                  <c:v>0.223</c:v>
                </c:pt>
                <c:pt idx="1">
                  <c:v>2.8000000000000001E-2</c:v>
                </c:pt>
                <c:pt idx="2">
                  <c:v>0.109</c:v>
                </c:pt>
                <c:pt idx="3">
                  <c:v>6.9000000000000006E-2</c:v>
                </c:pt>
                <c:pt idx="4">
                  <c:v>4.5999999999999999E-2</c:v>
                </c:pt>
                <c:pt idx="5">
                  <c:v>0.183</c:v>
                </c:pt>
                <c:pt idx="6">
                  <c:v>7.8E-2</c:v>
                </c:pt>
                <c:pt idx="7">
                  <c:v>6.2E-2</c:v>
                </c:pt>
                <c:pt idx="8">
                  <c:v>4.4999999999999998E-2</c:v>
                </c:pt>
                <c:pt idx="9">
                  <c:v>0.157</c:v>
                </c:pt>
              </c:numCache>
            </c:numRef>
          </c:val>
        </c:ser>
        <c:dLbls>
          <c:showLegendKey val="0"/>
          <c:showVal val="0"/>
          <c:showCatName val="0"/>
          <c:showSerName val="0"/>
          <c:showPercent val="0"/>
          <c:showBubbleSize val="0"/>
          <c:showLeaderLines val="1"/>
        </c:dLbls>
        <c:firstSliceAng val="0"/>
        <c:holeSize val="33"/>
      </c:doughnutChart>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263052979072402E-3"/>
          <c:y val="0"/>
          <c:w val="0.57936233173156804"/>
          <c:h val="0.97918428029517501"/>
        </c:manualLayout>
      </c:layout>
      <c:doughnutChart>
        <c:varyColors val="1"/>
        <c:ser>
          <c:idx val="0"/>
          <c:order val="0"/>
          <c:spPr>
            <a:ln w="15875">
              <a:solidFill>
                <a:schemeClr val="bg1"/>
              </a:solidFill>
            </a:ln>
          </c:spPr>
          <c:dPt>
            <c:idx val="0"/>
            <c:bubble3D val="0"/>
            <c:spPr>
              <a:solidFill>
                <a:srgbClr val="008BD2"/>
              </a:solidFill>
              <a:ln w="15875">
                <a:solidFill>
                  <a:schemeClr val="bg1"/>
                </a:solidFill>
              </a:ln>
            </c:spPr>
          </c:dPt>
          <c:dPt>
            <c:idx val="1"/>
            <c:bubble3D val="0"/>
            <c:spPr>
              <a:solidFill>
                <a:srgbClr val="FFFF00"/>
              </a:solidFill>
              <a:ln w="15875">
                <a:solidFill>
                  <a:schemeClr val="bg1"/>
                </a:solidFill>
              </a:ln>
            </c:spPr>
          </c:dPt>
          <c:dPt>
            <c:idx val="2"/>
            <c:bubble3D val="0"/>
            <c:spPr>
              <a:solidFill>
                <a:schemeClr val="bg2">
                  <a:lumMod val="75000"/>
                </a:schemeClr>
              </a:solidFill>
              <a:ln w="15875">
                <a:solidFill>
                  <a:schemeClr val="bg1"/>
                </a:solidFill>
              </a:ln>
            </c:spPr>
          </c:dPt>
          <c:dPt>
            <c:idx val="3"/>
            <c:bubble3D val="0"/>
            <c:spPr>
              <a:solidFill>
                <a:srgbClr val="FF0000"/>
              </a:solidFill>
              <a:ln w="15875">
                <a:solidFill>
                  <a:schemeClr val="bg1"/>
                </a:solidFill>
              </a:ln>
            </c:spPr>
          </c:dPt>
          <c:cat>
            <c:strRef>
              <c:f>Feuil1!$A$2:$A$5</c:f>
              <c:strCache>
                <c:ptCount val="4"/>
                <c:pt idx="0">
                  <c:v>Fondateur + Holding</c:v>
                </c:pt>
                <c:pt idx="1">
                  <c:v>FCPE Alten</c:v>
                </c:pt>
                <c:pt idx="2">
                  <c:v>Public </c:v>
                </c:pt>
                <c:pt idx="3">
                  <c:v>Autodétention</c:v>
                </c:pt>
              </c:strCache>
            </c:strRef>
          </c:cat>
          <c:val>
            <c:numRef>
              <c:f>Feuil1!$B$2:$B$5</c:f>
              <c:numCache>
                <c:formatCode>0.00%</c:formatCode>
                <c:ptCount val="4"/>
                <c:pt idx="0">
                  <c:v>0.2215</c:v>
                </c:pt>
                <c:pt idx="1">
                  <c:v>7.7999999999999996E-3</c:v>
                </c:pt>
                <c:pt idx="2">
                  <c:v>0.75660000000000005</c:v>
                </c:pt>
                <c:pt idx="3">
                  <c:v>1.41E-2</c:v>
                </c:pt>
              </c:numCache>
            </c:numRef>
          </c:val>
        </c:ser>
        <c:dLbls>
          <c:showLegendKey val="0"/>
          <c:showVal val="0"/>
          <c:showCatName val="0"/>
          <c:showSerName val="0"/>
          <c:showPercent val="0"/>
          <c:showBubbleSize val="0"/>
          <c:showLeaderLines val="1"/>
        </c:dLbls>
        <c:firstSliceAng val="183"/>
        <c:holeSize val="45"/>
      </c:doughnut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694958770480664E-2"/>
          <c:y val="0"/>
          <c:w val="0.91921527751354914"/>
          <c:h val="0.93544382776562296"/>
        </c:manualLayout>
      </c:layout>
      <c:barChart>
        <c:barDir val="col"/>
        <c:grouping val="stacked"/>
        <c:varyColors val="0"/>
        <c:ser>
          <c:idx val="0"/>
          <c:order val="0"/>
          <c:tx>
            <c:strRef>
              <c:f>'Evolution du CA par Semestre'!$B$1</c:f>
              <c:strCache>
                <c:ptCount val="1"/>
                <c:pt idx="0">
                  <c:v>France</c:v>
                </c:pt>
              </c:strCache>
            </c:strRef>
          </c:tx>
          <c:spPr>
            <a:solidFill>
              <a:srgbClr val="FEFF7F"/>
            </a:solidFill>
          </c:spPr>
          <c:invertIfNegative val="0"/>
          <c:cat>
            <c:strRef>
              <c:f>'Evolution du CA par Semestre'!$A$2:$A$7</c:f>
              <c:strCache>
                <c:ptCount val="6"/>
                <c:pt idx="0">
                  <c:v>H1 2000</c:v>
                </c:pt>
                <c:pt idx="1">
                  <c:v>H1 2005</c:v>
                </c:pt>
                <c:pt idx="2">
                  <c:v>H1 2010</c:v>
                </c:pt>
                <c:pt idx="3">
                  <c:v>H1 2015</c:v>
                </c:pt>
                <c:pt idx="4">
                  <c:v>H1 2016</c:v>
                </c:pt>
                <c:pt idx="5">
                  <c:v>H1 2017</c:v>
                </c:pt>
              </c:strCache>
            </c:strRef>
          </c:cat>
          <c:val>
            <c:numRef>
              <c:f>'Evolution du CA par Semestre'!$B$2:$B$7</c:f>
              <c:numCache>
                <c:formatCode>General</c:formatCode>
                <c:ptCount val="6"/>
                <c:pt idx="0">
                  <c:v>67.5</c:v>
                </c:pt>
                <c:pt idx="1">
                  <c:v>152.9</c:v>
                </c:pt>
                <c:pt idx="2">
                  <c:v>307.2</c:v>
                </c:pt>
                <c:pt idx="3">
                  <c:v>396</c:v>
                </c:pt>
                <c:pt idx="4">
                  <c:v>422.8</c:v>
                </c:pt>
                <c:pt idx="5">
                  <c:v>459.4</c:v>
                </c:pt>
              </c:numCache>
            </c:numRef>
          </c:val>
        </c:ser>
        <c:ser>
          <c:idx val="1"/>
          <c:order val="1"/>
          <c:tx>
            <c:strRef>
              <c:f>'Evolution du CA par Semestre'!$C$1</c:f>
              <c:strCache>
                <c:ptCount val="1"/>
                <c:pt idx="0">
                  <c:v>International</c:v>
                </c:pt>
              </c:strCache>
            </c:strRef>
          </c:tx>
          <c:spPr>
            <a:solidFill>
              <a:srgbClr val="3F9DBE"/>
            </a:solidFill>
          </c:spPr>
          <c:invertIfNegative val="0"/>
          <c:cat>
            <c:strRef>
              <c:f>'Evolution du CA par Semestre'!$A$2:$A$7</c:f>
              <c:strCache>
                <c:ptCount val="6"/>
                <c:pt idx="0">
                  <c:v>H1 2000</c:v>
                </c:pt>
                <c:pt idx="1">
                  <c:v>H1 2005</c:v>
                </c:pt>
                <c:pt idx="2">
                  <c:v>H1 2010</c:v>
                </c:pt>
                <c:pt idx="3">
                  <c:v>H1 2015</c:v>
                </c:pt>
                <c:pt idx="4">
                  <c:v>H1 2016</c:v>
                </c:pt>
                <c:pt idx="5">
                  <c:v>H1 2017</c:v>
                </c:pt>
              </c:strCache>
            </c:strRef>
          </c:cat>
          <c:val>
            <c:numRef>
              <c:f>'Evolution du CA par Semestre'!$C$2:$C$7</c:f>
              <c:numCache>
                <c:formatCode>General</c:formatCode>
                <c:ptCount val="6"/>
                <c:pt idx="0">
                  <c:v>19.8</c:v>
                </c:pt>
                <c:pt idx="1">
                  <c:v>58.5</c:v>
                </c:pt>
                <c:pt idx="2">
                  <c:v>136.19999999999999</c:v>
                </c:pt>
                <c:pt idx="3">
                  <c:v>368.2</c:v>
                </c:pt>
                <c:pt idx="4">
                  <c:v>447.7</c:v>
                </c:pt>
                <c:pt idx="5">
                  <c:v>524.29999999999995</c:v>
                </c:pt>
              </c:numCache>
            </c:numRef>
          </c:val>
        </c:ser>
        <c:ser>
          <c:idx val="2"/>
          <c:order val="2"/>
          <c:tx>
            <c:strRef>
              <c:f>'Evolution du CA par Semestre'!$D$1</c:f>
              <c:strCache>
                <c:ptCount val="1"/>
              </c:strCache>
            </c:strRef>
          </c:tx>
          <c:spPr>
            <a:no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'Evolution du CA par Semestre'!$A$2:$A$7</c:f>
              <c:strCache>
                <c:ptCount val="6"/>
                <c:pt idx="0">
                  <c:v>H1 2000</c:v>
                </c:pt>
                <c:pt idx="1">
                  <c:v>H1 2005</c:v>
                </c:pt>
                <c:pt idx="2">
                  <c:v>H1 2010</c:v>
                </c:pt>
                <c:pt idx="3">
                  <c:v>H1 2015</c:v>
                </c:pt>
                <c:pt idx="4">
                  <c:v>H1 2016</c:v>
                </c:pt>
                <c:pt idx="5">
                  <c:v>H1 2017</c:v>
                </c:pt>
              </c:strCache>
            </c:strRef>
          </c:cat>
          <c:val>
            <c:numRef>
              <c:f>'Evolution du CA par Semestre'!$D$2:$D$7</c:f>
              <c:numCache>
                <c:formatCode>General</c:formatCode>
                <c:ptCount val="6"/>
                <c:pt idx="0">
                  <c:v>90</c:v>
                </c:pt>
                <c:pt idx="1">
                  <c:v>211.4</c:v>
                </c:pt>
                <c:pt idx="2">
                  <c:v>443.4</c:v>
                </c:pt>
                <c:pt idx="3">
                  <c:v>764.2</c:v>
                </c:pt>
                <c:pt idx="4">
                  <c:v>870.5</c:v>
                </c:pt>
                <c:pt idx="5">
                  <c:v>983.69999999999993</c:v>
                </c:pt>
              </c:numCache>
            </c:numRef>
          </c:val>
        </c:ser>
        <c:dLbls>
          <c:showLegendKey val="0"/>
          <c:showVal val="0"/>
          <c:showCatName val="0"/>
          <c:showSerName val="0"/>
          <c:showPercent val="0"/>
          <c:showBubbleSize val="0"/>
        </c:dLbls>
        <c:gapWidth val="62"/>
        <c:overlap val="100"/>
        <c:axId val="68071784"/>
        <c:axId val="68072168"/>
      </c:barChart>
      <c:catAx>
        <c:axId val="68071784"/>
        <c:scaling>
          <c:orientation val="minMax"/>
        </c:scaling>
        <c:delete val="0"/>
        <c:axPos val="b"/>
        <c:numFmt formatCode="General" sourceLinked="0"/>
        <c:majorTickMark val="out"/>
        <c:minorTickMark val="none"/>
        <c:tickLblPos val="nextTo"/>
        <c:spPr>
          <a:ln>
            <a:solidFill>
              <a:srgbClr val="7F7F7F"/>
            </a:solidFill>
          </a:ln>
        </c:spPr>
        <c:txPr>
          <a:bodyPr/>
          <a:lstStyle/>
          <a:p>
            <a:pPr>
              <a:defRPr sz="1400" baseline="0">
                <a:latin typeface="Century Gothic" pitchFamily="34" charset="0"/>
              </a:defRPr>
            </a:pPr>
            <a:endParaRPr lang="fr-FR"/>
          </a:p>
        </c:txPr>
        <c:crossAx val="68072168"/>
        <c:crosses val="autoZero"/>
        <c:auto val="1"/>
        <c:lblAlgn val="ctr"/>
        <c:lblOffset val="100"/>
        <c:noMultiLvlLbl val="0"/>
      </c:catAx>
      <c:valAx>
        <c:axId val="68072168"/>
        <c:scaling>
          <c:orientation val="minMax"/>
          <c:max val="1000"/>
        </c:scaling>
        <c:delete val="1"/>
        <c:axPos val="l"/>
        <c:numFmt formatCode="General" sourceLinked="1"/>
        <c:majorTickMark val="out"/>
        <c:minorTickMark val="none"/>
        <c:tickLblPos val="nextTo"/>
        <c:crossAx val="68071784"/>
        <c:crosses val="autoZero"/>
        <c:crossBetween val="between"/>
      </c:valAx>
      <c:spPr>
        <a:noFill/>
      </c:spPr>
    </c:plotArea>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strRef>
              <c:f>'BILAN (4)'!$G$6</c:f>
              <c:strCache>
                <c:ptCount val="1"/>
                <c:pt idx="0">
                  <c:v>PASSIFS FINANCIERS </c:v>
                </c:pt>
              </c:strCache>
            </c:strRef>
          </c:tx>
          <c:spPr>
            <a:solidFill>
              <a:srgbClr val="92D050"/>
            </a:solidFill>
          </c:spPr>
          <c:invertIfNegative val="0"/>
          <c:val>
            <c:numRef>
              <c:f>('BILAN (4)'!$I$6,'BILAN (4)'!$K$6)</c:f>
              <c:numCache>
                <c:formatCode>0%</c:formatCode>
                <c:ptCount val="2"/>
                <c:pt idx="0">
                  <c:v>0.05</c:v>
                </c:pt>
                <c:pt idx="1">
                  <c:v>5.300880991488726E-2</c:v>
                </c:pt>
              </c:numCache>
            </c:numRef>
          </c:val>
        </c:ser>
        <c:ser>
          <c:idx val="2"/>
          <c:order val="1"/>
          <c:tx>
            <c:strRef>
              <c:f>'BILAN (4)'!$G$5</c:f>
              <c:strCache>
                <c:ptCount val="1"/>
                <c:pt idx="0">
                  <c:v>PASSIFS  COURANTS </c:v>
                </c:pt>
              </c:strCache>
            </c:strRef>
          </c:tx>
          <c:spPr>
            <a:solidFill>
              <a:srgbClr val="4F81BD"/>
            </a:solidFill>
          </c:spPr>
          <c:invertIfNegative val="0"/>
          <c:dPt>
            <c:idx val="0"/>
            <c:invertIfNegative val="0"/>
            <c:bubble3D val="0"/>
            <c:spPr>
              <a:solidFill>
                <a:srgbClr val="4BC2FF"/>
              </a:solidFill>
            </c:spPr>
          </c:dPt>
          <c:dPt>
            <c:idx val="1"/>
            <c:invertIfNegative val="0"/>
            <c:bubble3D val="0"/>
            <c:spPr>
              <a:solidFill>
                <a:srgbClr val="0070C0"/>
              </a:solidFill>
            </c:spPr>
          </c:dPt>
          <c:val>
            <c:numRef>
              <c:f>('BILAN (4)'!$I$5,'BILAN (4)'!$K$5)</c:f>
              <c:numCache>
                <c:formatCode>0%</c:formatCode>
                <c:ptCount val="2"/>
                <c:pt idx="0">
                  <c:v>0.34303987960872834</c:v>
                </c:pt>
                <c:pt idx="1">
                  <c:v>0.33955502463789755</c:v>
                </c:pt>
              </c:numCache>
            </c:numRef>
          </c:val>
        </c:ser>
        <c:ser>
          <c:idx val="1"/>
          <c:order val="2"/>
          <c:tx>
            <c:strRef>
              <c:f>'BILAN (4)'!$G$4</c:f>
              <c:strCache>
                <c:ptCount val="1"/>
                <c:pt idx="0">
                  <c:v>PASSIFS NON COURANTS </c:v>
                </c:pt>
              </c:strCache>
            </c:strRef>
          </c:tx>
          <c:spPr>
            <a:solidFill>
              <a:srgbClr val="6D95A7"/>
            </a:solidFill>
          </c:spPr>
          <c:invertIfNegative val="0"/>
          <c:val>
            <c:numRef>
              <c:f>('BILAN (4)'!$I$4,'BILAN (4)'!$K$4)</c:f>
              <c:numCache>
                <c:formatCode>0%</c:formatCode>
                <c:ptCount val="2"/>
                <c:pt idx="0">
                  <c:v>0.05</c:v>
                </c:pt>
                <c:pt idx="1">
                  <c:v>3.8748693444826038E-2</c:v>
                </c:pt>
              </c:numCache>
            </c:numRef>
          </c:val>
        </c:ser>
        <c:ser>
          <c:idx val="0"/>
          <c:order val="3"/>
          <c:tx>
            <c:strRef>
              <c:f>'BILAN (4)'!$G$3</c:f>
              <c:strCache>
                <c:ptCount val="1"/>
                <c:pt idx="0">
                  <c:v>CAPITAUX PROPRES pdg</c:v>
                </c:pt>
              </c:strCache>
            </c:strRef>
          </c:tx>
          <c:spPr>
            <a:solidFill>
              <a:schemeClr val="tx1">
                <a:lumMod val="65000"/>
                <a:lumOff val="35000"/>
              </a:schemeClr>
            </a:solidFill>
          </c:spPr>
          <c:invertIfNegative val="0"/>
          <c:dPt>
            <c:idx val="0"/>
            <c:invertIfNegative val="0"/>
            <c:bubble3D val="0"/>
            <c:spPr>
              <a:solidFill>
                <a:srgbClr val="D9D9D9"/>
              </a:solidFill>
            </c:spPr>
          </c:dPt>
          <c:dPt>
            <c:idx val="1"/>
            <c:invertIfNegative val="0"/>
            <c:bubble3D val="0"/>
            <c:spPr>
              <a:solidFill>
                <a:srgbClr val="7F7F7F"/>
              </a:solidFill>
            </c:spPr>
          </c:dPt>
          <c:val>
            <c:numRef>
              <c:f>('BILAN (4)'!$I$3,'BILAN (4)'!$K$3)</c:f>
              <c:numCache>
                <c:formatCode>0%</c:formatCode>
                <c:ptCount val="2"/>
                <c:pt idx="0">
                  <c:v>0.55613243039879612</c:v>
                </c:pt>
                <c:pt idx="1">
                  <c:v>0.56868747200238912</c:v>
                </c:pt>
              </c:numCache>
            </c:numRef>
          </c:val>
        </c:ser>
        <c:dLbls>
          <c:showLegendKey val="0"/>
          <c:showVal val="0"/>
          <c:showCatName val="0"/>
          <c:showSerName val="0"/>
          <c:showPercent val="0"/>
          <c:showBubbleSize val="0"/>
        </c:dLbls>
        <c:gapWidth val="25"/>
        <c:overlap val="100"/>
        <c:axId val="248602168"/>
        <c:axId val="67317944"/>
      </c:barChart>
      <c:catAx>
        <c:axId val="248602168"/>
        <c:scaling>
          <c:orientation val="minMax"/>
        </c:scaling>
        <c:delete val="1"/>
        <c:axPos val="b"/>
        <c:majorTickMark val="none"/>
        <c:minorTickMark val="none"/>
        <c:tickLblPos val="nextTo"/>
        <c:crossAx val="67317944"/>
        <c:crosses val="autoZero"/>
        <c:auto val="1"/>
        <c:lblAlgn val="ctr"/>
        <c:lblOffset val="100"/>
        <c:noMultiLvlLbl val="0"/>
      </c:catAx>
      <c:valAx>
        <c:axId val="67317944"/>
        <c:scaling>
          <c:orientation val="minMax"/>
          <c:max val="1"/>
        </c:scaling>
        <c:delete val="1"/>
        <c:axPos val="l"/>
        <c:numFmt formatCode="0%" sourceLinked="1"/>
        <c:majorTickMark val="none"/>
        <c:minorTickMark val="none"/>
        <c:tickLblPos val="nextTo"/>
        <c:crossAx val="24860216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0"/>
          <c:tx>
            <c:strRef>
              <c:f>'BILAN (4)'!$A$5</c:f>
              <c:strCache>
                <c:ptCount val="1"/>
                <c:pt idx="0">
                  <c:v>TRESORERIE</c:v>
                </c:pt>
              </c:strCache>
            </c:strRef>
          </c:tx>
          <c:spPr>
            <a:solidFill>
              <a:srgbClr val="92D050"/>
            </a:solidFill>
            <a:ln>
              <a:noFill/>
            </a:ln>
            <a:effectLst/>
          </c:spPr>
          <c:invertIfNegative val="0"/>
          <c:val>
            <c:numRef>
              <c:f>('BILAN (4)'!$C$5,'BILAN (4)'!$E$5)</c:f>
              <c:numCache>
                <c:formatCode>0%</c:formatCode>
                <c:ptCount val="2"/>
                <c:pt idx="0">
                  <c:v>7.1482317531978937E-2</c:v>
                </c:pt>
                <c:pt idx="1">
                  <c:v>6.2042705689114519E-2</c:v>
                </c:pt>
              </c:numCache>
            </c:numRef>
          </c:val>
        </c:ser>
        <c:ser>
          <c:idx val="2"/>
          <c:order val="1"/>
          <c:tx>
            <c:strRef>
              <c:f>'BILAN (4)'!$A$4</c:f>
              <c:strCache>
                <c:ptCount val="1"/>
                <c:pt idx="0">
                  <c:v>ACTIFS COURANTS </c:v>
                </c:pt>
              </c:strCache>
            </c:strRef>
          </c:tx>
          <c:spPr>
            <a:solidFill>
              <a:schemeClr val="accent5">
                <a:alpha val="70000"/>
              </a:schemeClr>
            </a:solidFill>
            <a:ln>
              <a:noFill/>
            </a:ln>
            <a:effectLst/>
          </c:spPr>
          <c:invertIfNegative val="0"/>
          <c:dPt>
            <c:idx val="0"/>
            <c:invertIfNegative val="0"/>
            <c:bubble3D val="0"/>
            <c:spPr>
              <a:solidFill>
                <a:srgbClr val="4BC2FF"/>
              </a:solidFill>
              <a:ln>
                <a:noFill/>
              </a:ln>
              <a:effectLst/>
            </c:spPr>
          </c:dPt>
          <c:dPt>
            <c:idx val="1"/>
            <c:invertIfNegative val="0"/>
            <c:bubble3D val="0"/>
            <c:spPr>
              <a:solidFill>
                <a:srgbClr val="0070C0"/>
              </a:solidFill>
              <a:ln>
                <a:noFill/>
              </a:ln>
              <a:effectLst/>
            </c:spPr>
          </c:dPt>
          <c:val>
            <c:numRef>
              <c:f>('BILAN (4)'!$C$4,'BILAN (4)'!$E$4)</c:f>
              <c:numCache>
                <c:formatCode>0%</c:formatCode>
                <c:ptCount val="2"/>
                <c:pt idx="0">
                  <c:v>0.5129420617005267</c:v>
                </c:pt>
                <c:pt idx="1">
                  <c:v>0.54457219650589805</c:v>
                </c:pt>
              </c:numCache>
            </c:numRef>
          </c:val>
        </c:ser>
        <c:ser>
          <c:idx val="1"/>
          <c:order val="2"/>
          <c:tx>
            <c:strRef>
              <c:f>'BILAN (4)'!$A$3</c:f>
              <c:strCache>
                <c:ptCount val="1"/>
                <c:pt idx="0">
                  <c:v>ACTIFS NON COURANTS </c:v>
                </c:pt>
              </c:strCache>
            </c:strRef>
          </c:tx>
          <c:spPr>
            <a:solidFill>
              <a:schemeClr val="accent3">
                <a:alpha val="70000"/>
              </a:schemeClr>
            </a:solidFill>
            <a:ln>
              <a:noFill/>
            </a:ln>
            <a:effectLst/>
          </c:spPr>
          <c:invertIfNegative val="0"/>
          <c:dPt>
            <c:idx val="0"/>
            <c:invertIfNegative val="0"/>
            <c:bubble3D val="0"/>
            <c:spPr>
              <a:solidFill>
                <a:srgbClr val="D9D9D9"/>
              </a:solidFill>
              <a:ln>
                <a:noFill/>
              </a:ln>
              <a:effectLst/>
            </c:spPr>
          </c:dPt>
          <c:dPt>
            <c:idx val="1"/>
            <c:invertIfNegative val="0"/>
            <c:bubble3D val="0"/>
            <c:spPr>
              <a:solidFill>
                <a:srgbClr val="7F7F7F"/>
              </a:solidFill>
              <a:ln>
                <a:noFill/>
              </a:ln>
              <a:effectLst/>
            </c:spPr>
          </c:dPt>
          <c:val>
            <c:numRef>
              <c:f>('BILAN (4)'!$C$3,'BILAN (4)'!$E$3)</c:f>
              <c:numCache>
                <c:formatCode>0%</c:formatCode>
                <c:ptCount val="2"/>
                <c:pt idx="0">
                  <c:v>0.41557562076749432</c:v>
                </c:pt>
                <c:pt idx="1">
                  <c:v>0.39338509780498726</c:v>
                </c:pt>
              </c:numCache>
            </c:numRef>
          </c:val>
        </c:ser>
        <c:dLbls>
          <c:showLegendKey val="0"/>
          <c:showVal val="0"/>
          <c:showCatName val="0"/>
          <c:showSerName val="0"/>
          <c:showPercent val="0"/>
          <c:showBubbleSize val="0"/>
        </c:dLbls>
        <c:gapWidth val="25"/>
        <c:overlap val="100"/>
        <c:axId val="249605952"/>
        <c:axId val="249325744"/>
      </c:barChart>
      <c:catAx>
        <c:axId val="249605952"/>
        <c:scaling>
          <c:orientation val="minMax"/>
        </c:scaling>
        <c:delete val="1"/>
        <c:axPos val="b"/>
        <c:majorTickMark val="none"/>
        <c:minorTickMark val="none"/>
        <c:tickLblPos val="nextTo"/>
        <c:crossAx val="249325744"/>
        <c:crosses val="autoZero"/>
        <c:auto val="1"/>
        <c:lblAlgn val="ctr"/>
        <c:lblOffset val="100"/>
        <c:noMultiLvlLbl val="0"/>
      </c:catAx>
      <c:valAx>
        <c:axId val="249325744"/>
        <c:scaling>
          <c:orientation val="minMax"/>
          <c:max val="1"/>
        </c:scaling>
        <c:delete val="1"/>
        <c:axPos val="l"/>
        <c:numFmt formatCode="0%" sourceLinked="1"/>
        <c:majorTickMark val="none"/>
        <c:minorTickMark val="none"/>
        <c:tickLblPos val="nextTo"/>
        <c:crossAx val="249605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862666719993035E-3"/>
          <c:y val="2.5302534636579894E-2"/>
          <c:w val="0.99581373332800072"/>
          <c:h val="0.97469747280215868"/>
        </c:manualLayout>
      </c:layout>
      <c:barChart>
        <c:barDir val="col"/>
        <c:grouping val="stacked"/>
        <c:varyColors val="0"/>
        <c:ser>
          <c:idx val="0"/>
          <c:order val="0"/>
          <c:invertIfNegative val="0"/>
          <c:dPt>
            <c:idx val="0"/>
            <c:invertIfNegative val="0"/>
            <c:bubble3D val="0"/>
            <c:spPr>
              <a:solidFill>
                <a:srgbClr val="006983"/>
              </a:solidFill>
            </c:spPr>
          </c:dPt>
          <c:dPt>
            <c:idx val="1"/>
            <c:invertIfNegative val="0"/>
            <c:bubble3D val="0"/>
            <c:spPr>
              <a:noFill/>
            </c:spPr>
          </c:dPt>
          <c:dPt>
            <c:idx val="2"/>
            <c:invertIfNegative val="0"/>
            <c:bubble3D val="0"/>
            <c:spPr>
              <a:noFill/>
            </c:spPr>
          </c:dPt>
          <c:dPt>
            <c:idx val="3"/>
            <c:invertIfNegative val="0"/>
            <c:bubble3D val="0"/>
            <c:spPr>
              <a:noFill/>
            </c:spPr>
          </c:dPt>
          <c:dPt>
            <c:idx val="4"/>
            <c:invertIfNegative val="0"/>
            <c:bubble3D val="0"/>
            <c:spPr>
              <a:noFill/>
            </c:spPr>
          </c:dPt>
          <c:dPt>
            <c:idx val="5"/>
            <c:invertIfNegative val="0"/>
            <c:bubble3D val="0"/>
            <c:spPr>
              <a:noFill/>
            </c:spPr>
          </c:dPt>
          <c:dPt>
            <c:idx val="6"/>
            <c:invertIfNegative val="0"/>
            <c:bubble3D val="0"/>
            <c:spPr>
              <a:noFill/>
            </c:spPr>
          </c:dPt>
          <c:dPt>
            <c:idx val="7"/>
            <c:invertIfNegative val="0"/>
            <c:bubble3D val="0"/>
            <c:spPr>
              <a:noFill/>
            </c:spPr>
          </c:dPt>
          <c:dPt>
            <c:idx val="8"/>
            <c:invertIfNegative val="0"/>
            <c:bubble3D val="0"/>
            <c:spPr>
              <a:noFill/>
            </c:spPr>
          </c:dPt>
          <c:cat>
            <c:strRef>
              <c:f>'     semestriels 2017'!$A$2:$I$2</c:f>
              <c:strCache>
                <c:ptCount val="9"/>
                <c:pt idx="0">
                  <c:v>trésorerie 31/12/2016</c:v>
                </c:pt>
                <c:pt idx="1">
                  <c:v>Capacité d'autofinancement avant coût de l'endettement financier et impôt</c:v>
                </c:pt>
                <c:pt idx="2">
                  <c:v>impôt payé</c:v>
                </c:pt>
                <c:pt idx="3">
                  <c:v>Variation BFR</c:v>
                </c:pt>
                <c:pt idx="4">
                  <c:v>Capex</c:v>
                </c:pt>
                <c:pt idx="5">
                  <c:v>Investissements financiers</c:v>
                </c:pt>
                <c:pt idx="6">
                  <c:v>Dividendes</c:v>
                </c:pt>
                <c:pt idx="7">
                  <c:v>autres flux de financement</c:v>
                </c:pt>
                <c:pt idx="8">
                  <c:v>trésorerie 30/06/2017</c:v>
                </c:pt>
              </c:strCache>
            </c:strRef>
          </c:cat>
          <c:val>
            <c:numRef>
              <c:f>'     semestriels 2017'!$A$3:$I$3</c:f>
              <c:numCache>
                <c:formatCode>General</c:formatCode>
                <c:ptCount val="9"/>
                <c:pt idx="0">
                  <c:v>4.5999999999999996</c:v>
                </c:pt>
                <c:pt idx="1">
                  <c:v>4.5999999999999996</c:v>
                </c:pt>
                <c:pt idx="2">
                  <c:v>74.5</c:v>
                </c:pt>
                <c:pt idx="3">
                  <c:v>28.200000000000003</c:v>
                </c:pt>
                <c:pt idx="4">
                  <c:v>23.200000000000003</c:v>
                </c:pt>
                <c:pt idx="5">
                  <c:v>23.2</c:v>
                </c:pt>
                <c:pt idx="6">
                  <c:v>3.5</c:v>
                </c:pt>
                <c:pt idx="7">
                  <c:v>2.8</c:v>
                </c:pt>
                <c:pt idx="8">
                  <c:v>0</c:v>
                </c:pt>
              </c:numCache>
            </c:numRef>
          </c:val>
        </c:ser>
        <c:ser>
          <c:idx val="1"/>
          <c:order val="1"/>
          <c:spPr>
            <a:solidFill>
              <a:schemeClr val="bg1">
                <a:lumMod val="50000"/>
              </a:schemeClr>
            </a:solidFill>
            <a:ln>
              <a:solidFill>
                <a:srgbClr val="C00000"/>
              </a:solidFill>
            </a:ln>
          </c:spPr>
          <c:invertIfNegative val="0"/>
          <c:dPt>
            <c:idx val="1"/>
            <c:invertIfNegative val="0"/>
            <c:bubble3D val="0"/>
            <c:spPr>
              <a:solidFill>
                <a:schemeClr val="bg1">
                  <a:lumMod val="50000"/>
                </a:schemeClr>
              </a:solidFill>
              <a:ln cap="rnd" cmpd="dbl">
                <a:noFill/>
                <a:miter lim="800000"/>
              </a:ln>
            </c:spPr>
          </c:dPt>
          <c:dPt>
            <c:idx val="2"/>
            <c:invertIfNegative val="0"/>
            <c:bubble3D val="0"/>
            <c:spPr>
              <a:noFill/>
              <a:ln w="19050">
                <a:solidFill>
                  <a:srgbClr val="C00000"/>
                </a:solidFill>
              </a:ln>
            </c:spPr>
          </c:dPt>
          <c:dPt>
            <c:idx val="3"/>
            <c:invertIfNegative val="0"/>
            <c:bubble3D val="0"/>
            <c:spPr>
              <a:noFill/>
              <a:ln w="19050">
                <a:solidFill>
                  <a:srgbClr val="C00000"/>
                </a:solidFill>
              </a:ln>
            </c:spPr>
          </c:dPt>
          <c:dPt>
            <c:idx val="4"/>
            <c:invertIfNegative val="0"/>
            <c:bubble3D val="0"/>
            <c:spPr>
              <a:noFill/>
              <a:ln w="19050">
                <a:solidFill>
                  <a:srgbClr val="C00000"/>
                </a:solidFill>
              </a:ln>
            </c:spPr>
          </c:dPt>
          <c:dPt>
            <c:idx val="5"/>
            <c:invertIfNegative val="0"/>
            <c:bubble3D val="0"/>
            <c:spPr>
              <a:solidFill>
                <a:schemeClr val="bg1">
                  <a:lumMod val="50000"/>
                </a:schemeClr>
              </a:solidFill>
              <a:ln w="19050">
                <a:noFill/>
              </a:ln>
            </c:spPr>
          </c:dPt>
          <c:dPt>
            <c:idx val="6"/>
            <c:invertIfNegative val="0"/>
            <c:bubble3D val="0"/>
            <c:spPr>
              <a:noFill/>
              <a:ln w="19050">
                <a:solidFill>
                  <a:srgbClr val="C00000"/>
                </a:solidFill>
              </a:ln>
            </c:spPr>
          </c:dPt>
          <c:dPt>
            <c:idx val="7"/>
            <c:invertIfNegative val="0"/>
            <c:bubble3D val="0"/>
            <c:spPr>
              <a:solidFill>
                <a:schemeClr val="bg1">
                  <a:lumMod val="50000"/>
                </a:schemeClr>
              </a:solidFill>
              <a:ln>
                <a:solidFill>
                  <a:schemeClr val="bg1"/>
                </a:solidFill>
              </a:ln>
            </c:spPr>
          </c:dPt>
          <c:dPt>
            <c:idx val="8"/>
            <c:invertIfNegative val="0"/>
            <c:bubble3D val="0"/>
            <c:spPr>
              <a:solidFill>
                <a:srgbClr val="00B0F0"/>
              </a:solidFill>
              <a:ln>
                <a:solidFill>
                  <a:schemeClr val="bg1"/>
                </a:solidFill>
              </a:ln>
            </c:spPr>
          </c:dPt>
          <c:cat>
            <c:strRef>
              <c:f>'     semestriels 2017'!$A$2:$I$2</c:f>
              <c:strCache>
                <c:ptCount val="9"/>
                <c:pt idx="0">
                  <c:v>trésorerie 31/12/2016</c:v>
                </c:pt>
                <c:pt idx="1">
                  <c:v>Capacité d'autofinancement avant coût de l'endettement financier et impôt</c:v>
                </c:pt>
                <c:pt idx="2">
                  <c:v>impôt payé</c:v>
                </c:pt>
                <c:pt idx="3">
                  <c:v>Variation BFR</c:v>
                </c:pt>
                <c:pt idx="4">
                  <c:v>Capex</c:v>
                </c:pt>
                <c:pt idx="5">
                  <c:v>Investissements financiers</c:v>
                </c:pt>
                <c:pt idx="6">
                  <c:v>Dividendes</c:v>
                </c:pt>
                <c:pt idx="7">
                  <c:v>autres flux de financement</c:v>
                </c:pt>
                <c:pt idx="8">
                  <c:v>trésorerie 30/06/2017</c:v>
                </c:pt>
              </c:strCache>
            </c:strRef>
          </c:cat>
          <c:val>
            <c:numRef>
              <c:f>'     semestriels 2017'!$A$4:$I$4</c:f>
              <c:numCache>
                <c:formatCode>General</c:formatCode>
                <c:ptCount val="9"/>
                <c:pt idx="0">
                  <c:v>0</c:v>
                </c:pt>
                <c:pt idx="1">
                  <c:v>94.4</c:v>
                </c:pt>
                <c:pt idx="2">
                  <c:v>24.5</c:v>
                </c:pt>
                <c:pt idx="3">
                  <c:v>46.3</c:v>
                </c:pt>
                <c:pt idx="4">
                  <c:v>5</c:v>
                </c:pt>
                <c:pt idx="5">
                  <c:v>13.5</c:v>
                </c:pt>
                <c:pt idx="6">
                  <c:v>33.200000000000003</c:v>
                </c:pt>
                <c:pt idx="7">
                  <c:v>0.7</c:v>
                </c:pt>
                <c:pt idx="8">
                  <c:v>2.8</c:v>
                </c:pt>
              </c:numCache>
            </c:numRef>
          </c:val>
        </c:ser>
        <c:dLbls>
          <c:showLegendKey val="0"/>
          <c:showVal val="0"/>
          <c:showCatName val="0"/>
          <c:showSerName val="0"/>
          <c:showPercent val="0"/>
          <c:showBubbleSize val="0"/>
        </c:dLbls>
        <c:gapWidth val="11"/>
        <c:overlap val="100"/>
        <c:axId val="248592992"/>
        <c:axId val="250674448"/>
      </c:barChart>
      <c:catAx>
        <c:axId val="248592992"/>
        <c:scaling>
          <c:orientation val="minMax"/>
        </c:scaling>
        <c:delete val="1"/>
        <c:axPos val="b"/>
        <c:numFmt formatCode="General" sourceLinked="0"/>
        <c:majorTickMark val="out"/>
        <c:minorTickMark val="none"/>
        <c:tickLblPos val="none"/>
        <c:crossAx val="250674448"/>
        <c:crosses val="autoZero"/>
        <c:auto val="1"/>
        <c:lblAlgn val="ctr"/>
        <c:lblOffset val="100"/>
        <c:noMultiLvlLbl val="0"/>
      </c:catAx>
      <c:valAx>
        <c:axId val="250674448"/>
        <c:scaling>
          <c:orientation val="minMax"/>
        </c:scaling>
        <c:delete val="1"/>
        <c:axPos val="l"/>
        <c:numFmt formatCode="General" sourceLinked="1"/>
        <c:majorTickMark val="out"/>
        <c:minorTickMark val="none"/>
        <c:tickLblPos val="nextTo"/>
        <c:crossAx val="248592992"/>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theme" Target="../theme/theme5.xml"/><Relationship Id="rId4" Type="http://schemas.openxmlformats.org/officeDocument/2006/relationships/image" Target="../media/image14.jpe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297294" y="180577"/>
            <a:ext cx="3304526" cy="510588"/>
          </a:xfrm>
          <a:prstGeom prst="rect">
            <a:avLst/>
          </a:prstGeom>
          <a:noFill/>
          <a:ln w="9525">
            <a:noFill/>
            <a:miter lim="800000"/>
            <a:headEnd/>
            <a:tailEnd/>
          </a:ln>
        </p:spPr>
        <p:txBody>
          <a:bodyPr vert="horz" wrap="square" lIns="95420" tIns="47715" rIns="95420" bIns="47715" numCol="1" anchor="ctr" anchorCtr="0" compatLnSpc="1">
            <a:prstTxWarp prst="textNoShape">
              <a:avLst/>
            </a:prstTxWarp>
          </a:bodyPr>
          <a:lstStyle>
            <a:lvl1pPr defTabSz="953920">
              <a:defRPr sz="1200">
                <a:latin typeface="Arial" charset="0"/>
                <a:ea typeface="ＭＳ Ｐゴシック" pitchFamily="-60" charset="-128"/>
                <a:cs typeface="Arial" charset="0"/>
              </a:defRPr>
            </a:lvl1pPr>
          </a:lstStyle>
          <a:p>
            <a:pPr>
              <a:defRPr/>
            </a:pPr>
            <a:endParaRPr lang="fr-FR" b="1" dirty="0">
              <a:latin typeface="+mj-lt"/>
            </a:endParaRPr>
          </a:p>
        </p:txBody>
      </p:sp>
      <p:sp>
        <p:nvSpPr>
          <p:cNvPr id="157699" name="Rectangle 3"/>
          <p:cNvSpPr>
            <a:spLocks noGrp="1" noChangeArrowheads="1"/>
          </p:cNvSpPr>
          <p:nvPr>
            <p:ph type="dt" sz="quarter" idx="1"/>
          </p:nvPr>
        </p:nvSpPr>
        <p:spPr bwMode="auto">
          <a:xfrm>
            <a:off x="4402231" y="180577"/>
            <a:ext cx="1555069" cy="510588"/>
          </a:xfrm>
          <a:prstGeom prst="rect">
            <a:avLst/>
          </a:prstGeom>
          <a:noFill/>
          <a:ln w="9525">
            <a:noFill/>
            <a:miter lim="800000"/>
            <a:headEnd/>
            <a:tailEnd/>
          </a:ln>
        </p:spPr>
        <p:txBody>
          <a:bodyPr vert="horz" wrap="square" lIns="95420" tIns="47715" rIns="95420" bIns="47715" numCol="1" anchor="ctr" anchorCtr="0" compatLnSpc="1">
            <a:prstTxWarp prst="textNoShape">
              <a:avLst/>
            </a:prstTxWarp>
          </a:bodyPr>
          <a:lstStyle>
            <a:lvl1pPr algn="r" defTabSz="953920">
              <a:defRPr sz="1200">
                <a:latin typeface="Arial" charset="0"/>
                <a:ea typeface="ＭＳ Ｐゴシック" pitchFamily="-60" charset="-128"/>
                <a:cs typeface="Arial" charset="0"/>
              </a:defRPr>
            </a:lvl1pPr>
          </a:lstStyle>
          <a:p>
            <a:pPr>
              <a:defRPr/>
            </a:pPr>
            <a:endParaRPr lang="fr-FR" dirty="0">
              <a:latin typeface="+mj-lt"/>
            </a:endParaRPr>
          </a:p>
        </p:txBody>
      </p:sp>
      <p:sp>
        <p:nvSpPr>
          <p:cNvPr id="157701" name="Rectangle 5"/>
          <p:cNvSpPr>
            <a:spLocks noGrp="1" noChangeArrowheads="1"/>
          </p:cNvSpPr>
          <p:nvPr>
            <p:ph type="sldNum" sz="quarter" idx="3"/>
          </p:nvPr>
        </p:nvSpPr>
        <p:spPr bwMode="auto">
          <a:xfrm>
            <a:off x="6163119" y="9566026"/>
            <a:ext cx="674627" cy="5105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953920">
              <a:defRPr sz="1200" smtClean="0"/>
            </a:lvl1pPr>
          </a:lstStyle>
          <a:p>
            <a:pPr>
              <a:defRPr/>
            </a:pPr>
            <a:fld id="{29B4EFE6-14F9-4877-9F0D-4FD33BC4AC11}" type="slidenum">
              <a:rPr lang="fr-FR" sz="1000" b="1">
                <a:latin typeface="Calibri"/>
                <a:cs typeface="Calibri"/>
              </a:rPr>
              <a:pPr>
                <a:defRPr/>
              </a:pPr>
              <a:t>‹N°›</a:t>
            </a:fld>
            <a:endParaRPr lang="fr-FR" sz="1000" b="1" dirty="0">
              <a:latin typeface="Calibri"/>
              <a:cs typeface="Calibri"/>
            </a:endParaRPr>
          </a:p>
        </p:txBody>
      </p:sp>
      <p:grpSp>
        <p:nvGrpSpPr>
          <p:cNvPr id="2" name="Grouper 1"/>
          <p:cNvGrpSpPr/>
          <p:nvPr/>
        </p:nvGrpSpPr>
        <p:grpSpPr>
          <a:xfrm rot="16200000">
            <a:off x="2970537" y="-2746813"/>
            <a:ext cx="837311" cy="6755462"/>
            <a:chOff x="4781074" y="328435"/>
            <a:chExt cx="812245" cy="6468445"/>
          </a:xfrm>
        </p:grpSpPr>
        <p:pic>
          <p:nvPicPr>
            <p:cNvPr id="6" name="Image 5" descr="3filets.png"/>
            <p:cNvPicPr preferRelativeResize="0">
              <a:picLocks/>
            </p:cNvPicPr>
            <p:nvPr/>
          </p:nvPicPr>
          <p:blipFill>
            <a:blip r:embed="rId2"/>
            <a:stretch>
              <a:fillRect/>
            </a:stretch>
          </p:blipFill>
          <p:spPr>
            <a:xfrm rot="5400000">
              <a:off x="2061580" y="3157295"/>
              <a:ext cx="5795344" cy="137623"/>
            </a:xfrm>
            <a:prstGeom prst="rect">
              <a:avLst/>
            </a:prstGeom>
          </p:spPr>
        </p:pic>
        <p:pic>
          <p:nvPicPr>
            <p:cNvPr id="7" name="Image 6" descr="logo_q_RVB_big.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4945243" y="6148803"/>
              <a:ext cx="483908" cy="812245"/>
            </a:xfrm>
            <a:prstGeom prst="rect">
              <a:avLst/>
            </a:prstGeom>
          </p:spPr>
        </p:pic>
      </p:grpSp>
      <p:pic>
        <p:nvPicPr>
          <p:cNvPr id="11" name="Image 10" descr="baseline-blanc.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57790" y="9896713"/>
            <a:ext cx="4676648" cy="254433"/>
          </a:xfrm>
          <a:prstGeom prst="rect">
            <a:avLst/>
          </a:prstGeom>
        </p:spPr>
      </p:pic>
      <p:sp>
        <p:nvSpPr>
          <p:cNvPr id="157700" name="Rectangle 4"/>
          <p:cNvSpPr>
            <a:spLocks noGrp="1" noChangeArrowheads="1"/>
          </p:cNvSpPr>
          <p:nvPr>
            <p:ph type="ftr" sz="quarter" idx="2"/>
          </p:nvPr>
        </p:nvSpPr>
        <p:spPr bwMode="auto">
          <a:xfrm>
            <a:off x="297303" y="9566026"/>
            <a:ext cx="1875234" cy="5105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lvl1pPr defTabSz="953920">
              <a:defRPr sz="1200">
                <a:latin typeface="Arial" charset="0"/>
                <a:ea typeface="ＭＳ Ｐゴシック" pitchFamily="-60" charset="-128"/>
                <a:cs typeface="Arial" charset="0"/>
              </a:defRPr>
            </a:lvl1pPr>
          </a:lstStyle>
          <a:p>
            <a:pPr>
              <a:defRPr/>
            </a:pPr>
            <a:endParaRPr lang="fr-FR" sz="1000" dirty="0">
              <a:latin typeface="Calibri"/>
              <a:cs typeface="Calibri"/>
            </a:endParaRPr>
          </a:p>
        </p:txBody>
      </p:sp>
    </p:spTree>
    <p:extLst>
      <p:ext uri="{BB962C8B-B14F-4D97-AF65-F5344CB8AC3E}">
        <p14:creationId xmlns:p14="http://schemas.microsoft.com/office/powerpoint/2010/main" val="7669914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theme" Target="../theme/theme4.xml"/><Relationship Id="rId5" Type="http://schemas.openxmlformats.org/officeDocument/2006/relationships/image" Target="../media/image6.png"/><Relationship Id="rId4" Type="http://schemas.openxmlformats.org/officeDocument/2006/relationships/image" Target="../media/image5.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236379" y="168494"/>
            <a:ext cx="4661739" cy="510588"/>
          </a:xfrm>
          <a:prstGeom prst="rect">
            <a:avLst/>
          </a:prstGeom>
          <a:noFill/>
          <a:ln w="9525">
            <a:noFill/>
            <a:miter lim="800000"/>
            <a:headEnd/>
            <a:tailEnd/>
          </a:ln>
        </p:spPr>
        <p:txBody>
          <a:bodyPr vert="horz" wrap="square" lIns="95420" tIns="47715" rIns="95420" bIns="47715" numCol="1" anchor="t" anchorCtr="0" compatLnSpc="1">
            <a:prstTxWarp prst="textNoShape">
              <a:avLst/>
            </a:prstTxWarp>
          </a:bodyPr>
          <a:lstStyle>
            <a:lvl1pPr defTabSz="953920">
              <a:defRPr sz="1200" b="1">
                <a:latin typeface="Calibri"/>
                <a:ea typeface="ＭＳ Ｐゴシック" pitchFamily="-60" charset="-128"/>
                <a:cs typeface="Calibri"/>
              </a:defRPr>
            </a:lvl1pPr>
          </a:lstStyle>
          <a:p>
            <a:pPr>
              <a:defRPr/>
            </a:pPr>
            <a:endParaRPr lang="fr-FR" dirty="0"/>
          </a:p>
        </p:txBody>
      </p:sp>
      <p:sp>
        <p:nvSpPr>
          <p:cNvPr id="55299" name="Rectangle 3"/>
          <p:cNvSpPr>
            <a:spLocks noGrp="1" noChangeArrowheads="1"/>
          </p:cNvSpPr>
          <p:nvPr>
            <p:ph type="dt" idx="1"/>
          </p:nvPr>
        </p:nvSpPr>
        <p:spPr bwMode="auto">
          <a:xfrm>
            <a:off x="4898108" y="168494"/>
            <a:ext cx="1011138" cy="510588"/>
          </a:xfrm>
          <a:prstGeom prst="rect">
            <a:avLst/>
          </a:prstGeom>
          <a:noFill/>
          <a:ln w="9525">
            <a:noFill/>
            <a:miter lim="800000"/>
            <a:headEnd/>
            <a:tailEnd/>
          </a:ln>
        </p:spPr>
        <p:txBody>
          <a:bodyPr vert="horz" wrap="square" lIns="95420" tIns="47715" rIns="95420" bIns="47715" numCol="1" anchor="t" anchorCtr="0" compatLnSpc="1">
            <a:prstTxWarp prst="textNoShape">
              <a:avLst/>
            </a:prstTxWarp>
          </a:bodyPr>
          <a:lstStyle>
            <a:lvl1pPr algn="r" defTabSz="953920">
              <a:defRPr sz="1200">
                <a:latin typeface="Calibri"/>
                <a:ea typeface="ＭＳ Ｐゴシック" pitchFamily="-60" charset="-128"/>
                <a:cs typeface="Calibri"/>
              </a:defRPr>
            </a:lvl1pPr>
          </a:lstStyle>
          <a:p>
            <a:pPr>
              <a:defRPr/>
            </a:pPr>
            <a:endParaRPr lang="fr-FR" dirty="0"/>
          </a:p>
        </p:txBody>
      </p:sp>
      <p:sp>
        <p:nvSpPr>
          <p:cNvPr id="9220" name="Rectangle 4"/>
          <p:cNvSpPr>
            <a:spLocks noGrp="1" noRot="1" noChangeAspect="1" noChangeArrowheads="1" noTextEdit="1"/>
          </p:cNvSpPr>
          <p:nvPr>
            <p:ph type="sldImg" idx="2"/>
          </p:nvPr>
        </p:nvSpPr>
        <p:spPr bwMode="auto">
          <a:xfrm>
            <a:off x="989013" y="1169988"/>
            <a:ext cx="5121275" cy="3840162"/>
          </a:xfrm>
          <a:prstGeom prst="rect">
            <a:avLst/>
          </a:prstGeom>
          <a:noFill/>
          <a:ln w="9525">
            <a:solidFill>
              <a:srgbClr val="000000"/>
            </a:solidFill>
            <a:miter lim="800000"/>
            <a:headEnd/>
            <a:tailEnd/>
          </a:ln>
        </p:spPr>
      </p:sp>
      <p:sp>
        <p:nvSpPr>
          <p:cNvPr id="55302" name="Rectangle 6"/>
          <p:cNvSpPr>
            <a:spLocks noGrp="1" noChangeArrowheads="1"/>
          </p:cNvSpPr>
          <p:nvPr>
            <p:ph type="ftr" sz="quarter" idx="4"/>
          </p:nvPr>
        </p:nvSpPr>
        <p:spPr bwMode="auto">
          <a:xfrm>
            <a:off x="236385" y="9540940"/>
            <a:ext cx="2840951" cy="510588"/>
          </a:xfrm>
          <a:prstGeom prst="rect">
            <a:avLst/>
          </a:prstGeom>
          <a:noFill/>
          <a:ln w="9525">
            <a:noFill/>
            <a:miter lim="800000"/>
            <a:headEnd/>
            <a:tailEnd/>
          </a:ln>
        </p:spPr>
        <p:txBody>
          <a:bodyPr vert="horz" wrap="square" lIns="95420" tIns="47715" rIns="95420" bIns="47715" numCol="1" anchor="b" anchorCtr="0" compatLnSpc="1">
            <a:prstTxWarp prst="textNoShape">
              <a:avLst/>
            </a:prstTxWarp>
          </a:bodyPr>
          <a:lstStyle>
            <a:lvl1pPr defTabSz="953920">
              <a:defRPr sz="1000">
                <a:latin typeface="Calibri"/>
                <a:ea typeface="ＭＳ Ｐゴシック" pitchFamily="-60" charset="-128"/>
                <a:cs typeface="Calibri"/>
              </a:defRPr>
            </a:lvl1pPr>
          </a:lstStyle>
          <a:p>
            <a:pPr>
              <a:defRPr/>
            </a:pPr>
            <a:endParaRPr lang="fr-FR" dirty="0"/>
          </a:p>
        </p:txBody>
      </p:sp>
      <p:sp>
        <p:nvSpPr>
          <p:cNvPr id="55303" name="Rectangle 7"/>
          <p:cNvSpPr>
            <a:spLocks noGrp="1" noChangeArrowheads="1"/>
          </p:cNvSpPr>
          <p:nvPr>
            <p:ph type="sldNum" sz="quarter" idx="5"/>
          </p:nvPr>
        </p:nvSpPr>
        <p:spPr bwMode="auto">
          <a:xfrm>
            <a:off x="4020303" y="9540940"/>
            <a:ext cx="2834432" cy="510588"/>
          </a:xfrm>
          <a:prstGeom prst="rect">
            <a:avLst/>
          </a:prstGeom>
          <a:noFill/>
          <a:ln w="9525">
            <a:noFill/>
            <a:miter lim="800000"/>
            <a:headEnd/>
            <a:tailEnd/>
          </a:ln>
        </p:spPr>
        <p:txBody>
          <a:bodyPr vert="horz" wrap="square" lIns="95420" tIns="47715" rIns="95420" bIns="47715" numCol="1" anchor="b" anchorCtr="0" compatLnSpc="1">
            <a:prstTxWarp prst="textNoShape">
              <a:avLst/>
            </a:prstTxWarp>
          </a:bodyPr>
          <a:lstStyle>
            <a:lvl1pPr algn="r" defTabSz="953920">
              <a:defRPr sz="1000" smtClean="0">
                <a:latin typeface="Calibri"/>
                <a:cs typeface="Calibri"/>
              </a:defRPr>
            </a:lvl1pPr>
          </a:lstStyle>
          <a:p>
            <a:pPr>
              <a:defRPr/>
            </a:pPr>
            <a:fld id="{DA279025-97D4-4F30-B3C3-19BA2DB1B5B4}" type="slidenum">
              <a:rPr lang="de-DE" smtClean="0"/>
              <a:pPr>
                <a:defRPr/>
              </a:pPr>
              <a:t>‹N°›</a:t>
            </a:fld>
            <a:endParaRPr lang="de-DE"/>
          </a:p>
        </p:txBody>
      </p:sp>
      <p:pic>
        <p:nvPicPr>
          <p:cNvPr id="8" name="Image 7" descr="3filets.png"/>
          <p:cNvPicPr preferRelativeResize="0">
            <a:picLocks/>
          </p:cNvPicPr>
          <p:nvPr/>
        </p:nvPicPr>
        <p:blipFill>
          <a:blip r:embed="rId2"/>
          <a:stretch>
            <a:fillRect/>
          </a:stretch>
        </p:blipFill>
        <p:spPr>
          <a:xfrm>
            <a:off x="11463" y="794961"/>
            <a:ext cx="6052491" cy="141870"/>
          </a:xfrm>
          <a:prstGeom prst="rect">
            <a:avLst/>
          </a:prstGeom>
        </p:spPr>
      </p:pic>
      <p:pic>
        <p:nvPicPr>
          <p:cNvPr id="9" name="Image 8" descr="logo_q_RVB_b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552" y="212266"/>
            <a:ext cx="505381" cy="837311"/>
          </a:xfrm>
          <a:prstGeom prst="rect">
            <a:avLst/>
          </a:prstGeom>
        </p:spPr>
      </p:pic>
      <p:sp>
        <p:nvSpPr>
          <p:cNvPr id="10" name="Rectangle 14"/>
          <p:cNvSpPr txBox="1">
            <a:spLocks noChangeArrowheads="1"/>
          </p:cNvSpPr>
          <p:nvPr/>
        </p:nvSpPr>
        <p:spPr bwMode="auto">
          <a:xfrm>
            <a:off x="953733" y="5262316"/>
            <a:ext cx="5218163" cy="3953213"/>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269875" indent="-269875" algn="l" defTabSz="457200" rtl="0" eaLnBrk="1" latinLnBrk="0" hangingPunct="1">
              <a:spcBef>
                <a:spcPct val="20000"/>
              </a:spcBef>
              <a:buClr>
                <a:srgbClr val="95B3D7"/>
              </a:buClr>
              <a:buSzPct val="100000"/>
              <a:buFontTx/>
              <a:buBlip>
                <a:blip r:embed="rId4"/>
              </a:buBlip>
              <a:defRPr sz="3200" kern="1200">
                <a:solidFill>
                  <a:schemeClr val="tx1"/>
                </a:solidFill>
                <a:latin typeface="Calibri"/>
                <a:ea typeface="+mn-ea"/>
                <a:cs typeface="Calibri"/>
              </a:defRPr>
            </a:lvl1pPr>
            <a:lvl2pPr marL="444500" indent="-173038" algn="l" defTabSz="457200" rtl="0" eaLnBrk="1" latinLnBrk="0" hangingPunct="1">
              <a:spcBef>
                <a:spcPct val="20000"/>
              </a:spcBef>
              <a:buFont typeface="Arial"/>
              <a:buChar char="–"/>
              <a:tabLst/>
              <a:defRPr sz="2800" kern="1200" baseline="0">
                <a:solidFill>
                  <a:schemeClr val="tx1"/>
                </a:solidFill>
                <a:latin typeface="+mn-lt"/>
                <a:ea typeface="+mn-ea"/>
                <a:cs typeface="+mn-cs"/>
              </a:defRPr>
            </a:lvl2pPr>
            <a:lvl3pPr marL="623888" indent="-79375" algn="l" defTabSz="457200" rtl="0" eaLnBrk="1" latinLnBrk="0" hangingPunct="1">
              <a:spcBef>
                <a:spcPct val="20000"/>
              </a:spcBef>
              <a:buFont typeface="Arial"/>
              <a:buChar char="•"/>
              <a:defRPr sz="2400" kern="1200">
                <a:solidFill>
                  <a:schemeClr val="tx1"/>
                </a:solidFill>
                <a:latin typeface="+mn-lt"/>
                <a:ea typeface="+mn-ea"/>
                <a:cs typeface="+mn-cs"/>
              </a:defRPr>
            </a:lvl3pPr>
            <a:lvl4pPr marL="893763" indent="-173038" algn="l" defTabSz="457200" rtl="0" eaLnBrk="1" latinLnBrk="0" hangingPunct="1">
              <a:spcBef>
                <a:spcPct val="20000"/>
              </a:spcBef>
              <a:buFont typeface="Arial"/>
              <a:buChar char="–"/>
              <a:defRPr sz="2000" i="1" kern="1200" baseline="0">
                <a:solidFill>
                  <a:schemeClr val="tx1"/>
                </a:solidFill>
                <a:latin typeface="+mn-lt"/>
                <a:ea typeface="+mn-ea"/>
                <a:cs typeface="+mn-cs"/>
              </a:defRPr>
            </a:lvl4pPr>
            <a:lvl5pPr marL="594000" indent="-328613" algn="l" defTabSz="457200" rtl="0" eaLnBrk="1" latinLnBrk="0" hangingPunct="1">
              <a:spcBef>
                <a:spcPct val="20000"/>
              </a:spcBef>
              <a:buSzPct val="100000"/>
              <a:buFontTx/>
              <a:buBlip>
                <a:blip r:embed="rId5"/>
              </a:buBlip>
              <a:tabLst/>
              <a:defRPr sz="2000" kern="1200">
                <a:solidFill>
                  <a:srgbClr val="E30613"/>
                </a:solidFill>
                <a:latin typeface="+mn-lt"/>
                <a:ea typeface="+mn-ea"/>
                <a:cs typeface="+mn-cs"/>
              </a:defRPr>
            </a:lvl5pPr>
            <a:lvl6pPr marL="2286000" indent="0" algn="l" defTabSz="457200" rtl="0" eaLnBrk="1" latinLnBrk="0" hangingPunct="1">
              <a:spcBef>
                <a:spcPct val="20000"/>
              </a:spcBef>
              <a:buFont typeface="Arial"/>
              <a:buNone/>
              <a:defRPr sz="1600" kern="1200">
                <a:solidFill>
                  <a:srgbClr val="008BD2"/>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r>
              <a:rPr lang="fr-FR" sz="1700" dirty="0" smtClean="0"/>
              <a:t>Cliquez pour modifier les styles du texte du masque</a:t>
            </a:r>
          </a:p>
          <a:p>
            <a:pPr lvl="1"/>
            <a:r>
              <a:rPr lang="fr-FR" sz="1400" dirty="0" smtClean="0"/>
              <a:t>Niveau 1</a:t>
            </a:r>
          </a:p>
          <a:p>
            <a:pPr lvl="2"/>
            <a:r>
              <a:rPr lang="fr-FR" sz="1200" dirty="0" smtClean="0"/>
              <a:t>Niveau 2</a:t>
            </a:r>
          </a:p>
          <a:p>
            <a:pPr lvl="3"/>
            <a:r>
              <a:rPr lang="fr-FR" sz="1100" dirty="0" smtClean="0"/>
              <a:t>Niveau 3</a:t>
            </a:r>
          </a:p>
          <a:p>
            <a:pPr lvl="4"/>
            <a:r>
              <a:rPr lang="fr-FR" sz="1100" dirty="0" smtClean="0"/>
              <a:t>Conclusion</a:t>
            </a:r>
            <a:endParaRPr lang="fr-FR" sz="1100" dirty="0"/>
          </a:p>
        </p:txBody>
      </p:sp>
    </p:spTree>
    <p:extLst>
      <p:ext uri="{BB962C8B-B14F-4D97-AF65-F5344CB8AC3E}">
        <p14:creationId xmlns:p14="http://schemas.microsoft.com/office/powerpoint/2010/main" val="3457150959"/>
      </p:ext>
    </p:extLst>
  </p:cSld>
  <p:clrMap bg1="lt1" tx1="dk1" bg2="lt2" tx2="dk2" accent1="accent1" accent2="accent2" accent3="accent3" accent4="accent4" accent5="accent5" accent6="accent6" hlink="hlink" folHlink="folHlink"/>
  <p:hf hdr="0" ftr="0" dt="0"/>
  <p:notesStyle>
    <a:lvl1pPr marL="171450" indent="-171450" algn="l" rtl="0" eaLnBrk="0" fontAlgn="base" hangingPunct="0">
      <a:spcBef>
        <a:spcPct val="30000"/>
      </a:spcBef>
      <a:spcAft>
        <a:spcPct val="0"/>
      </a:spcAft>
      <a:buFont typeface="Arial"/>
      <a:buChar char="•"/>
      <a:defRPr sz="1200" kern="1200">
        <a:solidFill>
          <a:schemeClr val="tx1"/>
        </a:solidFill>
        <a:latin typeface="Calibri"/>
        <a:ea typeface="ＭＳ Ｐゴシック" pitchFamily="62" charset="-128"/>
        <a:cs typeface="Calibri"/>
      </a:defRPr>
    </a:lvl1pPr>
    <a:lvl2pPr marL="628650" indent="-171450" algn="l" rtl="0" eaLnBrk="0" fontAlgn="base" hangingPunct="0">
      <a:spcBef>
        <a:spcPct val="30000"/>
      </a:spcBef>
      <a:spcAft>
        <a:spcPct val="0"/>
      </a:spcAft>
      <a:buFont typeface="Arial"/>
      <a:buChar char="•"/>
      <a:defRPr sz="1200" kern="1200">
        <a:solidFill>
          <a:schemeClr val="tx1"/>
        </a:solidFill>
        <a:latin typeface="Calibri"/>
        <a:ea typeface="ＭＳ Ｐゴシック" pitchFamily="62" charset="-128"/>
        <a:cs typeface="Calibri"/>
      </a:defRPr>
    </a:lvl2pPr>
    <a:lvl3pPr marL="1085850" indent="-171450" algn="l" rtl="0" eaLnBrk="0" fontAlgn="base" hangingPunct="0">
      <a:spcBef>
        <a:spcPct val="30000"/>
      </a:spcBef>
      <a:spcAft>
        <a:spcPct val="0"/>
      </a:spcAft>
      <a:buFont typeface="Arial"/>
      <a:buChar char="•"/>
      <a:defRPr sz="1200" kern="1200">
        <a:solidFill>
          <a:schemeClr val="tx1"/>
        </a:solidFill>
        <a:latin typeface="Calibri"/>
        <a:ea typeface="ＭＳ Ｐゴシック" pitchFamily="62" charset="-128"/>
        <a:cs typeface="Calibri"/>
      </a:defRPr>
    </a:lvl3pPr>
    <a:lvl4pPr marL="1543050" indent="-171450" algn="l" rtl="0" eaLnBrk="0" fontAlgn="base" hangingPunct="0">
      <a:spcBef>
        <a:spcPct val="30000"/>
      </a:spcBef>
      <a:spcAft>
        <a:spcPct val="0"/>
      </a:spcAft>
      <a:buFont typeface="Arial"/>
      <a:buChar char="•"/>
      <a:defRPr sz="1200" kern="1200">
        <a:solidFill>
          <a:schemeClr val="tx1"/>
        </a:solidFill>
        <a:latin typeface="Calibri"/>
        <a:ea typeface="ＭＳ Ｐゴシック" pitchFamily="62" charset="-128"/>
        <a:cs typeface="Calibri"/>
      </a:defRPr>
    </a:lvl4pPr>
    <a:lvl5pPr marL="2000250" indent="-171450" algn="l" rtl="0" eaLnBrk="0" fontAlgn="base" hangingPunct="0">
      <a:spcBef>
        <a:spcPct val="30000"/>
      </a:spcBef>
      <a:spcAft>
        <a:spcPct val="0"/>
      </a:spcAft>
      <a:buFont typeface="Arial"/>
      <a:buChar char="•"/>
      <a:defRPr sz="1200" kern="1200">
        <a:solidFill>
          <a:schemeClr val="tx1"/>
        </a:solidFill>
        <a:latin typeface="Calibri"/>
        <a:ea typeface="ＭＳ Ｐゴシック" pitchFamily="62" charset="-128"/>
        <a:cs typeface="Calibri"/>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10097" y="4860719"/>
            <a:ext cx="5679108" cy="4605740"/>
          </a:xfrm>
          <a:prstGeom prst="rect">
            <a:avLst/>
          </a:prstGeom>
        </p:spPr>
        <p:txBody>
          <a:bodyPr lIns="94458" tIns="47228" rIns="94458" bIns="47228"/>
          <a:lstStyle/>
          <a:p>
            <a:endParaRPr lang="fr-FR"/>
          </a:p>
        </p:txBody>
      </p:sp>
      <p:sp>
        <p:nvSpPr>
          <p:cNvPr id="4" name="Espace réservé du numéro de diapositive 3"/>
          <p:cNvSpPr>
            <a:spLocks noGrp="1"/>
          </p:cNvSpPr>
          <p:nvPr>
            <p:ph type="sldNum" sz="quarter" idx="10"/>
          </p:nvPr>
        </p:nvSpPr>
        <p:spPr/>
        <p:txBody>
          <a:bodyPr/>
          <a:lstStyle/>
          <a:p>
            <a:pPr>
              <a:defRPr/>
            </a:pPr>
            <a:fld id="{DA279025-97D4-4F30-B3C3-19BA2DB1B5B4}" type="slidenum">
              <a:rPr lang="de-DE" smtClean="0"/>
              <a:pPr>
                <a:defRPr/>
              </a:pPr>
              <a:t>1</a:t>
            </a:fld>
            <a:endParaRPr lang="de-DE"/>
          </a:p>
        </p:txBody>
      </p:sp>
    </p:spTree>
    <p:extLst>
      <p:ext uri="{BB962C8B-B14F-4D97-AF65-F5344CB8AC3E}">
        <p14:creationId xmlns:p14="http://schemas.microsoft.com/office/powerpoint/2010/main" val="1160448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10097" y="4926081"/>
            <a:ext cx="5679108" cy="4028797"/>
          </a:xfrm>
          <a:prstGeom prst="rect">
            <a:avLst/>
          </a:prstGeom>
        </p:spPr>
        <p:txBody>
          <a:bodyPr lIns="94613" tIns="47306" rIns="94613" bIns="47306"/>
          <a:lstStyle/>
          <a:p>
            <a:endParaRPr lang="fr-FR"/>
          </a:p>
        </p:txBody>
      </p:sp>
      <p:sp>
        <p:nvSpPr>
          <p:cNvPr id="4" name="Espace réservé du numéro de diapositive 3"/>
          <p:cNvSpPr>
            <a:spLocks noGrp="1"/>
          </p:cNvSpPr>
          <p:nvPr>
            <p:ph type="sldNum" sz="quarter" idx="10"/>
          </p:nvPr>
        </p:nvSpPr>
        <p:spPr/>
        <p:txBody>
          <a:bodyPr/>
          <a:lstStyle/>
          <a:p>
            <a:pPr>
              <a:defRPr/>
            </a:pPr>
            <a:fld id="{DA279025-97D4-4F30-B3C3-19BA2DB1B5B4}" type="slidenum">
              <a:rPr lang="de-DE" smtClean="0"/>
              <a:pPr>
                <a:defRPr/>
              </a:pPr>
              <a:t>4</a:t>
            </a:fld>
            <a:endParaRPr lang="de-DE"/>
          </a:p>
        </p:txBody>
      </p:sp>
    </p:spTree>
    <p:extLst>
      <p:ext uri="{BB962C8B-B14F-4D97-AF65-F5344CB8AC3E}">
        <p14:creationId xmlns:p14="http://schemas.microsoft.com/office/powerpoint/2010/main" val="2333992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66800" y="1204913"/>
            <a:ext cx="5267325" cy="3951287"/>
          </a:xfrm>
        </p:spPr>
      </p:sp>
      <p:sp>
        <p:nvSpPr>
          <p:cNvPr id="3" name="Espace réservé des commentaires 2"/>
          <p:cNvSpPr>
            <a:spLocks noGrp="1"/>
          </p:cNvSpPr>
          <p:nvPr>
            <p:ph type="body" idx="1"/>
          </p:nvPr>
        </p:nvSpPr>
        <p:spPr>
          <a:xfrm>
            <a:off x="739888" y="5005669"/>
            <a:ext cx="5922457" cy="4741136"/>
          </a:xfrm>
          <a:prstGeom prst="rect">
            <a:avLst/>
          </a:prstGeom>
        </p:spPr>
        <p:txBody>
          <a:bodyPr lIns="97873" tIns="48935" rIns="97873" bIns="48935">
            <a:normAutofit/>
          </a:bodyPr>
          <a:lstStyle/>
          <a:p>
            <a:pPr marL="0" indent="0" defTabSz="978741">
              <a:buNone/>
              <a:defRPr/>
            </a:pPr>
            <a:r>
              <a:rPr lang="fr-FR" b="0" dirty="0" smtClean="0"/>
              <a:t>No dependency on one business sector in particular</a:t>
            </a:r>
          </a:p>
          <a:p>
            <a:endParaRPr lang="en-GB" dirty="0"/>
          </a:p>
        </p:txBody>
      </p:sp>
      <p:sp>
        <p:nvSpPr>
          <p:cNvPr id="4" name="Espace réservé du numéro de diapositive 3"/>
          <p:cNvSpPr>
            <a:spLocks noGrp="1"/>
          </p:cNvSpPr>
          <p:nvPr>
            <p:ph type="sldNum" sz="quarter" idx="10"/>
          </p:nvPr>
        </p:nvSpPr>
        <p:spPr/>
        <p:txBody>
          <a:bodyPr/>
          <a:lstStyle/>
          <a:p>
            <a:pPr>
              <a:defRPr/>
            </a:pPr>
            <a:fld id="{DA279025-97D4-4F30-B3C3-19BA2DB1B5B4}" type="slidenum">
              <a:rPr lang="de-DE" smtClean="0"/>
              <a:pPr>
                <a:defRPr/>
              </a:pPr>
              <a:t>6</a:t>
            </a:fld>
            <a:endParaRPr lang="en-GB" dirty="0"/>
          </a:p>
        </p:txBody>
      </p:sp>
    </p:spTree>
    <p:extLst>
      <p:ext uri="{BB962C8B-B14F-4D97-AF65-F5344CB8AC3E}">
        <p14:creationId xmlns:p14="http://schemas.microsoft.com/office/powerpoint/2010/main" val="752902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65213" y="1204913"/>
            <a:ext cx="5268912" cy="3951287"/>
          </a:xfrm>
        </p:spPr>
      </p:sp>
      <p:sp>
        <p:nvSpPr>
          <p:cNvPr id="3" name="Espace réservé des commentaires 2"/>
          <p:cNvSpPr>
            <a:spLocks noGrp="1"/>
          </p:cNvSpPr>
          <p:nvPr>
            <p:ph type="body" idx="1"/>
          </p:nvPr>
        </p:nvSpPr>
        <p:spPr>
          <a:xfrm>
            <a:off x="739888" y="5005670"/>
            <a:ext cx="5922457" cy="4741136"/>
          </a:xfrm>
          <a:prstGeom prst="rect">
            <a:avLst/>
          </a:prstGeom>
        </p:spPr>
        <p:txBody>
          <a:bodyPr lIns="97863" tIns="48933" rIns="97863" bIns="48933">
            <a:normAutofit/>
          </a:bodyPr>
          <a:lstStyle/>
          <a:p>
            <a:pPr defTabSz="937972">
              <a:defRPr/>
            </a:pPr>
            <a:r>
              <a:rPr lang="fr-FR" b="0" dirty="0" smtClean="0"/>
              <a:t>Aucune dépendance à un secteur d’activité en particulier</a:t>
            </a:r>
          </a:p>
          <a:p>
            <a:endParaRPr lang="fr-FR" dirty="0"/>
          </a:p>
        </p:txBody>
      </p:sp>
      <p:sp>
        <p:nvSpPr>
          <p:cNvPr id="4" name="Espace réservé du numéro de diapositive 3"/>
          <p:cNvSpPr>
            <a:spLocks noGrp="1"/>
          </p:cNvSpPr>
          <p:nvPr>
            <p:ph type="sldNum" sz="quarter" idx="10"/>
          </p:nvPr>
        </p:nvSpPr>
        <p:spPr/>
        <p:txBody>
          <a:bodyPr/>
          <a:lstStyle/>
          <a:p>
            <a:pPr>
              <a:defRPr/>
            </a:pPr>
            <a:fld id="{DA279025-97D4-4F30-B3C3-19BA2DB1B5B4}" type="slidenum">
              <a:rPr lang="de-DE" smtClean="0"/>
              <a:pPr>
                <a:defRPr/>
              </a:pPr>
              <a:t>7</a:t>
            </a:fld>
            <a:endParaRPr lang="de-DE" dirty="0"/>
          </a:p>
        </p:txBody>
      </p:sp>
    </p:spTree>
    <p:extLst>
      <p:ext uri="{BB962C8B-B14F-4D97-AF65-F5344CB8AC3E}">
        <p14:creationId xmlns:p14="http://schemas.microsoft.com/office/powerpoint/2010/main" val="1411408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65213" y="1204913"/>
            <a:ext cx="5268912" cy="3951287"/>
          </a:xfrm>
        </p:spPr>
      </p:sp>
      <p:sp>
        <p:nvSpPr>
          <p:cNvPr id="3" name="Espace réservé des commentaires 2"/>
          <p:cNvSpPr>
            <a:spLocks noGrp="1"/>
          </p:cNvSpPr>
          <p:nvPr>
            <p:ph type="body" idx="1"/>
          </p:nvPr>
        </p:nvSpPr>
        <p:spPr>
          <a:xfrm>
            <a:off x="739888" y="5005670"/>
            <a:ext cx="5922457" cy="4741136"/>
          </a:xfrm>
          <a:prstGeom prst="rect">
            <a:avLst/>
          </a:prstGeom>
        </p:spPr>
        <p:txBody>
          <a:bodyPr lIns="97863" tIns="48933" rIns="97863" bIns="48933">
            <a:normAutofit/>
          </a:bodyPr>
          <a:lstStyle/>
          <a:p>
            <a:pPr defTabSz="937972">
              <a:defRPr/>
            </a:pPr>
            <a:r>
              <a:rPr lang="fr-FR" b="0" dirty="0" smtClean="0"/>
              <a:t>Aucune dépendance à un secteur d’activité en particulier</a:t>
            </a:r>
          </a:p>
          <a:p>
            <a:endParaRPr lang="fr-FR" dirty="0"/>
          </a:p>
        </p:txBody>
      </p:sp>
      <p:sp>
        <p:nvSpPr>
          <p:cNvPr id="4" name="Espace réservé du numéro de diapositive 3"/>
          <p:cNvSpPr>
            <a:spLocks noGrp="1"/>
          </p:cNvSpPr>
          <p:nvPr>
            <p:ph type="sldNum" sz="quarter" idx="10"/>
          </p:nvPr>
        </p:nvSpPr>
        <p:spPr/>
        <p:txBody>
          <a:bodyPr/>
          <a:lstStyle/>
          <a:p>
            <a:pPr>
              <a:defRPr/>
            </a:pPr>
            <a:fld id="{DA279025-97D4-4F30-B3C3-19BA2DB1B5B4}" type="slidenum">
              <a:rPr lang="de-DE" smtClean="0"/>
              <a:pPr>
                <a:defRPr/>
              </a:pPr>
              <a:t>8</a:t>
            </a:fld>
            <a:endParaRPr lang="de-DE" dirty="0"/>
          </a:p>
        </p:txBody>
      </p:sp>
    </p:spTree>
    <p:extLst>
      <p:ext uri="{BB962C8B-B14F-4D97-AF65-F5344CB8AC3E}">
        <p14:creationId xmlns:p14="http://schemas.microsoft.com/office/powerpoint/2010/main" val="1408595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a:xfrm>
            <a:off x="989013" y="1169988"/>
            <a:ext cx="5121275" cy="3840162"/>
          </a:xfrm>
          <a:ln/>
        </p:spPr>
      </p:sp>
      <p:sp>
        <p:nvSpPr>
          <p:cNvPr id="12291" name="2 Marcador de notas"/>
          <p:cNvSpPr>
            <a:spLocks noGrp="1"/>
          </p:cNvSpPr>
          <p:nvPr>
            <p:ph type="body" idx="1"/>
          </p:nvPr>
        </p:nvSpPr>
        <p:spPr>
          <a:xfrm>
            <a:off x="709611" y="4862030"/>
            <a:ext cx="5680104" cy="460508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620" tIns="47310" rIns="94620" bIns="47310"/>
          <a:lstStyle/>
          <a:p>
            <a:r>
              <a:rPr lang="fr-FR" b="0" dirty="0" smtClean="0">
                <a:solidFill>
                  <a:srgbClr val="FF0000"/>
                </a:solidFill>
                <a:latin typeface="Calibri" pitchFamily="34" charset="0"/>
              </a:rPr>
              <a:t>2145 end-1999</a:t>
            </a:r>
          </a:p>
          <a:p>
            <a:r>
              <a:rPr lang="fr-FR" b="0" dirty="0" smtClean="0">
                <a:solidFill>
                  <a:srgbClr val="FF0000"/>
                </a:solidFill>
                <a:latin typeface="Calibri" pitchFamily="34" charset="0"/>
              </a:rPr>
              <a:t>3000 end-2000</a:t>
            </a:r>
          </a:p>
        </p:txBody>
      </p:sp>
      <p:sp>
        <p:nvSpPr>
          <p:cNvPr id="12292" name="3 Marcador de número de diapositiva"/>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1796" indent="-285305" eaLnBrk="0" hangingPunct="0">
              <a:defRPr>
                <a:solidFill>
                  <a:schemeClr val="tx1"/>
                </a:solidFill>
                <a:latin typeface="Arial" charset="0"/>
                <a:ea typeface="ＭＳ Ｐゴシック" pitchFamily="34" charset="-128"/>
              </a:defRPr>
            </a:lvl2pPr>
            <a:lvl3pPr marL="1141227" indent="-228247" eaLnBrk="0" hangingPunct="0">
              <a:defRPr>
                <a:solidFill>
                  <a:schemeClr val="tx1"/>
                </a:solidFill>
                <a:latin typeface="Arial" charset="0"/>
                <a:ea typeface="ＭＳ Ｐゴシック" pitchFamily="34" charset="-128"/>
              </a:defRPr>
            </a:lvl3pPr>
            <a:lvl4pPr marL="1597715" indent="-228247" eaLnBrk="0" hangingPunct="0">
              <a:defRPr>
                <a:solidFill>
                  <a:schemeClr val="tx1"/>
                </a:solidFill>
                <a:latin typeface="Arial" charset="0"/>
                <a:ea typeface="ＭＳ Ｐゴシック" pitchFamily="34" charset="-128"/>
              </a:defRPr>
            </a:lvl4pPr>
            <a:lvl5pPr marL="2054206" indent="-228247" eaLnBrk="0" hangingPunct="0">
              <a:defRPr>
                <a:solidFill>
                  <a:schemeClr val="tx1"/>
                </a:solidFill>
                <a:latin typeface="Arial" charset="0"/>
                <a:ea typeface="ＭＳ Ｐゴシック" pitchFamily="34" charset="-128"/>
              </a:defRPr>
            </a:lvl5pPr>
            <a:lvl6pPr marL="2510697" indent="-228247" eaLnBrk="0" fontAlgn="base" hangingPunct="0">
              <a:spcBef>
                <a:spcPct val="0"/>
              </a:spcBef>
              <a:spcAft>
                <a:spcPct val="0"/>
              </a:spcAft>
              <a:defRPr>
                <a:solidFill>
                  <a:schemeClr val="tx1"/>
                </a:solidFill>
                <a:latin typeface="Arial" charset="0"/>
                <a:ea typeface="ＭＳ Ｐゴシック" pitchFamily="34" charset="-128"/>
              </a:defRPr>
            </a:lvl6pPr>
            <a:lvl7pPr marL="2967188" indent="-228247" eaLnBrk="0" fontAlgn="base" hangingPunct="0">
              <a:spcBef>
                <a:spcPct val="0"/>
              </a:spcBef>
              <a:spcAft>
                <a:spcPct val="0"/>
              </a:spcAft>
              <a:defRPr>
                <a:solidFill>
                  <a:schemeClr val="tx1"/>
                </a:solidFill>
                <a:latin typeface="Arial" charset="0"/>
                <a:ea typeface="ＭＳ Ｐゴシック" pitchFamily="34" charset="-128"/>
              </a:defRPr>
            </a:lvl7pPr>
            <a:lvl8pPr marL="3423677" indent="-228247" eaLnBrk="0" fontAlgn="base" hangingPunct="0">
              <a:spcBef>
                <a:spcPct val="0"/>
              </a:spcBef>
              <a:spcAft>
                <a:spcPct val="0"/>
              </a:spcAft>
              <a:defRPr>
                <a:solidFill>
                  <a:schemeClr val="tx1"/>
                </a:solidFill>
                <a:latin typeface="Arial" charset="0"/>
                <a:ea typeface="ＭＳ Ｐゴシック" pitchFamily="34" charset="-128"/>
              </a:defRPr>
            </a:lvl8pPr>
            <a:lvl9pPr marL="3880164" indent="-228247"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164D795-7F4F-450B-80B8-2DF448B4BA7A}" type="slidenum">
              <a:rPr lang="es-ES" smtClean="0"/>
              <a:pPr eaLnBrk="1" hangingPunct="1"/>
              <a:t>28</a:t>
            </a:fld>
            <a:endParaRPr lang="en-GB" smtClean="0"/>
          </a:p>
        </p:txBody>
      </p:sp>
    </p:spTree>
    <p:extLst>
      <p:ext uri="{BB962C8B-B14F-4D97-AF65-F5344CB8AC3E}">
        <p14:creationId xmlns:p14="http://schemas.microsoft.com/office/powerpoint/2010/main" val="838998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a:xfrm>
            <a:off x="989013" y="1169988"/>
            <a:ext cx="5121275" cy="3840162"/>
          </a:xfrm>
          <a:ln/>
        </p:spPr>
      </p:sp>
      <p:sp>
        <p:nvSpPr>
          <p:cNvPr id="12291" name="2 Marcador de notas"/>
          <p:cNvSpPr>
            <a:spLocks noGrp="1"/>
          </p:cNvSpPr>
          <p:nvPr>
            <p:ph type="body" idx="1"/>
          </p:nvPr>
        </p:nvSpPr>
        <p:spPr>
          <a:xfrm>
            <a:off x="709611" y="4862030"/>
            <a:ext cx="5680104" cy="460508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4620" tIns="47310" rIns="94620" bIns="47310"/>
          <a:lstStyle/>
          <a:p>
            <a:r>
              <a:rPr lang="fr-FR" b="0" dirty="0" smtClean="0">
                <a:solidFill>
                  <a:srgbClr val="FF0000"/>
                </a:solidFill>
                <a:latin typeface="Calibri" pitchFamily="34" charset="0"/>
              </a:rPr>
              <a:t>2145 end-1999</a:t>
            </a:r>
          </a:p>
          <a:p>
            <a:r>
              <a:rPr lang="fr-FR" b="0" dirty="0" smtClean="0">
                <a:solidFill>
                  <a:srgbClr val="FF0000"/>
                </a:solidFill>
                <a:latin typeface="Calibri" pitchFamily="34" charset="0"/>
              </a:rPr>
              <a:t>3000 end-2000</a:t>
            </a:r>
          </a:p>
        </p:txBody>
      </p:sp>
      <p:sp>
        <p:nvSpPr>
          <p:cNvPr id="12292" name="3 Marcador de número de diapositiva"/>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1796" indent="-285305" eaLnBrk="0" hangingPunct="0">
              <a:defRPr>
                <a:solidFill>
                  <a:schemeClr val="tx1"/>
                </a:solidFill>
                <a:latin typeface="Arial" charset="0"/>
                <a:ea typeface="ＭＳ Ｐゴシック" pitchFamily="34" charset="-128"/>
              </a:defRPr>
            </a:lvl2pPr>
            <a:lvl3pPr marL="1141227" indent="-228247" eaLnBrk="0" hangingPunct="0">
              <a:defRPr>
                <a:solidFill>
                  <a:schemeClr val="tx1"/>
                </a:solidFill>
                <a:latin typeface="Arial" charset="0"/>
                <a:ea typeface="ＭＳ Ｐゴシック" pitchFamily="34" charset="-128"/>
              </a:defRPr>
            </a:lvl3pPr>
            <a:lvl4pPr marL="1597715" indent="-228247" eaLnBrk="0" hangingPunct="0">
              <a:defRPr>
                <a:solidFill>
                  <a:schemeClr val="tx1"/>
                </a:solidFill>
                <a:latin typeface="Arial" charset="0"/>
                <a:ea typeface="ＭＳ Ｐゴシック" pitchFamily="34" charset="-128"/>
              </a:defRPr>
            </a:lvl4pPr>
            <a:lvl5pPr marL="2054206" indent="-228247" eaLnBrk="0" hangingPunct="0">
              <a:defRPr>
                <a:solidFill>
                  <a:schemeClr val="tx1"/>
                </a:solidFill>
                <a:latin typeface="Arial" charset="0"/>
                <a:ea typeface="ＭＳ Ｐゴシック" pitchFamily="34" charset="-128"/>
              </a:defRPr>
            </a:lvl5pPr>
            <a:lvl6pPr marL="2510697" indent="-228247" eaLnBrk="0" fontAlgn="base" hangingPunct="0">
              <a:spcBef>
                <a:spcPct val="0"/>
              </a:spcBef>
              <a:spcAft>
                <a:spcPct val="0"/>
              </a:spcAft>
              <a:defRPr>
                <a:solidFill>
                  <a:schemeClr val="tx1"/>
                </a:solidFill>
                <a:latin typeface="Arial" charset="0"/>
                <a:ea typeface="ＭＳ Ｐゴシック" pitchFamily="34" charset="-128"/>
              </a:defRPr>
            </a:lvl6pPr>
            <a:lvl7pPr marL="2967188" indent="-228247" eaLnBrk="0" fontAlgn="base" hangingPunct="0">
              <a:spcBef>
                <a:spcPct val="0"/>
              </a:spcBef>
              <a:spcAft>
                <a:spcPct val="0"/>
              </a:spcAft>
              <a:defRPr>
                <a:solidFill>
                  <a:schemeClr val="tx1"/>
                </a:solidFill>
                <a:latin typeface="Arial" charset="0"/>
                <a:ea typeface="ＭＳ Ｐゴシック" pitchFamily="34" charset="-128"/>
              </a:defRPr>
            </a:lvl7pPr>
            <a:lvl8pPr marL="3423677" indent="-228247" eaLnBrk="0" fontAlgn="base" hangingPunct="0">
              <a:spcBef>
                <a:spcPct val="0"/>
              </a:spcBef>
              <a:spcAft>
                <a:spcPct val="0"/>
              </a:spcAft>
              <a:defRPr>
                <a:solidFill>
                  <a:schemeClr val="tx1"/>
                </a:solidFill>
                <a:latin typeface="Arial" charset="0"/>
                <a:ea typeface="ＭＳ Ｐゴシック" pitchFamily="34" charset="-128"/>
              </a:defRPr>
            </a:lvl8pPr>
            <a:lvl9pPr marL="3880164" indent="-228247"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164D795-7F4F-450B-80B8-2DF448B4BA7A}" type="slidenum">
              <a:rPr lang="es-ES" smtClean="0"/>
              <a:pPr eaLnBrk="1" hangingPunct="1"/>
              <a:t>29</a:t>
            </a:fld>
            <a:endParaRPr lang="en-GB" smtClean="0"/>
          </a:p>
        </p:txBody>
      </p:sp>
    </p:spTree>
    <p:extLst>
      <p:ext uri="{BB962C8B-B14F-4D97-AF65-F5344CB8AC3E}">
        <p14:creationId xmlns:p14="http://schemas.microsoft.com/office/powerpoint/2010/main" val="3375217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1">
    <p:spTree>
      <p:nvGrpSpPr>
        <p:cNvPr id="1" name=""/>
        <p:cNvGrpSpPr/>
        <p:nvPr/>
      </p:nvGrpSpPr>
      <p:grpSpPr>
        <a:xfrm>
          <a:off x="0" y="0"/>
          <a:ext cx="0" cy="0"/>
          <a:chOff x="0" y="0"/>
          <a:chExt cx="0" cy="0"/>
        </a:xfrm>
      </p:grpSpPr>
      <p:pic>
        <p:nvPicPr>
          <p:cNvPr id="12" name="Image 11" descr="logo_q_RVB_big.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81901" y="447674"/>
            <a:ext cx="1032699" cy="1733397"/>
          </a:xfrm>
          <a:prstGeom prst="rect">
            <a:avLst/>
          </a:prstGeom>
        </p:spPr>
      </p:pic>
      <p:sp>
        <p:nvSpPr>
          <p:cNvPr id="6" name="Titre 1"/>
          <p:cNvSpPr>
            <a:spLocks noGrp="1"/>
          </p:cNvSpPr>
          <p:nvPr>
            <p:ph type="ctrTitle"/>
          </p:nvPr>
        </p:nvSpPr>
        <p:spPr>
          <a:xfrm>
            <a:off x="744472" y="447674"/>
            <a:ext cx="6037328" cy="2182516"/>
          </a:xfrm>
          <a:prstGeom prst="rect">
            <a:avLst/>
          </a:prstGeom>
        </p:spPr>
        <p:txBody>
          <a:bodyPr lIns="0" tIns="0" rIns="0" bIns="0" anchor="ctr" anchorCtr="0">
            <a:normAutofit/>
          </a:bodyPr>
          <a:lstStyle>
            <a:lvl1pPr algn="l">
              <a:defRPr sz="3600" b="1" baseline="0">
                <a:solidFill>
                  <a:srgbClr val="262626"/>
                </a:solidFill>
                <a:latin typeface="Calibri"/>
                <a:cs typeface="Calibri"/>
              </a:defRPr>
            </a:lvl1pPr>
          </a:lstStyle>
          <a:p>
            <a:r>
              <a:rPr lang="fr-FR" dirty="0" smtClean="0"/>
              <a:t>Cliquez et modifiez le titre</a:t>
            </a:r>
            <a:endParaRPr lang="fr-FR"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80226" y="1600201"/>
            <a:ext cx="3370038" cy="2646878"/>
          </a:xfrm>
          <a:prstGeom prst="rect">
            <a:avLst/>
          </a:prstGeom>
        </p:spPr>
        <p:txBody>
          <a:bodyPr wrap="square" lIns="0" tIns="0" rIns="0" bIns="0">
            <a:spAutoFit/>
          </a:bodyPr>
          <a:lstStyle>
            <a:lvl1pPr marL="342900" indent="-342900">
              <a:buSzPct val="100000"/>
              <a:buFontTx/>
              <a:buBlip>
                <a:blip r:embed="rId2"/>
              </a:buBlip>
              <a:defRPr sz="2400">
                <a:solidFill>
                  <a:srgbClr val="262626"/>
                </a:solidFill>
              </a:defRPr>
            </a:lvl1pPr>
            <a:lvl2pPr>
              <a:defRPr sz="2000">
                <a:solidFill>
                  <a:srgbClr val="262626"/>
                </a:solidFill>
              </a:defRPr>
            </a:lvl2pPr>
            <a:lvl3pPr>
              <a:defRPr sz="1800">
                <a:solidFill>
                  <a:srgbClr val="262626"/>
                </a:solidFill>
              </a:defRPr>
            </a:lvl3pPr>
            <a:lvl4pPr>
              <a:defRPr sz="1600"/>
            </a:lvl4pPr>
            <a:lvl5pPr>
              <a:defRPr sz="16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571226" y="1600201"/>
            <a:ext cx="3370038" cy="2646878"/>
          </a:xfrm>
          <a:prstGeom prst="rect">
            <a:avLst/>
          </a:prstGeom>
        </p:spPr>
        <p:txBody>
          <a:bodyPr wrap="square" lIns="0" tIns="0" rIns="0" bIns="0">
            <a:spAutoFit/>
          </a:bodyPr>
          <a:lstStyle>
            <a:lvl1pPr marL="342900" indent="-342900">
              <a:buFontTx/>
              <a:buBlip>
                <a:blip r:embed="rId2"/>
              </a:buBlip>
              <a:defRPr sz="2400">
                <a:solidFill>
                  <a:srgbClr val="262626"/>
                </a:solidFill>
              </a:defRPr>
            </a:lvl1pPr>
            <a:lvl2pPr>
              <a:defRPr sz="2000">
                <a:solidFill>
                  <a:srgbClr val="262626"/>
                </a:solidFill>
              </a:defRPr>
            </a:lvl2pPr>
            <a:lvl3pPr>
              <a:defRPr sz="1800">
                <a:solidFill>
                  <a:srgbClr val="262626"/>
                </a:solidFill>
              </a:defRPr>
            </a:lvl3pPr>
            <a:lvl4pPr>
              <a:defRPr sz="1600"/>
            </a:lvl4pPr>
            <a:lvl5pPr>
              <a:defRPr sz="16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Titre 1"/>
          <p:cNvSpPr>
            <a:spLocks noGrp="1"/>
          </p:cNvSpPr>
          <p:nvPr>
            <p:ph type="title"/>
          </p:nvPr>
        </p:nvSpPr>
        <p:spPr>
          <a:xfrm>
            <a:off x="385255" y="122904"/>
            <a:ext cx="7556009" cy="909484"/>
          </a:xfrm>
          <a:prstGeom prst="rect">
            <a:avLst/>
          </a:prstGeom>
          <a:noFill/>
          <a:ln>
            <a:noFill/>
          </a:ln>
        </p:spPr>
        <p:txBody>
          <a:bodyPr lIns="0" tIns="0" rIns="0" bIns="0" anchor="ctr" anchorCtr="0"/>
          <a:lstStyle>
            <a:lvl1pPr algn="l">
              <a:defRPr lang="fr-FR" sz="2400" b="1" i="0" baseline="0" dirty="0" smtClean="0">
                <a:solidFill>
                  <a:srgbClr val="262626"/>
                </a:solidFill>
                <a:latin typeface="Calibri"/>
                <a:ea typeface="ＭＳ Ｐゴシック" pitchFamily="62" charset="-128"/>
                <a:cs typeface="Calibri"/>
              </a:defRPr>
            </a:lvl1pPr>
          </a:lstStyle>
          <a:p>
            <a:r>
              <a:rPr lang="fr-FR" dirty="0" smtClean="0"/>
              <a:t>Cliquez et modifiez le titre</a:t>
            </a:r>
            <a:endParaRPr lang="fr-FR" dirty="0"/>
          </a:p>
        </p:txBody>
      </p:sp>
      <p:sp>
        <p:nvSpPr>
          <p:cNvPr id="6" name="Rectangle 20"/>
          <p:cNvSpPr>
            <a:spLocks noGrp="1" noChangeArrowheads="1"/>
          </p:cNvSpPr>
          <p:nvPr>
            <p:ph type="sldNum" sz="quarter" idx="4"/>
          </p:nvPr>
        </p:nvSpPr>
        <p:spPr bwMode="auto">
          <a:xfrm>
            <a:off x="8455025" y="6324107"/>
            <a:ext cx="688975" cy="53389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000000"/>
                </a:solidFill>
                <a:latin typeface="Calibri" pitchFamily="23" charset="0"/>
                <a:ea typeface="ＭＳ Ｐゴシック" pitchFamily="23" charset="-128"/>
              </a:defRPr>
            </a:lvl1pPr>
          </a:lstStyle>
          <a:p>
            <a:pPr algn="ctr">
              <a:defRPr/>
            </a:pPr>
            <a:fld id="{E5157D6E-19CF-4FC1-9085-F233F2FE0645}" type="slidenum">
              <a:rPr lang="de-DE" smtClean="0">
                <a:cs typeface="Arial" charset="0"/>
              </a:rPr>
              <a:pPr algn="ctr">
                <a:defRPr/>
              </a:pPr>
              <a:t>‹N°›</a:t>
            </a:fld>
            <a:endParaRPr lang="de-DE" dirty="0">
              <a:cs typeface="Arial" charset="0"/>
            </a:endParaRPr>
          </a:p>
        </p:txBody>
      </p:sp>
    </p:spTree>
    <p:extLst>
      <p:ext uri="{BB962C8B-B14F-4D97-AF65-F5344CB8AC3E}">
        <p14:creationId xmlns:p14="http://schemas.microsoft.com/office/powerpoint/2010/main" val="3148161082"/>
      </p:ext>
    </p:extLst>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che Projets">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380226" y="1600201"/>
            <a:ext cx="2982244" cy="2336258"/>
          </a:xfrm>
          <a:prstGeom prst="rect">
            <a:avLst/>
          </a:prstGeom>
          <a:solidFill>
            <a:srgbClr val="FFFFFF"/>
          </a:solidFill>
          <a:ln>
            <a:solidFill>
              <a:srgbClr val="FFFFFF"/>
            </a:solidFill>
          </a:ln>
        </p:spPr>
        <p:style>
          <a:lnRef idx="1">
            <a:schemeClr val="accent6"/>
          </a:lnRef>
          <a:fillRef idx="2">
            <a:schemeClr val="accent6"/>
          </a:fillRef>
          <a:effectRef idx="1">
            <a:schemeClr val="accent6"/>
          </a:effectRef>
          <a:fontRef idx="none"/>
        </p:style>
        <p:txBody>
          <a:bodyPr wrap="square" lIns="72000" tIns="72000" rIns="72000" bIns="72000">
            <a:noAutofit/>
          </a:bodyPr>
          <a:lstStyle>
            <a:lvl1pPr marL="179388" indent="-179388">
              <a:spcBef>
                <a:spcPts val="0"/>
              </a:spcBef>
              <a:spcAft>
                <a:spcPts val="700"/>
              </a:spcAft>
              <a:buSzPct val="100000"/>
              <a:buFontTx/>
              <a:buBlip>
                <a:blip r:embed="rId2"/>
              </a:buBlip>
              <a:defRPr sz="1600" baseline="0">
                <a:solidFill>
                  <a:srgbClr val="262626"/>
                </a:solidFill>
              </a:defRPr>
            </a:lvl1pPr>
            <a:lvl2pPr marL="176213" indent="-176213">
              <a:spcBef>
                <a:spcPts val="0"/>
              </a:spcBef>
              <a:spcAft>
                <a:spcPts val="0"/>
              </a:spcAft>
              <a:tabLst/>
              <a:defRPr sz="1200" b="1" baseline="0">
                <a:solidFill>
                  <a:srgbClr val="262626"/>
                </a:solidFill>
              </a:defRPr>
            </a:lvl2pPr>
            <a:lvl3pPr marL="176213" indent="-176213">
              <a:spcBef>
                <a:spcPts val="0"/>
              </a:spcBef>
              <a:spcAft>
                <a:spcPts val="0"/>
              </a:spcAft>
              <a:tabLst/>
              <a:defRPr sz="1200">
                <a:solidFill>
                  <a:srgbClr val="262626"/>
                </a:solidFill>
              </a:defRPr>
            </a:lvl3pPr>
            <a:lvl4pPr marL="176213" indent="-176213">
              <a:spcBef>
                <a:spcPts val="0"/>
              </a:spcBef>
              <a:spcAft>
                <a:spcPts val="0"/>
              </a:spcAft>
              <a:tabLst/>
              <a:defRPr sz="1100"/>
            </a:lvl4pPr>
            <a:lvl5pPr marL="176213" indent="-176213">
              <a:spcBef>
                <a:spcPts val="0"/>
              </a:spcBef>
              <a:spcAft>
                <a:spcPts val="0"/>
              </a:spcAft>
              <a:tabLst/>
              <a:defRPr sz="1100"/>
            </a:lvl5pPr>
            <a:lvl6pPr>
              <a:defRPr sz="1800"/>
            </a:lvl6pPr>
            <a:lvl7pPr>
              <a:defRPr sz="1800"/>
            </a:lvl7pPr>
            <a:lvl8pPr>
              <a:defRPr sz="1800"/>
            </a:lvl8pPr>
            <a:lvl9pPr>
              <a:defRPr sz="1800"/>
            </a:lvl9pPr>
          </a:lstStyle>
          <a:p>
            <a:pPr lvl="0"/>
            <a:r>
              <a:rPr lang="fr-FR" dirty="0" smtClean="0"/>
              <a:t>CONTEXTE CLIENT</a:t>
            </a:r>
          </a:p>
          <a:p>
            <a:pPr lvl="1"/>
            <a:r>
              <a:rPr lang="fr-FR" dirty="0" smtClean="0"/>
              <a:t>Client : </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Titre 1"/>
          <p:cNvSpPr>
            <a:spLocks noGrp="1"/>
          </p:cNvSpPr>
          <p:nvPr>
            <p:ph type="title" hasCustomPrompt="1"/>
          </p:nvPr>
        </p:nvSpPr>
        <p:spPr>
          <a:xfrm>
            <a:off x="385255" y="135542"/>
            <a:ext cx="7556009" cy="471040"/>
          </a:xfrm>
          <a:prstGeom prst="rect">
            <a:avLst/>
          </a:prstGeom>
          <a:noFill/>
          <a:ln>
            <a:noFill/>
          </a:ln>
        </p:spPr>
        <p:txBody>
          <a:bodyPr lIns="0" tIns="0" rIns="0" bIns="0" anchor="ctr" anchorCtr="0"/>
          <a:lstStyle>
            <a:lvl1pPr algn="l">
              <a:defRPr lang="fr-FR" sz="2400" b="1" i="0" baseline="0" dirty="0" smtClean="0">
                <a:solidFill>
                  <a:srgbClr val="262626"/>
                </a:solidFill>
                <a:latin typeface="Calibri"/>
                <a:ea typeface="ＭＳ Ｐゴシック" pitchFamily="62" charset="-128"/>
                <a:cs typeface="Calibri"/>
              </a:defRPr>
            </a:lvl1pPr>
          </a:lstStyle>
          <a:p>
            <a:r>
              <a:rPr lang="fr-FR" dirty="0" smtClean="0"/>
              <a:t>Secteur du projet</a:t>
            </a:r>
            <a:endParaRPr lang="fr-FR" dirty="0"/>
          </a:p>
        </p:txBody>
      </p:sp>
      <p:sp>
        <p:nvSpPr>
          <p:cNvPr id="10" name="Espace réservé du contenu 2"/>
          <p:cNvSpPr>
            <a:spLocks noGrp="1"/>
          </p:cNvSpPr>
          <p:nvPr>
            <p:ph sz="half" idx="10" hasCustomPrompt="1"/>
          </p:nvPr>
        </p:nvSpPr>
        <p:spPr>
          <a:xfrm>
            <a:off x="380226" y="4039162"/>
            <a:ext cx="2982244" cy="1508528"/>
          </a:xfrm>
          <a:prstGeom prst="rect">
            <a:avLst/>
          </a:prstGeom>
          <a:solidFill>
            <a:schemeClr val="accent1"/>
          </a:solidFill>
        </p:spPr>
        <p:txBody>
          <a:bodyPr wrap="square" lIns="72000" tIns="72000" rIns="72000" bIns="72000">
            <a:noAutofit/>
          </a:bodyPr>
          <a:lstStyle>
            <a:lvl1pPr marL="179388" indent="-179388">
              <a:spcBef>
                <a:spcPts val="0"/>
              </a:spcBef>
              <a:spcAft>
                <a:spcPts val="700"/>
              </a:spcAft>
              <a:buSzPct val="100000"/>
              <a:buFontTx/>
              <a:buBlip>
                <a:blip r:embed="rId3"/>
              </a:buBlip>
              <a:defRPr sz="1600" baseline="0">
                <a:solidFill>
                  <a:schemeClr val="bg1"/>
                </a:solidFill>
              </a:defRPr>
            </a:lvl1pPr>
            <a:lvl2pPr marL="449263" indent="-171450">
              <a:spcBef>
                <a:spcPts val="0"/>
              </a:spcBef>
              <a:spcAft>
                <a:spcPts val="0"/>
              </a:spcAft>
              <a:buClr>
                <a:schemeClr val="accent3"/>
              </a:buClr>
              <a:tabLst/>
              <a:defRPr sz="1200" baseline="0">
                <a:solidFill>
                  <a:srgbClr val="FFFFFF"/>
                </a:solidFill>
              </a:defRPr>
            </a:lvl2pPr>
            <a:lvl3pPr marL="450850" indent="-180975">
              <a:spcBef>
                <a:spcPts val="0"/>
              </a:spcBef>
              <a:spcAft>
                <a:spcPts val="0"/>
              </a:spcAft>
              <a:defRPr sz="1200">
                <a:solidFill>
                  <a:srgbClr val="FFFFFF"/>
                </a:solidFill>
              </a:defRPr>
            </a:lvl3pPr>
            <a:lvl4pPr marL="628650" indent="-179388">
              <a:spcBef>
                <a:spcPts val="0"/>
              </a:spcBef>
              <a:spcAft>
                <a:spcPts val="0"/>
              </a:spcAft>
              <a:defRPr sz="1100">
                <a:solidFill>
                  <a:srgbClr val="FFFFFF"/>
                </a:solidFill>
              </a:defRPr>
            </a:lvl4pPr>
            <a:lvl5pPr marL="628650" indent="-179388">
              <a:spcBef>
                <a:spcPts val="0"/>
              </a:spcBef>
              <a:spcAft>
                <a:spcPts val="0"/>
              </a:spcAft>
              <a:defRPr sz="1100">
                <a:solidFill>
                  <a:srgbClr val="FFFFFF"/>
                </a:solidFill>
              </a:defRPr>
            </a:lvl5pPr>
            <a:lvl6pPr>
              <a:defRPr sz="1800"/>
            </a:lvl6pPr>
            <a:lvl7pPr>
              <a:defRPr sz="1800"/>
            </a:lvl7pPr>
            <a:lvl8pPr>
              <a:defRPr sz="1800"/>
            </a:lvl8pPr>
            <a:lvl9pPr>
              <a:defRPr sz="1800"/>
            </a:lvl9pPr>
          </a:lstStyle>
          <a:p>
            <a:pPr lvl="0"/>
            <a:r>
              <a:rPr lang="fr-FR" dirty="0" smtClean="0"/>
              <a:t>GAINS</a:t>
            </a:r>
          </a:p>
          <a:p>
            <a:pPr lvl="1"/>
            <a:r>
              <a:rPr lang="fr-FR" dirty="0" smtClean="0"/>
              <a:t>Client : </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contenu 2"/>
          <p:cNvSpPr>
            <a:spLocks noGrp="1"/>
          </p:cNvSpPr>
          <p:nvPr>
            <p:ph sz="half" idx="11" hasCustomPrompt="1"/>
          </p:nvPr>
        </p:nvSpPr>
        <p:spPr>
          <a:xfrm>
            <a:off x="3564593" y="1600201"/>
            <a:ext cx="2982244" cy="3941170"/>
          </a:xfrm>
          <a:prstGeom prst="rect">
            <a:avLst/>
          </a:prstGeom>
          <a:solidFill>
            <a:srgbClr val="FFFFFF"/>
          </a:solidFill>
          <a:ln>
            <a:solidFill>
              <a:srgbClr val="FFFFFF"/>
            </a:solidFill>
          </a:ln>
        </p:spPr>
        <p:style>
          <a:lnRef idx="1">
            <a:schemeClr val="accent6"/>
          </a:lnRef>
          <a:fillRef idx="2">
            <a:schemeClr val="accent6"/>
          </a:fillRef>
          <a:effectRef idx="1">
            <a:schemeClr val="accent6"/>
          </a:effectRef>
          <a:fontRef idx="none"/>
        </p:style>
        <p:txBody>
          <a:bodyPr wrap="square" lIns="72000" tIns="72000" rIns="72000" bIns="72000">
            <a:noAutofit/>
          </a:bodyPr>
          <a:lstStyle>
            <a:lvl1pPr marL="179388" indent="-179388">
              <a:spcBef>
                <a:spcPts val="0"/>
              </a:spcBef>
              <a:spcAft>
                <a:spcPts val="700"/>
              </a:spcAft>
              <a:buSzPct val="100000"/>
              <a:buFontTx/>
              <a:buBlip>
                <a:blip r:embed="rId4"/>
              </a:buBlip>
              <a:defRPr sz="1600" baseline="0">
                <a:solidFill>
                  <a:srgbClr val="262626"/>
                </a:solidFill>
              </a:defRPr>
            </a:lvl1pPr>
            <a:lvl2pPr marL="176213" indent="-174625">
              <a:spcBef>
                <a:spcPts val="0"/>
              </a:spcBef>
              <a:spcAft>
                <a:spcPts val="0"/>
              </a:spcAft>
              <a:tabLst/>
              <a:defRPr sz="1200" baseline="0">
                <a:solidFill>
                  <a:srgbClr val="262626"/>
                </a:solidFill>
              </a:defRPr>
            </a:lvl2pPr>
            <a:lvl3pPr marL="176213" indent="-174625">
              <a:spcBef>
                <a:spcPts val="0"/>
              </a:spcBef>
              <a:spcAft>
                <a:spcPts val="0"/>
              </a:spcAft>
              <a:tabLst/>
              <a:defRPr sz="1200">
                <a:solidFill>
                  <a:srgbClr val="262626"/>
                </a:solidFill>
              </a:defRPr>
            </a:lvl3pPr>
            <a:lvl4pPr marL="176213" indent="-174625">
              <a:spcBef>
                <a:spcPts val="0"/>
              </a:spcBef>
              <a:spcAft>
                <a:spcPts val="0"/>
              </a:spcAft>
              <a:tabLst/>
              <a:defRPr sz="1100"/>
            </a:lvl4pPr>
            <a:lvl5pPr marL="176213" indent="-174625">
              <a:spcBef>
                <a:spcPts val="0"/>
              </a:spcBef>
              <a:spcAft>
                <a:spcPts val="0"/>
              </a:spcAft>
              <a:tabLst/>
              <a:defRPr sz="1100"/>
            </a:lvl5pPr>
            <a:lvl6pPr>
              <a:defRPr sz="1800"/>
            </a:lvl6pPr>
            <a:lvl7pPr>
              <a:defRPr sz="1800"/>
            </a:lvl7pPr>
            <a:lvl8pPr>
              <a:defRPr sz="1800"/>
            </a:lvl8pPr>
            <a:lvl9pPr>
              <a:defRPr sz="1800"/>
            </a:lvl9pPr>
          </a:lstStyle>
          <a:p>
            <a:pPr lvl="0"/>
            <a:r>
              <a:rPr lang="fr-FR" dirty="0" smtClean="0"/>
              <a:t>SOLUTION ALTEN</a:t>
            </a:r>
          </a:p>
          <a:p>
            <a:pPr lvl="1"/>
            <a:r>
              <a:rPr lang="fr-FR" dirty="0" smtClean="0"/>
              <a:t>Client : </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pour une image  8"/>
          <p:cNvSpPr>
            <a:spLocks noGrp="1"/>
          </p:cNvSpPr>
          <p:nvPr>
            <p:ph type="pic" sz="quarter" idx="12"/>
          </p:nvPr>
        </p:nvSpPr>
        <p:spPr>
          <a:xfrm>
            <a:off x="6697663" y="1592263"/>
            <a:ext cx="2071687" cy="2071687"/>
          </a:xfrm>
          <a:prstGeom prst="rect">
            <a:avLst/>
          </a:prstGeom>
        </p:spPr>
        <p:txBody>
          <a:bodyPr vert="horz"/>
          <a:lstStyle>
            <a:lvl1pPr marL="0" indent="0">
              <a:buNone/>
              <a:defRPr/>
            </a:lvl1pPr>
          </a:lstStyle>
          <a:p>
            <a:endParaRPr lang="fr-FR" dirty="0"/>
          </a:p>
        </p:txBody>
      </p:sp>
      <p:sp>
        <p:nvSpPr>
          <p:cNvPr id="14" name="Espace réservé du contenu 2"/>
          <p:cNvSpPr>
            <a:spLocks noGrp="1"/>
          </p:cNvSpPr>
          <p:nvPr>
            <p:ph sz="half" idx="13" hasCustomPrompt="1"/>
          </p:nvPr>
        </p:nvSpPr>
        <p:spPr>
          <a:xfrm>
            <a:off x="6698415" y="3742191"/>
            <a:ext cx="2077550" cy="1811818"/>
          </a:xfrm>
          <a:prstGeom prst="rect">
            <a:avLst/>
          </a:prstGeom>
        </p:spPr>
        <p:txBody>
          <a:bodyPr wrap="square" lIns="72000" tIns="72000" rIns="72000" bIns="72000">
            <a:noAutofit/>
          </a:bodyPr>
          <a:lstStyle>
            <a:lvl1pPr marL="179388" indent="-179388">
              <a:spcBef>
                <a:spcPts val="0"/>
              </a:spcBef>
              <a:spcAft>
                <a:spcPts val="700"/>
              </a:spcAft>
              <a:buSzPct val="100000"/>
              <a:buFontTx/>
              <a:buBlip>
                <a:blip r:embed="rId5"/>
              </a:buBlip>
              <a:defRPr sz="1600" baseline="0">
                <a:solidFill>
                  <a:srgbClr val="262626"/>
                </a:solidFill>
              </a:defRPr>
            </a:lvl1pPr>
            <a:lvl2pPr marL="176213" indent="-176213">
              <a:spcBef>
                <a:spcPts val="0"/>
              </a:spcBef>
              <a:spcAft>
                <a:spcPts val="0"/>
              </a:spcAft>
              <a:buClr>
                <a:schemeClr val="accent1"/>
              </a:buClr>
              <a:tabLst/>
              <a:defRPr sz="1200" b="1" baseline="0">
                <a:solidFill>
                  <a:srgbClr val="262626"/>
                </a:solidFill>
              </a:defRPr>
            </a:lvl2pPr>
            <a:lvl3pPr marL="176213" indent="-176213">
              <a:spcBef>
                <a:spcPts val="0"/>
              </a:spcBef>
              <a:spcAft>
                <a:spcPts val="0"/>
              </a:spcAft>
              <a:tabLst/>
              <a:defRPr sz="1200">
                <a:solidFill>
                  <a:srgbClr val="262626"/>
                </a:solidFill>
              </a:defRPr>
            </a:lvl3pPr>
            <a:lvl4pPr marL="176213" indent="-176213">
              <a:spcBef>
                <a:spcPts val="0"/>
              </a:spcBef>
              <a:spcAft>
                <a:spcPts val="0"/>
              </a:spcAft>
              <a:tabLst/>
              <a:defRPr sz="1100"/>
            </a:lvl4pPr>
            <a:lvl5pPr marL="176213" indent="-176213">
              <a:spcBef>
                <a:spcPts val="0"/>
              </a:spcBef>
              <a:spcAft>
                <a:spcPts val="0"/>
              </a:spcAft>
              <a:tabLst/>
              <a:defRPr sz="1100"/>
            </a:lvl5pPr>
            <a:lvl6pPr>
              <a:defRPr sz="1800"/>
            </a:lvl6pPr>
            <a:lvl7pPr>
              <a:defRPr sz="1800"/>
            </a:lvl7pPr>
            <a:lvl8pPr>
              <a:defRPr sz="1800"/>
            </a:lvl8pPr>
            <a:lvl9pPr>
              <a:defRPr sz="1800"/>
            </a:lvl9pPr>
          </a:lstStyle>
          <a:p>
            <a:pPr lvl="0"/>
            <a:r>
              <a:rPr lang="fr-FR" dirty="0" smtClean="0"/>
              <a:t>ENVIRONNEMENT</a:t>
            </a:r>
          </a:p>
          <a:p>
            <a:pPr lvl="1"/>
            <a:r>
              <a:rPr lang="fr-FR" dirty="0" smtClean="0"/>
              <a:t>Technique : </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30" name="Grouper 29"/>
          <p:cNvGrpSpPr/>
          <p:nvPr userDrawn="1"/>
        </p:nvGrpSpPr>
        <p:grpSpPr>
          <a:xfrm>
            <a:off x="934982" y="5627254"/>
            <a:ext cx="7360186" cy="308983"/>
            <a:chOff x="934982" y="5608297"/>
            <a:chExt cx="7360186" cy="308983"/>
          </a:xfrm>
        </p:grpSpPr>
        <p:sp>
          <p:nvSpPr>
            <p:cNvPr id="15" name="Bulle ronde 19"/>
            <p:cNvSpPr>
              <a:spLocks noChangeArrowheads="1"/>
            </p:cNvSpPr>
            <p:nvPr userDrawn="1"/>
          </p:nvSpPr>
          <p:spPr bwMode="auto">
            <a:xfrm>
              <a:off x="934982" y="5608297"/>
              <a:ext cx="1083178" cy="305445"/>
            </a:xfrm>
            <a:prstGeom prst="flowChartOffpageConnector">
              <a:avLst/>
            </a:prstGeom>
            <a:solidFill>
              <a:schemeClr val="bg2">
                <a:lumMod val="20000"/>
                <a:lumOff val="80000"/>
              </a:schemeClr>
            </a:solidFill>
            <a:ln>
              <a:noFill/>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000" dirty="0" smtClean="0">
                  <a:solidFill>
                    <a:schemeClr val="tx1">
                      <a:lumMod val="65000"/>
                      <a:lumOff val="35000"/>
                    </a:schemeClr>
                  </a:solidFill>
                  <a:latin typeface="Calibri" pitchFamily="34" charset="0"/>
                  <a:cs typeface="Calibri" pitchFamily="34" charset="0"/>
                </a:rPr>
                <a:t>Développement</a:t>
              </a:r>
              <a:endParaRPr lang="fr-FR" sz="700" dirty="0">
                <a:solidFill>
                  <a:schemeClr val="tx1">
                    <a:lumMod val="65000"/>
                    <a:lumOff val="35000"/>
                  </a:schemeClr>
                </a:solidFill>
                <a:latin typeface="Calibri" pitchFamily="34" charset="0"/>
                <a:cs typeface="Calibri" pitchFamily="34" charset="0"/>
              </a:endParaRPr>
            </a:p>
          </p:txBody>
        </p:sp>
        <p:sp>
          <p:nvSpPr>
            <p:cNvPr id="16" name="Bulle ronde 19"/>
            <p:cNvSpPr>
              <a:spLocks noChangeArrowheads="1"/>
            </p:cNvSpPr>
            <p:nvPr userDrawn="1"/>
          </p:nvSpPr>
          <p:spPr bwMode="auto">
            <a:xfrm>
              <a:off x="2456124" y="5611835"/>
              <a:ext cx="1128625" cy="305445"/>
            </a:xfrm>
            <a:prstGeom prst="flowChartOffpageConnector">
              <a:avLst/>
            </a:prstGeom>
            <a:solidFill>
              <a:schemeClr val="bg2">
                <a:lumMod val="20000"/>
                <a:lumOff val="80000"/>
              </a:schemeClr>
            </a:solidFill>
            <a:ln>
              <a:noFill/>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000" dirty="0" smtClean="0">
                  <a:solidFill>
                    <a:schemeClr val="tx1">
                      <a:lumMod val="65000"/>
                      <a:lumOff val="35000"/>
                    </a:schemeClr>
                  </a:solidFill>
                  <a:latin typeface="Calibri" pitchFamily="34" charset="0"/>
                  <a:cs typeface="Calibri" pitchFamily="34" charset="0"/>
                </a:rPr>
                <a:t>Compétences clés</a:t>
              </a:r>
              <a:endParaRPr lang="fr-FR" sz="700" dirty="0">
                <a:solidFill>
                  <a:schemeClr val="tx1">
                    <a:lumMod val="65000"/>
                    <a:lumOff val="35000"/>
                  </a:schemeClr>
                </a:solidFill>
                <a:latin typeface="Calibri" pitchFamily="34" charset="0"/>
                <a:cs typeface="Calibri" pitchFamily="34" charset="0"/>
              </a:endParaRPr>
            </a:p>
          </p:txBody>
        </p:sp>
        <p:sp>
          <p:nvSpPr>
            <p:cNvPr id="17" name="Bulle ronde 19"/>
            <p:cNvSpPr>
              <a:spLocks noChangeArrowheads="1"/>
            </p:cNvSpPr>
            <p:nvPr userDrawn="1"/>
          </p:nvSpPr>
          <p:spPr bwMode="auto">
            <a:xfrm>
              <a:off x="4075255" y="5611835"/>
              <a:ext cx="1083178" cy="305445"/>
            </a:xfrm>
            <a:prstGeom prst="flowChartOffpageConnector">
              <a:avLst/>
            </a:prstGeom>
            <a:solidFill>
              <a:schemeClr val="bg2">
                <a:lumMod val="20000"/>
                <a:lumOff val="80000"/>
              </a:schemeClr>
            </a:solidFill>
            <a:ln>
              <a:noFill/>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000" dirty="0" smtClean="0">
                  <a:solidFill>
                    <a:schemeClr val="tx1">
                      <a:lumMod val="65000"/>
                      <a:lumOff val="35000"/>
                    </a:schemeClr>
                  </a:solidFill>
                  <a:latin typeface="Calibri" pitchFamily="34" charset="0"/>
                  <a:cs typeface="Calibri" pitchFamily="34" charset="0"/>
                </a:rPr>
                <a:t>Mode</a:t>
              </a:r>
              <a:endParaRPr lang="fr-FR" sz="700" dirty="0">
                <a:solidFill>
                  <a:schemeClr val="tx1">
                    <a:lumMod val="65000"/>
                    <a:lumOff val="35000"/>
                  </a:schemeClr>
                </a:solidFill>
                <a:latin typeface="Calibri" pitchFamily="34" charset="0"/>
                <a:cs typeface="Calibri" pitchFamily="34" charset="0"/>
              </a:endParaRPr>
            </a:p>
          </p:txBody>
        </p:sp>
        <p:sp>
          <p:nvSpPr>
            <p:cNvPr id="18" name="Bulle ronde 19"/>
            <p:cNvSpPr>
              <a:spLocks noChangeArrowheads="1"/>
            </p:cNvSpPr>
            <p:nvPr userDrawn="1"/>
          </p:nvSpPr>
          <p:spPr bwMode="auto">
            <a:xfrm>
              <a:off x="5648939" y="5611835"/>
              <a:ext cx="1083178" cy="305445"/>
            </a:xfrm>
            <a:prstGeom prst="flowChartOffpageConnector">
              <a:avLst/>
            </a:prstGeom>
            <a:solidFill>
              <a:schemeClr val="bg2">
                <a:lumMod val="20000"/>
                <a:lumOff val="80000"/>
              </a:schemeClr>
            </a:solidFill>
            <a:ln>
              <a:noFill/>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000" dirty="0" smtClean="0">
                  <a:solidFill>
                    <a:schemeClr val="tx1">
                      <a:lumMod val="65000"/>
                      <a:lumOff val="35000"/>
                    </a:schemeClr>
                  </a:solidFill>
                  <a:latin typeface="Calibri" pitchFamily="34" charset="0"/>
                  <a:cs typeface="Calibri" pitchFamily="34" charset="0"/>
                </a:rPr>
                <a:t>Equipe ALTEN</a:t>
              </a:r>
              <a:endParaRPr lang="fr-FR" sz="700" dirty="0">
                <a:solidFill>
                  <a:schemeClr val="tx1">
                    <a:lumMod val="65000"/>
                    <a:lumOff val="35000"/>
                  </a:schemeClr>
                </a:solidFill>
                <a:latin typeface="Calibri" pitchFamily="34" charset="0"/>
                <a:cs typeface="Calibri" pitchFamily="34" charset="0"/>
              </a:endParaRPr>
            </a:p>
          </p:txBody>
        </p:sp>
        <p:sp>
          <p:nvSpPr>
            <p:cNvPr id="19" name="Bulle ronde 19"/>
            <p:cNvSpPr>
              <a:spLocks noChangeArrowheads="1"/>
            </p:cNvSpPr>
            <p:nvPr userDrawn="1"/>
          </p:nvSpPr>
          <p:spPr bwMode="auto">
            <a:xfrm>
              <a:off x="7211990" y="5611835"/>
              <a:ext cx="1083178" cy="305445"/>
            </a:xfrm>
            <a:prstGeom prst="flowChartOffpageConnector">
              <a:avLst/>
            </a:prstGeom>
            <a:solidFill>
              <a:schemeClr val="bg2">
                <a:lumMod val="20000"/>
                <a:lumOff val="80000"/>
              </a:schemeClr>
            </a:solidFill>
            <a:ln>
              <a:noFill/>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sz="1000" dirty="0" smtClean="0">
                  <a:solidFill>
                    <a:schemeClr val="tx1">
                      <a:lumMod val="65000"/>
                      <a:lumOff val="35000"/>
                    </a:schemeClr>
                  </a:solidFill>
                  <a:latin typeface="Calibri" pitchFamily="34" charset="0"/>
                  <a:cs typeface="Calibri" pitchFamily="34" charset="0"/>
                </a:rPr>
                <a:t>Durée</a:t>
              </a:r>
              <a:endParaRPr lang="fr-FR" sz="700" dirty="0">
                <a:solidFill>
                  <a:schemeClr val="tx1">
                    <a:lumMod val="65000"/>
                    <a:lumOff val="35000"/>
                  </a:schemeClr>
                </a:solidFill>
                <a:latin typeface="Calibri" pitchFamily="34" charset="0"/>
                <a:cs typeface="Calibri" pitchFamily="34" charset="0"/>
              </a:endParaRPr>
            </a:p>
          </p:txBody>
        </p:sp>
      </p:grpSp>
      <p:sp>
        <p:nvSpPr>
          <p:cNvPr id="20" name="Rectangle à coins arrondis 19"/>
          <p:cNvSpPr/>
          <p:nvPr userDrawn="1"/>
        </p:nvSpPr>
        <p:spPr>
          <a:xfrm>
            <a:off x="3892245" y="5986470"/>
            <a:ext cx="1394157" cy="385723"/>
          </a:xfrm>
          <a:prstGeom prst="roundRect">
            <a:avLst>
              <a:gd name="adj" fmla="val 9963"/>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fr-FR" sz="1000" b="1" dirty="0" smtClean="0">
              <a:solidFill>
                <a:schemeClr val="tx1"/>
              </a:solidFill>
              <a:latin typeface="Calibri" pitchFamily="34" charset="0"/>
            </a:endParaRPr>
          </a:p>
        </p:txBody>
      </p:sp>
      <p:sp>
        <p:nvSpPr>
          <p:cNvPr id="21" name="Rectangle à coins arrondis 20"/>
          <p:cNvSpPr/>
          <p:nvPr userDrawn="1"/>
        </p:nvSpPr>
        <p:spPr>
          <a:xfrm>
            <a:off x="5475973" y="5986470"/>
            <a:ext cx="1394157" cy="385723"/>
          </a:xfrm>
          <a:prstGeom prst="roundRect">
            <a:avLst>
              <a:gd name="adj" fmla="val 9963"/>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fr-FR" sz="1000" b="1" dirty="0" smtClean="0">
              <a:solidFill>
                <a:schemeClr val="tx1"/>
              </a:solidFill>
              <a:latin typeface="Calibri" pitchFamily="34" charset="0"/>
            </a:endParaRPr>
          </a:p>
        </p:txBody>
      </p:sp>
      <p:sp>
        <p:nvSpPr>
          <p:cNvPr id="22" name="Rectangle à coins arrondis 21"/>
          <p:cNvSpPr/>
          <p:nvPr userDrawn="1"/>
        </p:nvSpPr>
        <p:spPr>
          <a:xfrm>
            <a:off x="736962" y="5986470"/>
            <a:ext cx="1394157" cy="385723"/>
          </a:xfrm>
          <a:prstGeom prst="roundRect">
            <a:avLst>
              <a:gd name="adj" fmla="val 9963"/>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fr-FR" sz="1000" b="1" dirty="0" smtClean="0">
              <a:solidFill>
                <a:schemeClr val="tx1"/>
              </a:solidFill>
              <a:latin typeface="Calibri" pitchFamily="34" charset="0"/>
            </a:endParaRPr>
          </a:p>
        </p:txBody>
      </p:sp>
      <p:sp>
        <p:nvSpPr>
          <p:cNvPr id="23" name="Rectangle à coins arrondis 22"/>
          <p:cNvSpPr/>
          <p:nvPr userDrawn="1"/>
        </p:nvSpPr>
        <p:spPr>
          <a:xfrm>
            <a:off x="2311095" y="5986470"/>
            <a:ext cx="1394157" cy="385723"/>
          </a:xfrm>
          <a:prstGeom prst="roundRect">
            <a:avLst>
              <a:gd name="adj" fmla="val 9963"/>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fr-FR" sz="1000" b="1" dirty="0" smtClean="0">
              <a:solidFill>
                <a:schemeClr val="tx1"/>
              </a:solidFill>
              <a:latin typeface="Calibri" pitchFamily="34" charset="0"/>
            </a:endParaRPr>
          </a:p>
        </p:txBody>
      </p:sp>
      <p:sp>
        <p:nvSpPr>
          <p:cNvPr id="24" name="Rectangle à coins arrondis 23"/>
          <p:cNvSpPr/>
          <p:nvPr userDrawn="1"/>
        </p:nvSpPr>
        <p:spPr>
          <a:xfrm>
            <a:off x="7058055" y="5986470"/>
            <a:ext cx="1394157" cy="385723"/>
          </a:xfrm>
          <a:prstGeom prst="roundRect">
            <a:avLst>
              <a:gd name="adj" fmla="val 9963"/>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endParaRPr lang="fr-FR" sz="1000" b="1" dirty="0" smtClean="0">
              <a:solidFill>
                <a:schemeClr val="tx1"/>
              </a:solidFill>
              <a:latin typeface="Calibri" pitchFamily="34" charset="0"/>
            </a:endParaRPr>
          </a:p>
        </p:txBody>
      </p:sp>
      <p:grpSp>
        <p:nvGrpSpPr>
          <p:cNvPr id="31" name="Grouper 30"/>
          <p:cNvGrpSpPr/>
          <p:nvPr userDrawn="1"/>
        </p:nvGrpSpPr>
        <p:grpSpPr>
          <a:xfrm>
            <a:off x="1392387" y="5901077"/>
            <a:ext cx="6416869" cy="132766"/>
            <a:chOff x="1392387" y="5882120"/>
            <a:chExt cx="6416869" cy="132766"/>
          </a:xfrm>
        </p:grpSpPr>
        <p:sp>
          <p:nvSpPr>
            <p:cNvPr id="25" name="Ellipse 24"/>
            <p:cNvSpPr>
              <a:spLocks noChangeAspect="1"/>
            </p:cNvSpPr>
            <p:nvPr userDrawn="1"/>
          </p:nvSpPr>
          <p:spPr>
            <a:xfrm>
              <a:off x="1392387" y="5882120"/>
              <a:ext cx="129228" cy="129228"/>
            </a:xfrm>
            <a:prstGeom prst="ellipse">
              <a:avLst/>
            </a:prstGeom>
            <a:solidFill>
              <a:schemeClr val="accent2"/>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fr-FR" b="1" dirty="0">
                <a:latin typeface="Calibri" pitchFamily="34" charset="0"/>
              </a:endParaRPr>
            </a:p>
          </p:txBody>
        </p:sp>
        <p:sp>
          <p:nvSpPr>
            <p:cNvPr id="26" name="Ellipse 25"/>
            <p:cNvSpPr>
              <a:spLocks noChangeAspect="1"/>
            </p:cNvSpPr>
            <p:nvPr userDrawn="1"/>
          </p:nvSpPr>
          <p:spPr>
            <a:xfrm>
              <a:off x="2969609" y="5885658"/>
              <a:ext cx="129228" cy="129228"/>
            </a:xfrm>
            <a:prstGeom prst="ellipse">
              <a:avLst/>
            </a:prstGeom>
            <a:solidFill>
              <a:schemeClr val="accent2"/>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fr-FR" b="1" dirty="0">
                <a:latin typeface="Calibri" pitchFamily="34" charset="0"/>
              </a:endParaRPr>
            </a:p>
          </p:txBody>
        </p:sp>
        <p:sp>
          <p:nvSpPr>
            <p:cNvPr id="27" name="Ellipse 26"/>
            <p:cNvSpPr>
              <a:spLocks noChangeAspect="1"/>
            </p:cNvSpPr>
            <p:nvPr userDrawn="1"/>
          </p:nvSpPr>
          <p:spPr>
            <a:xfrm>
              <a:off x="4543293" y="5885658"/>
              <a:ext cx="129228" cy="129228"/>
            </a:xfrm>
            <a:prstGeom prst="ellipse">
              <a:avLst/>
            </a:prstGeom>
            <a:solidFill>
              <a:schemeClr val="accent2"/>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fr-FR" b="1" dirty="0">
                <a:latin typeface="Calibri" pitchFamily="34" charset="0"/>
              </a:endParaRPr>
            </a:p>
          </p:txBody>
        </p:sp>
        <p:sp>
          <p:nvSpPr>
            <p:cNvPr id="28" name="Ellipse 27"/>
            <p:cNvSpPr>
              <a:spLocks noChangeAspect="1"/>
            </p:cNvSpPr>
            <p:nvPr userDrawn="1"/>
          </p:nvSpPr>
          <p:spPr>
            <a:xfrm>
              <a:off x="6116977" y="5885658"/>
              <a:ext cx="129228" cy="129228"/>
            </a:xfrm>
            <a:prstGeom prst="ellipse">
              <a:avLst/>
            </a:prstGeom>
            <a:solidFill>
              <a:schemeClr val="accent2"/>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fr-FR" b="1" dirty="0">
                <a:latin typeface="Calibri" pitchFamily="34" charset="0"/>
              </a:endParaRPr>
            </a:p>
          </p:txBody>
        </p:sp>
        <p:sp>
          <p:nvSpPr>
            <p:cNvPr id="29" name="Ellipse 28"/>
            <p:cNvSpPr>
              <a:spLocks noChangeAspect="1"/>
            </p:cNvSpPr>
            <p:nvPr userDrawn="1"/>
          </p:nvSpPr>
          <p:spPr>
            <a:xfrm>
              <a:off x="7680028" y="5885658"/>
              <a:ext cx="129228" cy="129228"/>
            </a:xfrm>
            <a:prstGeom prst="ellipse">
              <a:avLst/>
            </a:prstGeom>
            <a:solidFill>
              <a:schemeClr val="accent2"/>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fr-FR" b="1" dirty="0">
                <a:latin typeface="Calibri" pitchFamily="34" charset="0"/>
              </a:endParaRPr>
            </a:p>
          </p:txBody>
        </p:sp>
      </p:grpSp>
      <p:sp>
        <p:nvSpPr>
          <p:cNvPr id="37" name="Espace réservé du contenu 36"/>
          <p:cNvSpPr>
            <a:spLocks noGrp="1"/>
          </p:cNvSpPr>
          <p:nvPr>
            <p:ph sz="quarter" idx="14" hasCustomPrompt="1"/>
          </p:nvPr>
        </p:nvSpPr>
        <p:spPr>
          <a:xfrm>
            <a:off x="379413" y="612775"/>
            <a:ext cx="7562850" cy="366713"/>
          </a:xfrm>
          <a:prstGeom prst="rect">
            <a:avLst/>
          </a:prstGeom>
        </p:spPr>
        <p:txBody>
          <a:bodyPr vert="horz" lIns="0" tIns="0" rIns="0" bIns="0"/>
          <a:lstStyle>
            <a:lvl1pPr marL="0" indent="0">
              <a:spcBef>
                <a:spcPts val="0"/>
              </a:spcBef>
              <a:buFontTx/>
              <a:buNone/>
              <a:defRPr sz="1800" b="0" i="1" baseline="0">
                <a:solidFill>
                  <a:schemeClr val="tx1"/>
                </a:solidFill>
              </a:defRPr>
            </a:lvl1pPr>
            <a:lvl2pPr marL="0" indent="0">
              <a:spcBef>
                <a:spcPts val="0"/>
              </a:spcBef>
              <a:buFontTx/>
              <a:buNone/>
              <a:defRPr sz="1800" b="0" i="1">
                <a:solidFill>
                  <a:schemeClr val="tx1"/>
                </a:solidFill>
              </a:defRPr>
            </a:lvl2pPr>
            <a:lvl3pPr marL="0" indent="0">
              <a:spcBef>
                <a:spcPts val="0"/>
              </a:spcBef>
              <a:buFontTx/>
              <a:buNone/>
              <a:defRPr sz="1800" b="0" i="1">
                <a:solidFill>
                  <a:schemeClr val="tx1"/>
                </a:solidFill>
              </a:defRPr>
            </a:lvl3pPr>
            <a:lvl4pPr marL="0" indent="0">
              <a:spcBef>
                <a:spcPts val="0"/>
              </a:spcBef>
              <a:buFontTx/>
              <a:buNone/>
              <a:defRPr sz="1800" b="0" i="1">
                <a:solidFill>
                  <a:schemeClr val="tx1"/>
                </a:solidFill>
              </a:defRPr>
            </a:lvl4pPr>
            <a:lvl5pPr marL="0" indent="0">
              <a:spcBef>
                <a:spcPts val="0"/>
              </a:spcBef>
              <a:buFontTx/>
              <a:buNone/>
              <a:defRPr sz="1800" b="0" i="1">
                <a:solidFill>
                  <a:schemeClr val="tx1"/>
                </a:solidFill>
              </a:defRPr>
            </a:lvl5pPr>
          </a:lstStyle>
          <a:p>
            <a:pPr lvl="0"/>
            <a:r>
              <a:rPr lang="fr-FR" dirty="0" smtClean="0"/>
              <a:t>Intitulé du projet</a:t>
            </a:r>
            <a:endParaRPr lang="fr-FR" dirty="0"/>
          </a:p>
        </p:txBody>
      </p:sp>
      <p:sp>
        <p:nvSpPr>
          <p:cNvPr id="39" name="Espace réservé du contenu 38"/>
          <p:cNvSpPr>
            <a:spLocks noGrp="1"/>
          </p:cNvSpPr>
          <p:nvPr>
            <p:ph sz="quarter" idx="15" hasCustomPrompt="1"/>
          </p:nvPr>
        </p:nvSpPr>
        <p:spPr>
          <a:xfrm>
            <a:off x="796091" y="6003107"/>
            <a:ext cx="1270000" cy="35335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lvl1pPr marL="0" indent="0" algn="ctr">
              <a:buNone/>
              <a:defRPr lang="fr-FR" sz="1000" kern="1200" dirty="0">
                <a:solidFill>
                  <a:schemeClr val="tx1"/>
                </a:solidFill>
                <a:ea typeface="+mn-ea"/>
                <a:cs typeface="+mn-cs"/>
              </a:defRPr>
            </a:lvl1pPr>
          </a:lstStyle>
          <a:p>
            <a:pPr lvl="0" algn="ctr">
              <a:spcBef>
                <a:spcPct val="0"/>
              </a:spcBef>
            </a:pPr>
            <a:r>
              <a:rPr lang="fr-FR" dirty="0" smtClean="0"/>
              <a:t>contenu</a:t>
            </a:r>
            <a:endParaRPr lang="fr-FR" dirty="0"/>
          </a:p>
        </p:txBody>
      </p:sp>
      <p:sp>
        <p:nvSpPr>
          <p:cNvPr id="41" name="Espace réservé du contenu 38"/>
          <p:cNvSpPr>
            <a:spLocks noGrp="1"/>
          </p:cNvSpPr>
          <p:nvPr>
            <p:ph sz="quarter" idx="16" hasCustomPrompt="1"/>
          </p:nvPr>
        </p:nvSpPr>
        <p:spPr>
          <a:xfrm>
            <a:off x="2369320" y="6003107"/>
            <a:ext cx="1270000" cy="35335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lvl1pPr marL="0" indent="0">
              <a:buNone/>
              <a:defRPr lang="fr-FR" sz="1000" kern="1200" dirty="0">
                <a:solidFill>
                  <a:schemeClr val="tx1"/>
                </a:solidFill>
                <a:ea typeface="+mn-ea"/>
                <a:cs typeface="+mn-cs"/>
              </a:defRPr>
            </a:lvl1pPr>
          </a:lstStyle>
          <a:p>
            <a:pPr lvl="0" algn="ctr">
              <a:spcBef>
                <a:spcPct val="0"/>
              </a:spcBef>
            </a:pPr>
            <a:r>
              <a:rPr lang="fr-FR" dirty="0" smtClean="0"/>
              <a:t>contenu</a:t>
            </a:r>
            <a:endParaRPr lang="fr-FR" dirty="0"/>
          </a:p>
        </p:txBody>
      </p:sp>
      <p:sp>
        <p:nvSpPr>
          <p:cNvPr id="43" name="Espace réservé du contenu 38"/>
          <p:cNvSpPr>
            <a:spLocks noGrp="1"/>
          </p:cNvSpPr>
          <p:nvPr>
            <p:ph sz="quarter" idx="17" hasCustomPrompt="1"/>
          </p:nvPr>
        </p:nvSpPr>
        <p:spPr>
          <a:xfrm>
            <a:off x="3955186" y="6003107"/>
            <a:ext cx="1270000" cy="35335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lvl1pPr marL="0" indent="0">
              <a:buNone/>
              <a:defRPr lang="fr-FR" sz="1000" kern="1200" dirty="0">
                <a:solidFill>
                  <a:schemeClr val="tx1"/>
                </a:solidFill>
                <a:ea typeface="+mn-ea"/>
                <a:cs typeface="+mn-cs"/>
              </a:defRPr>
            </a:lvl1pPr>
          </a:lstStyle>
          <a:p>
            <a:pPr lvl="0" algn="ctr">
              <a:spcBef>
                <a:spcPct val="0"/>
              </a:spcBef>
            </a:pPr>
            <a:r>
              <a:rPr lang="fr-FR" dirty="0" smtClean="0"/>
              <a:t>contenu</a:t>
            </a:r>
            <a:endParaRPr lang="fr-FR" dirty="0"/>
          </a:p>
        </p:txBody>
      </p:sp>
      <p:sp>
        <p:nvSpPr>
          <p:cNvPr id="44" name="Espace réservé du contenu 38"/>
          <p:cNvSpPr>
            <a:spLocks noGrp="1"/>
          </p:cNvSpPr>
          <p:nvPr>
            <p:ph sz="quarter" idx="18" hasCustomPrompt="1"/>
          </p:nvPr>
        </p:nvSpPr>
        <p:spPr>
          <a:xfrm>
            <a:off x="5541051" y="6003107"/>
            <a:ext cx="1270000" cy="35335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lvl1pPr marL="0" indent="0">
              <a:buNone/>
              <a:defRPr lang="fr-FR" sz="1000" kern="1200" dirty="0">
                <a:solidFill>
                  <a:schemeClr val="tx1"/>
                </a:solidFill>
                <a:ea typeface="+mn-ea"/>
                <a:cs typeface="+mn-cs"/>
              </a:defRPr>
            </a:lvl1pPr>
          </a:lstStyle>
          <a:p>
            <a:pPr lvl="0" algn="ctr">
              <a:spcBef>
                <a:spcPct val="0"/>
              </a:spcBef>
            </a:pPr>
            <a:r>
              <a:rPr lang="fr-FR" dirty="0" smtClean="0"/>
              <a:t>contenu</a:t>
            </a:r>
            <a:endParaRPr lang="fr-FR" dirty="0"/>
          </a:p>
        </p:txBody>
      </p:sp>
      <p:sp>
        <p:nvSpPr>
          <p:cNvPr id="45" name="Espace réservé du contenu 38"/>
          <p:cNvSpPr>
            <a:spLocks noGrp="1"/>
          </p:cNvSpPr>
          <p:nvPr>
            <p:ph sz="quarter" idx="19" hasCustomPrompt="1"/>
          </p:nvPr>
        </p:nvSpPr>
        <p:spPr>
          <a:xfrm>
            <a:off x="7120598" y="6003107"/>
            <a:ext cx="1270000" cy="35335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lvl1pPr marL="0" indent="0">
              <a:buNone/>
              <a:defRPr lang="fr-FR" sz="1000" kern="1200" dirty="0">
                <a:solidFill>
                  <a:schemeClr val="tx1"/>
                </a:solidFill>
                <a:ea typeface="+mn-ea"/>
                <a:cs typeface="+mn-cs"/>
              </a:defRPr>
            </a:lvl1pPr>
          </a:lstStyle>
          <a:p>
            <a:pPr lvl="0" algn="ctr">
              <a:spcBef>
                <a:spcPct val="0"/>
              </a:spcBef>
            </a:pPr>
            <a:r>
              <a:rPr lang="fr-FR" dirty="0" smtClean="0"/>
              <a:t>contenu</a:t>
            </a:r>
            <a:endParaRPr lang="fr-FR" dirty="0"/>
          </a:p>
        </p:txBody>
      </p:sp>
      <p:sp>
        <p:nvSpPr>
          <p:cNvPr id="32" name="Rectangle 20"/>
          <p:cNvSpPr>
            <a:spLocks noGrp="1" noChangeArrowheads="1"/>
          </p:cNvSpPr>
          <p:nvPr>
            <p:ph type="sldNum" sz="quarter" idx="4"/>
          </p:nvPr>
        </p:nvSpPr>
        <p:spPr bwMode="auto">
          <a:xfrm>
            <a:off x="8455025" y="6324107"/>
            <a:ext cx="688975" cy="53389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000000"/>
                </a:solidFill>
                <a:latin typeface="Calibri" pitchFamily="23" charset="0"/>
                <a:ea typeface="ＭＳ Ｐゴシック" pitchFamily="23" charset="-128"/>
              </a:defRPr>
            </a:lvl1pPr>
          </a:lstStyle>
          <a:p>
            <a:pPr algn="ctr">
              <a:defRPr/>
            </a:pPr>
            <a:fld id="{E5157D6E-19CF-4FC1-9085-F233F2FE0645}" type="slidenum">
              <a:rPr lang="de-DE" smtClean="0">
                <a:cs typeface="Arial" charset="0"/>
              </a:rPr>
              <a:pPr algn="ctr">
                <a:defRPr/>
              </a:pPr>
              <a:t>‹N°›</a:t>
            </a:fld>
            <a:endParaRPr lang="de-DE" dirty="0">
              <a:cs typeface="Arial" charset="0"/>
            </a:endParaRPr>
          </a:p>
        </p:txBody>
      </p:sp>
    </p:spTree>
    <p:extLst>
      <p:ext uri="{BB962C8B-B14F-4D97-AF65-F5344CB8AC3E}">
        <p14:creationId xmlns:p14="http://schemas.microsoft.com/office/powerpoint/2010/main" val="2133813543"/>
      </p:ext>
    </p:extLst>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80387" y="5413744"/>
            <a:ext cx="4987636" cy="566738"/>
          </a:xfrm>
          <a:prstGeom prst="rect">
            <a:avLst/>
          </a:prstGeom>
        </p:spPr>
        <p:txBody>
          <a:bodyPr anchor="b"/>
          <a:lstStyle>
            <a:lvl1pPr algn="ctr">
              <a:defRPr sz="2000" b="1">
                <a:solidFill>
                  <a:srgbClr val="262626"/>
                </a:solidFill>
              </a:defRPr>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1680387" y="1225919"/>
            <a:ext cx="4987636" cy="4114800"/>
          </a:xfrm>
          <a:prstGeom prst="rect">
            <a:avLst/>
          </a:prstGeom>
        </p:spPr>
        <p:txBody>
          <a:bodyPr/>
          <a:lstStyle>
            <a:lvl1pPr marL="0" indent="0">
              <a:buNone/>
              <a:defRPr sz="3200">
                <a:solidFill>
                  <a:srgbClr val="26262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680387" y="5980482"/>
            <a:ext cx="4987636" cy="479259"/>
          </a:xfrm>
          <a:prstGeom prst="rect">
            <a:avLst/>
          </a:prstGeom>
        </p:spPr>
        <p:txBody>
          <a:bodyPr/>
          <a:lstStyle>
            <a:lvl1pPr marL="0" indent="0" algn="ctr">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6" name="Titre 1"/>
          <p:cNvSpPr txBox="1">
            <a:spLocks/>
          </p:cNvSpPr>
          <p:nvPr userDrawn="1"/>
        </p:nvSpPr>
        <p:spPr>
          <a:xfrm>
            <a:off x="385255" y="122904"/>
            <a:ext cx="7556009" cy="909484"/>
          </a:xfrm>
          <a:prstGeom prst="rect">
            <a:avLst/>
          </a:prstGeom>
          <a:noFill/>
          <a:ln>
            <a:noFill/>
          </a:ln>
        </p:spPr>
        <p:txBody>
          <a:bodyPr lIns="0" tIns="0" rIns="0" bIns="0" anchor="ctr" anchorCtr="0"/>
          <a:lstStyle>
            <a:lvl1pPr algn="l" rtl="0" eaLnBrk="0" fontAlgn="base" hangingPunct="0">
              <a:spcBef>
                <a:spcPct val="0"/>
              </a:spcBef>
              <a:spcAft>
                <a:spcPct val="0"/>
              </a:spcAft>
              <a:defRPr lang="fr-FR" sz="2400" b="1" i="0" baseline="0" dirty="0" smtClean="0">
                <a:solidFill>
                  <a:srgbClr val="262626"/>
                </a:solidFill>
                <a:latin typeface="Calibri"/>
                <a:ea typeface="ＭＳ Ｐゴシック" pitchFamily="62" charset="-128"/>
                <a:cs typeface="Calibri"/>
              </a:defRPr>
            </a:lvl1pPr>
            <a:lvl2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2pPr>
            <a:lvl3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3pPr>
            <a:lvl4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4pPr>
            <a:lvl5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5pPr>
            <a:lvl6pPr marL="457200" algn="l" rtl="0" fontAlgn="base">
              <a:spcBef>
                <a:spcPct val="0"/>
              </a:spcBef>
              <a:spcAft>
                <a:spcPct val="0"/>
              </a:spcAft>
              <a:defRPr sz="2400">
                <a:solidFill>
                  <a:schemeClr val="tx1"/>
                </a:solidFill>
                <a:latin typeface="Arial" pitchFamily="62" charset="0"/>
              </a:defRPr>
            </a:lvl6pPr>
            <a:lvl7pPr marL="914400" algn="l" rtl="0" fontAlgn="base">
              <a:spcBef>
                <a:spcPct val="0"/>
              </a:spcBef>
              <a:spcAft>
                <a:spcPct val="0"/>
              </a:spcAft>
              <a:defRPr sz="2400">
                <a:solidFill>
                  <a:schemeClr val="tx1"/>
                </a:solidFill>
                <a:latin typeface="Arial" pitchFamily="62" charset="0"/>
              </a:defRPr>
            </a:lvl7pPr>
            <a:lvl8pPr marL="1371600" algn="l" rtl="0" fontAlgn="base">
              <a:spcBef>
                <a:spcPct val="0"/>
              </a:spcBef>
              <a:spcAft>
                <a:spcPct val="0"/>
              </a:spcAft>
              <a:defRPr sz="2400">
                <a:solidFill>
                  <a:schemeClr val="tx1"/>
                </a:solidFill>
                <a:latin typeface="Arial" pitchFamily="62" charset="0"/>
              </a:defRPr>
            </a:lvl8pPr>
            <a:lvl9pPr marL="1828800" algn="l" rtl="0" fontAlgn="base">
              <a:spcBef>
                <a:spcPct val="0"/>
              </a:spcBef>
              <a:spcAft>
                <a:spcPct val="0"/>
              </a:spcAft>
              <a:defRPr sz="2400">
                <a:solidFill>
                  <a:schemeClr val="tx1"/>
                </a:solidFill>
                <a:latin typeface="Arial" pitchFamily="62" charset="0"/>
              </a:defRPr>
            </a:lvl9pPr>
          </a:lstStyle>
          <a:p>
            <a:r>
              <a:rPr lang="fr-FR" smtClean="0"/>
              <a:t>Cliquez et modifiez le titre</a:t>
            </a:r>
            <a:endParaRPr lang="fr-FR"/>
          </a:p>
        </p:txBody>
      </p:sp>
      <p:sp>
        <p:nvSpPr>
          <p:cNvPr id="7" name="Rectangle 20"/>
          <p:cNvSpPr>
            <a:spLocks noGrp="1" noChangeArrowheads="1"/>
          </p:cNvSpPr>
          <p:nvPr>
            <p:ph type="sldNum" sz="quarter" idx="4"/>
          </p:nvPr>
        </p:nvSpPr>
        <p:spPr bwMode="auto">
          <a:xfrm>
            <a:off x="8455025" y="6324107"/>
            <a:ext cx="688975" cy="53389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000000"/>
                </a:solidFill>
                <a:latin typeface="Calibri" pitchFamily="23" charset="0"/>
                <a:ea typeface="ＭＳ Ｐゴシック" pitchFamily="23" charset="-128"/>
              </a:defRPr>
            </a:lvl1pPr>
          </a:lstStyle>
          <a:p>
            <a:pPr algn="ctr">
              <a:defRPr/>
            </a:pPr>
            <a:fld id="{E5157D6E-19CF-4FC1-9085-F233F2FE0645}" type="slidenum">
              <a:rPr lang="de-DE" smtClean="0">
                <a:cs typeface="Arial" charset="0"/>
              </a:rPr>
              <a:pPr algn="ctr">
                <a:defRPr/>
              </a:pPr>
              <a:t>‹N°›</a:t>
            </a:fld>
            <a:endParaRPr lang="de-DE" dirty="0">
              <a:cs typeface="Arial" charset="0"/>
            </a:endParaRPr>
          </a:p>
        </p:txBody>
      </p:sp>
    </p:spTree>
    <p:extLst>
      <p:ext uri="{BB962C8B-B14F-4D97-AF65-F5344CB8AC3E}">
        <p14:creationId xmlns:p14="http://schemas.microsoft.com/office/powerpoint/2010/main" val="2292778968"/>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4" name="Rectangle 20"/>
          <p:cNvSpPr>
            <a:spLocks noGrp="1" noChangeArrowheads="1"/>
          </p:cNvSpPr>
          <p:nvPr>
            <p:ph type="sldNum" sz="quarter" idx="4"/>
          </p:nvPr>
        </p:nvSpPr>
        <p:spPr bwMode="auto">
          <a:xfrm>
            <a:off x="8455025" y="6324107"/>
            <a:ext cx="688975" cy="53389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000000"/>
                </a:solidFill>
                <a:latin typeface="Calibri" pitchFamily="23" charset="0"/>
                <a:ea typeface="ＭＳ Ｐゴシック" pitchFamily="23" charset="-128"/>
              </a:defRPr>
            </a:lvl1pPr>
          </a:lstStyle>
          <a:p>
            <a:pPr algn="ctr">
              <a:defRPr/>
            </a:pPr>
            <a:fld id="{E5157D6E-19CF-4FC1-9085-F233F2FE0645}" type="slidenum">
              <a:rPr lang="de-DE" smtClean="0">
                <a:cs typeface="Arial" charset="0"/>
              </a:rPr>
              <a:pPr algn="ctr">
                <a:defRPr/>
              </a:pPr>
              <a:t>‹N°›</a:t>
            </a:fld>
            <a:endParaRPr lang="de-DE" dirty="0">
              <a:cs typeface="Arial" charset="0"/>
            </a:endParaRPr>
          </a:p>
        </p:txBody>
      </p:sp>
    </p:spTree>
    <p:extLst>
      <p:ext uri="{BB962C8B-B14F-4D97-AF65-F5344CB8AC3E}">
        <p14:creationId xmlns:p14="http://schemas.microsoft.com/office/powerpoint/2010/main" val="365142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0"/>
          <p:cNvSpPr>
            <a:spLocks noGrp="1" noChangeArrowheads="1"/>
          </p:cNvSpPr>
          <p:nvPr>
            <p:ph type="sldNum" sz="quarter" idx="4"/>
          </p:nvPr>
        </p:nvSpPr>
        <p:spPr bwMode="auto">
          <a:xfrm>
            <a:off x="8455025" y="6324107"/>
            <a:ext cx="688975" cy="53389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000000"/>
                </a:solidFill>
                <a:latin typeface="Calibri" pitchFamily="23" charset="0"/>
                <a:ea typeface="ＭＳ Ｐゴシック" pitchFamily="23" charset="-128"/>
              </a:defRPr>
            </a:lvl1pPr>
          </a:lstStyle>
          <a:p>
            <a:pPr algn="ctr">
              <a:defRPr/>
            </a:pPr>
            <a:fld id="{E5157D6E-19CF-4FC1-9085-F233F2FE0645}" type="slidenum">
              <a:rPr lang="de-DE" smtClean="0">
                <a:cs typeface="Arial" charset="0"/>
              </a:rPr>
              <a:pPr algn="ctr">
                <a:defRPr/>
              </a:pPr>
              <a:t>‹N°›</a:t>
            </a:fld>
            <a:endParaRPr lang="de-DE" dirty="0">
              <a:cs typeface="Arial" charset="0"/>
            </a:endParaRPr>
          </a:p>
        </p:txBody>
      </p:sp>
    </p:spTree>
    <p:extLst>
      <p:ext uri="{BB962C8B-B14F-4D97-AF65-F5344CB8AC3E}">
        <p14:creationId xmlns:p14="http://schemas.microsoft.com/office/powerpoint/2010/main" val="4204456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071306" y="4594017"/>
            <a:ext cx="7072694" cy="992347"/>
          </a:xfrm>
          <a:prstGeom prst="rect">
            <a:avLst/>
          </a:prstGeom>
        </p:spPr>
        <p:txBody>
          <a:bodyPr>
            <a:normAutofit/>
          </a:bodyPr>
          <a:lstStyle>
            <a:lvl1pPr algn="l">
              <a:defRPr sz="3600" b="0" i="0">
                <a:solidFill>
                  <a:schemeClr val="tx1">
                    <a:lumMod val="65000"/>
                    <a:lumOff val="35000"/>
                  </a:schemeClr>
                </a:solidFill>
                <a:latin typeface="Century Gothic"/>
                <a:cs typeface="Century Gothic"/>
              </a:defRPr>
            </a:lvl1pPr>
          </a:lstStyle>
          <a:p>
            <a:r>
              <a:rPr lang="fr-FR" dirty="0" smtClean="0"/>
              <a:t>Cliquez et modifiez le titre</a:t>
            </a:r>
            <a:endParaRPr lang="fr-FR" dirty="0"/>
          </a:p>
        </p:txBody>
      </p:sp>
      <p:sp>
        <p:nvSpPr>
          <p:cNvPr id="3" name="Sous-titre 2"/>
          <p:cNvSpPr>
            <a:spLocks noGrp="1"/>
          </p:cNvSpPr>
          <p:nvPr>
            <p:ph type="subTitle" idx="1"/>
          </p:nvPr>
        </p:nvSpPr>
        <p:spPr>
          <a:xfrm>
            <a:off x="6179818" y="5105412"/>
            <a:ext cx="2591262" cy="533388"/>
          </a:xfrm>
          <a:prstGeom prst="rect">
            <a:avLst/>
          </a:prstGeom>
        </p:spPr>
        <p:txBody>
          <a:bodyPr>
            <a:noAutofit/>
          </a:bodyPr>
          <a:lstStyle>
            <a:lvl1pPr marL="0" indent="0" algn="ctr">
              <a:buNone/>
              <a:defRPr sz="1600" b="0">
                <a:solidFill>
                  <a:schemeClr val="tx1">
                    <a:tint val="75000"/>
                  </a:schemeClr>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5" name="Rectangle 20"/>
          <p:cNvSpPr>
            <a:spLocks noGrp="1" noChangeArrowheads="1"/>
          </p:cNvSpPr>
          <p:nvPr>
            <p:ph type="sldNum" sz="quarter" idx="4"/>
          </p:nvPr>
        </p:nvSpPr>
        <p:spPr bwMode="auto">
          <a:xfrm>
            <a:off x="8455025" y="6324107"/>
            <a:ext cx="688975" cy="53389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000000"/>
                </a:solidFill>
                <a:latin typeface="Calibri" pitchFamily="23" charset="0"/>
                <a:ea typeface="ＭＳ Ｐゴシック" pitchFamily="23" charset="-128"/>
              </a:defRPr>
            </a:lvl1pPr>
          </a:lstStyle>
          <a:p>
            <a:pPr algn="ctr">
              <a:defRPr/>
            </a:pPr>
            <a:fld id="{E5157D6E-19CF-4FC1-9085-F233F2FE0645}" type="slidenum">
              <a:rPr lang="de-DE" smtClean="0">
                <a:cs typeface="Arial" charset="0"/>
              </a:rPr>
              <a:pPr algn="ctr">
                <a:defRPr/>
              </a:pPr>
              <a:t>‹N°›</a:t>
            </a:fld>
            <a:endParaRPr lang="de-DE" dirty="0">
              <a:cs typeface="Arial" charset="0"/>
            </a:endParaRPr>
          </a:p>
        </p:txBody>
      </p:sp>
    </p:spTree>
    <p:extLst>
      <p:ext uri="{BB962C8B-B14F-4D97-AF65-F5344CB8AC3E}">
        <p14:creationId xmlns:p14="http://schemas.microsoft.com/office/powerpoint/2010/main" val="3455622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 - Titre seul">
    <p:spTree>
      <p:nvGrpSpPr>
        <p:cNvPr id="1" name=""/>
        <p:cNvGrpSpPr/>
        <p:nvPr/>
      </p:nvGrpSpPr>
      <p:grpSpPr>
        <a:xfrm>
          <a:off x="0" y="0"/>
          <a:ext cx="0" cy="0"/>
          <a:chOff x="0" y="0"/>
          <a:chExt cx="0" cy="0"/>
        </a:xfrm>
      </p:grpSpPr>
      <p:sp>
        <p:nvSpPr>
          <p:cNvPr id="4" name="Titre 1"/>
          <p:cNvSpPr>
            <a:spLocks noGrp="1"/>
          </p:cNvSpPr>
          <p:nvPr>
            <p:ph type="title"/>
          </p:nvPr>
        </p:nvSpPr>
        <p:spPr>
          <a:xfrm>
            <a:off x="385254" y="329873"/>
            <a:ext cx="7606840" cy="506985"/>
          </a:xfrm>
          <a:prstGeom prst="rect">
            <a:avLst/>
          </a:prstGeom>
          <a:noFill/>
          <a:ln>
            <a:noFill/>
          </a:ln>
        </p:spPr>
        <p:txBody>
          <a:bodyPr anchor="ctr" anchorCtr="0"/>
          <a:lstStyle>
            <a:lvl1pPr algn="l">
              <a:defRPr lang="fr-FR" sz="2400" b="1" i="0" baseline="0" dirty="0" smtClean="0">
                <a:solidFill>
                  <a:schemeClr val="tx1"/>
                </a:solidFill>
                <a:latin typeface="Calibri" pitchFamily="34" charset="0"/>
                <a:ea typeface="ＭＳ Ｐゴシック" pitchFamily="62" charset="-128"/>
                <a:cs typeface="Calibri" pitchFamily="34" charset="0"/>
              </a:defRPr>
            </a:lvl1pPr>
          </a:lstStyle>
          <a:p>
            <a:r>
              <a:rPr lang="fr-FR" dirty="0" smtClean="0"/>
              <a:t>Cliquez et modifiez le titre</a:t>
            </a:r>
            <a:endParaRPr lang="fr-FR" dirty="0"/>
          </a:p>
        </p:txBody>
      </p:sp>
      <p:sp>
        <p:nvSpPr>
          <p:cNvPr id="5" name="Rectangle 20"/>
          <p:cNvSpPr>
            <a:spLocks noGrp="1" noChangeArrowheads="1"/>
          </p:cNvSpPr>
          <p:nvPr>
            <p:ph type="sldNum" sz="quarter" idx="4"/>
          </p:nvPr>
        </p:nvSpPr>
        <p:spPr bwMode="auto">
          <a:xfrm>
            <a:off x="8455025" y="6324107"/>
            <a:ext cx="688975" cy="53389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000000"/>
                </a:solidFill>
                <a:latin typeface="Calibri" pitchFamily="23" charset="0"/>
                <a:ea typeface="ＭＳ Ｐゴシック" pitchFamily="23" charset="-128"/>
              </a:defRPr>
            </a:lvl1pPr>
          </a:lstStyle>
          <a:p>
            <a:pPr algn="ctr">
              <a:defRPr/>
            </a:pPr>
            <a:fld id="{E5157D6E-19CF-4FC1-9085-F233F2FE0645}" type="slidenum">
              <a:rPr lang="de-DE" smtClean="0">
                <a:cs typeface="Arial" charset="0"/>
              </a:rPr>
              <a:pPr algn="ctr">
                <a:defRPr/>
              </a:pPr>
              <a:t>‹N°›</a:t>
            </a:fld>
            <a:endParaRPr lang="de-DE" dirty="0">
              <a:cs typeface="Arial" charset="0"/>
            </a:endParaRPr>
          </a:p>
        </p:txBody>
      </p:sp>
    </p:spTree>
    <p:extLst>
      <p:ext uri="{BB962C8B-B14F-4D97-AF65-F5344CB8AC3E}">
        <p14:creationId xmlns:p14="http://schemas.microsoft.com/office/powerpoint/2010/main" val="26211138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lide - Titre seul">
    <p:spTree>
      <p:nvGrpSpPr>
        <p:cNvPr id="1" name=""/>
        <p:cNvGrpSpPr/>
        <p:nvPr/>
      </p:nvGrpSpPr>
      <p:grpSpPr>
        <a:xfrm>
          <a:off x="0" y="0"/>
          <a:ext cx="0" cy="0"/>
          <a:chOff x="0" y="0"/>
          <a:chExt cx="0" cy="0"/>
        </a:xfrm>
      </p:grpSpPr>
      <p:pic>
        <p:nvPicPr>
          <p:cNvPr id="7" name="Image 9" descr="Logo-ALTEN.png"/>
          <p:cNvPicPr>
            <a:picLocks noChangeAspect="1"/>
          </p:cNvPicPr>
          <p:nvPr userDrawn="1"/>
        </p:nvPicPr>
        <p:blipFill>
          <a:blip r:embed="rId2"/>
          <a:srcRect l="58345" t="5292" r="3004" b="53137"/>
          <a:stretch>
            <a:fillRect/>
          </a:stretch>
        </p:blipFill>
        <p:spPr bwMode="auto">
          <a:xfrm>
            <a:off x="75906" y="46941"/>
            <a:ext cx="478502" cy="726637"/>
          </a:xfrm>
          <a:prstGeom prst="rect">
            <a:avLst/>
          </a:prstGeom>
          <a:noFill/>
          <a:ln w="9525">
            <a:noFill/>
            <a:miter lim="800000"/>
            <a:headEnd/>
            <a:tailEnd/>
          </a:ln>
        </p:spPr>
      </p:pic>
      <p:sp>
        <p:nvSpPr>
          <p:cNvPr id="8" name="Rectangle 20"/>
          <p:cNvSpPr>
            <a:spLocks noGrp="1" noChangeArrowheads="1"/>
          </p:cNvSpPr>
          <p:nvPr>
            <p:ph type="sldNum" sz="quarter" idx="4"/>
          </p:nvPr>
        </p:nvSpPr>
        <p:spPr bwMode="auto">
          <a:xfrm>
            <a:off x="8455025" y="6324107"/>
            <a:ext cx="688975" cy="53389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000000"/>
                </a:solidFill>
                <a:latin typeface="Calibri" pitchFamily="23" charset="0"/>
                <a:ea typeface="ＭＳ Ｐゴシック" pitchFamily="23" charset="-128"/>
              </a:defRPr>
            </a:lvl1pPr>
          </a:lstStyle>
          <a:p>
            <a:pPr algn="ctr">
              <a:defRPr/>
            </a:pPr>
            <a:fld id="{E5157D6E-19CF-4FC1-9085-F233F2FE0645}" type="slidenum">
              <a:rPr lang="de-DE" smtClean="0">
                <a:cs typeface="Arial" charset="0"/>
              </a:rPr>
              <a:pPr algn="ctr">
                <a:defRPr/>
              </a:pPr>
              <a:t>‹N°›</a:t>
            </a:fld>
            <a:endParaRPr lang="de-DE" dirty="0">
              <a:cs typeface="Arial" charset="0"/>
            </a:endParaRPr>
          </a:p>
        </p:txBody>
      </p:sp>
    </p:spTree>
    <p:extLst>
      <p:ext uri="{BB962C8B-B14F-4D97-AF65-F5344CB8AC3E}">
        <p14:creationId xmlns:p14="http://schemas.microsoft.com/office/powerpoint/2010/main" val="7395099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eption verticale - 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rot="5400000">
            <a:off x="2387537" y="637985"/>
            <a:ext cx="4994126" cy="4813027"/>
          </a:xfrm>
          <a:prstGeom prst="rect">
            <a:avLst/>
          </a:prstGeo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rot="5400000">
            <a:off x="-534072" y="2929158"/>
            <a:ext cx="5011296" cy="213505"/>
          </a:xfrm>
          <a:prstGeom prst="rect">
            <a:avLst/>
          </a:prstGeom>
        </p:spPr>
        <p:txBody>
          <a:bodyPr wrap="square" tIns="0" rIns="0" bIns="0">
            <a:spAutoFit/>
          </a:bodyPr>
          <a:lstStyle>
            <a:lvl1pPr marL="0" indent="0" algn="ctr">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pic>
        <p:nvPicPr>
          <p:cNvPr id="8" name="Image 7" descr="3filets.png"/>
          <p:cNvPicPr preferRelativeResize="0">
            <a:picLocks/>
          </p:cNvPicPr>
          <p:nvPr userDrawn="1"/>
        </p:nvPicPr>
        <p:blipFill>
          <a:blip r:embed="rId2"/>
          <a:stretch>
            <a:fillRect/>
          </a:stretch>
        </p:blipFill>
        <p:spPr>
          <a:xfrm rot="5400000">
            <a:off x="5002398" y="2690876"/>
            <a:ext cx="5519375" cy="137623"/>
          </a:xfrm>
          <a:prstGeom prst="rect">
            <a:avLst/>
          </a:prstGeom>
        </p:spPr>
      </p:pic>
      <p:pic>
        <p:nvPicPr>
          <p:cNvPr id="9" name="Image 8" descr="logo_q_RVB_big.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5400000">
            <a:off x="7814686" y="5666894"/>
            <a:ext cx="581317" cy="975747"/>
          </a:xfrm>
          <a:prstGeom prst="rect">
            <a:avLst/>
          </a:prstGeom>
        </p:spPr>
      </p:pic>
    </p:spTree>
    <p:extLst>
      <p:ext uri="{BB962C8B-B14F-4D97-AF65-F5344CB8AC3E}">
        <p14:creationId xmlns:p14="http://schemas.microsoft.com/office/powerpoint/2010/main" val="611780383"/>
      </p:ext>
    </p:extLst>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eption verticale - Titre et texte">
    <p:spTree>
      <p:nvGrpSpPr>
        <p:cNvPr id="1" name=""/>
        <p:cNvGrpSpPr/>
        <p:nvPr/>
      </p:nvGrpSpPr>
      <p:grpSpPr>
        <a:xfrm>
          <a:off x="0" y="0"/>
          <a:ext cx="0" cy="0"/>
          <a:chOff x="0" y="0"/>
          <a:chExt cx="0" cy="0"/>
        </a:xfrm>
      </p:grpSpPr>
      <p:sp>
        <p:nvSpPr>
          <p:cNvPr id="16" name="Rectangle 14"/>
          <p:cNvSpPr>
            <a:spLocks noGrp="1" noChangeArrowheads="1"/>
          </p:cNvSpPr>
          <p:nvPr>
            <p:ph idx="10"/>
          </p:nvPr>
        </p:nvSpPr>
        <p:spPr bwMode="auto">
          <a:xfrm rot="5400000">
            <a:off x="3713998" y="2087178"/>
            <a:ext cx="4826136" cy="20313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61950" indent="-361950">
              <a:buClr>
                <a:srgbClr val="95B3D7"/>
              </a:buClr>
              <a:buSzPct val="100000"/>
              <a:buFontTx/>
              <a:buBlip>
                <a:blip r:embed="rId2"/>
              </a:buBlip>
              <a:defRPr sz="2400" b="1">
                <a:solidFill>
                  <a:srgbClr val="262626"/>
                </a:solidFill>
                <a:latin typeface="Calibri"/>
                <a:cs typeface="Calibri"/>
              </a:defRPr>
            </a:lvl1pPr>
            <a:lvl2pPr marL="623888" indent="-261938">
              <a:tabLst/>
              <a:defRPr sz="2000" baseline="0">
                <a:solidFill>
                  <a:srgbClr val="262626"/>
                </a:solidFill>
              </a:defRPr>
            </a:lvl2pPr>
            <a:lvl3pPr marL="808038" indent="-179388">
              <a:defRPr sz="1800">
                <a:solidFill>
                  <a:srgbClr val="262626"/>
                </a:solidFill>
              </a:defRPr>
            </a:lvl3pPr>
            <a:lvl4pPr marL="987425" indent="-179388">
              <a:defRPr sz="1600" i="1" baseline="0"/>
            </a:lvl4pPr>
            <a:lvl5pPr marL="269875" indent="-269875">
              <a:buSzPct val="100000"/>
              <a:buFontTx/>
              <a:buBlip>
                <a:blip r:embed="rId3"/>
              </a:buBlip>
              <a:tabLst/>
              <a:defRPr sz="1600" i="1">
                <a:solidFill>
                  <a:srgbClr val="E30613"/>
                </a:solidFill>
              </a:defRPr>
            </a:lvl5pPr>
            <a:lvl6pPr marL="2286000" indent="0">
              <a:buNone/>
              <a:defRPr sz="1600">
                <a:solidFill>
                  <a:srgbClr val="008BD2"/>
                </a:solidFill>
              </a:defRPr>
            </a:lvl6pPr>
            <a:lvl7pPr marL="2743200" indent="0">
              <a:buNone/>
              <a:defRPr/>
            </a:lvl7pPr>
            <a:lvl8pPr marL="3200400" indent="0">
              <a:buNone/>
              <a:defRPr/>
            </a:lvl8pPr>
            <a:lvl9pPr marL="3657600" indent="0">
              <a:buNone/>
              <a:defRPr/>
            </a:lvl9pPr>
          </a:lstStyle>
          <a:p>
            <a:pPr lvl="0"/>
            <a:r>
              <a:rPr lang="fr-FR" dirty="0" smtClean="0"/>
              <a:t>Cliquez pour modifier les styles du texte du masque</a:t>
            </a:r>
          </a:p>
          <a:p>
            <a:pPr lvl="1"/>
            <a:r>
              <a:rPr lang="fr-FR" dirty="0" smtClean="0"/>
              <a:t>Niveau 1</a:t>
            </a:r>
          </a:p>
          <a:p>
            <a:pPr lvl="2"/>
            <a:r>
              <a:rPr lang="fr-FR" dirty="0" smtClean="0"/>
              <a:t>Niveau 2</a:t>
            </a:r>
          </a:p>
          <a:p>
            <a:pPr lvl="3"/>
            <a:r>
              <a:rPr lang="fr-FR" dirty="0" smtClean="0"/>
              <a:t>Niveau 3</a:t>
            </a:r>
          </a:p>
          <a:p>
            <a:pPr lvl="4"/>
            <a:r>
              <a:rPr lang="fr-FR" dirty="0" smtClean="0"/>
              <a:t>Conclusion</a:t>
            </a:r>
          </a:p>
        </p:txBody>
      </p:sp>
    </p:spTree>
    <p:extLst>
      <p:ext uri="{BB962C8B-B14F-4D97-AF65-F5344CB8AC3E}">
        <p14:creationId xmlns:p14="http://schemas.microsoft.com/office/powerpoint/2010/main" val="2013906316"/>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2 multinoms">
    <p:spTree>
      <p:nvGrpSpPr>
        <p:cNvPr id="1" name=""/>
        <p:cNvGrpSpPr/>
        <p:nvPr/>
      </p:nvGrpSpPr>
      <p:grpSpPr>
        <a:xfrm>
          <a:off x="0" y="0"/>
          <a:ext cx="0" cy="0"/>
          <a:chOff x="0" y="0"/>
          <a:chExt cx="0" cy="0"/>
        </a:xfrm>
      </p:grpSpPr>
      <p:sp>
        <p:nvSpPr>
          <p:cNvPr id="10" name="Sous-titre 2"/>
          <p:cNvSpPr>
            <a:spLocks noGrp="1"/>
          </p:cNvSpPr>
          <p:nvPr>
            <p:ph type="subTitle" idx="1" hasCustomPrompt="1"/>
          </p:nvPr>
        </p:nvSpPr>
        <p:spPr>
          <a:xfrm>
            <a:off x="685802" y="3881667"/>
            <a:ext cx="3900311" cy="468256"/>
          </a:xfrm>
          <a:prstGeom prst="rect">
            <a:avLst/>
          </a:prstGeom>
        </p:spPr>
        <p:txBody>
          <a:bodyPr lIns="0" tIns="0" rIns="0" bIns="0">
            <a:normAutofit/>
          </a:bodyPr>
          <a:lstStyle>
            <a:lvl1pPr marL="0" indent="0" algn="l">
              <a:buNone/>
              <a:defRPr sz="2200" baseline="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Date de la présentation</a:t>
            </a:r>
            <a:endParaRPr lang="fr-FR" dirty="0"/>
          </a:p>
        </p:txBody>
      </p:sp>
      <p:sp>
        <p:nvSpPr>
          <p:cNvPr id="6" name="Titre 1"/>
          <p:cNvSpPr>
            <a:spLocks noGrp="1"/>
          </p:cNvSpPr>
          <p:nvPr>
            <p:ph type="ctrTitle"/>
          </p:nvPr>
        </p:nvSpPr>
        <p:spPr>
          <a:xfrm>
            <a:off x="2420872" y="714533"/>
            <a:ext cx="6037328" cy="2182516"/>
          </a:xfrm>
          <a:prstGeom prst="rect">
            <a:avLst/>
          </a:prstGeom>
        </p:spPr>
        <p:txBody>
          <a:bodyPr lIns="0" tIns="0" rIns="0" bIns="0" anchor="ctr" anchorCtr="0">
            <a:normAutofit/>
          </a:bodyPr>
          <a:lstStyle>
            <a:lvl1pPr algn="l">
              <a:defRPr sz="3600" b="1" baseline="0">
                <a:solidFill>
                  <a:srgbClr val="262626"/>
                </a:solidFill>
                <a:latin typeface="Calibri"/>
                <a:cs typeface="Calibri"/>
              </a:defRPr>
            </a:lvl1pPr>
          </a:lstStyle>
          <a:p>
            <a:r>
              <a:rPr lang="fr-FR" dirty="0" smtClean="0"/>
              <a:t>Cliquez et modifiez le titre</a:t>
            </a:r>
            <a:endParaRPr lang="fr-FR" dirty="0"/>
          </a:p>
        </p:txBody>
      </p:sp>
      <p:sp>
        <p:nvSpPr>
          <p:cNvPr id="14" name="Espace réservé du texte 13"/>
          <p:cNvSpPr>
            <a:spLocks noGrp="1"/>
          </p:cNvSpPr>
          <p:nvPr>
            <p:ph type="body" sz="quarter" idx="11" hasCustomPrompt="1"/>
          </p:nvPr>
        </p:nvSpPr>
        <p:spPr>
          <a:xfrm>
            <a:off x="4845297" y="3510742"/>
            <a:ext cx="3894137" cy="608012"/>
          </a:xfrm>
          <a:prstGeom prst="rect">
            <a:avLst/>
          </a:prstGeom>
        </p:spPr>
        <p:txBody>
          <a:bodyPr vert="horz" wrap="none" lIns="0" tIns="0" rIns="0" bIns="0">
            <a:normAutofit/>
          </a:bodyPr>
          <a:lstStyle>
            <a:lvl1pPr>
              <a:defRPr sz="2400" baseline="0">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fr-FR" dirty="0" smtClean="0"/>
              <a:t>Prénom NOM intervenant 1</a:t>
            </a:r>
            <a:endParaRPr lang="fr-FR" dirty="0"/>
          </a:p>
        </p:txBody>
      </p:sp>
      <p:sp>
        <p:nvSpPr>
          <p:cNvPr id="17" name="Espace réservé du texte 16"/>
          <p:cNvSpPr>
            <a:spLocks noGrp="1"/>
          </p:cNvSpPr>
          <p:nvPr>
            <p:ph type="body" sz="quarter" idx="12" hasCustomPrompt="1"/>
          </p:nvPr>
        </p:nvSpPr>
        <p:spPr>
          <a:xfrm>
            <a:off x="4830655" y="4160028"/>
            <a:ext cx="3908779" cy="677686"/>
          </a:xfrm>
          <a:prstGeom prst="rect">
            <a:avLst/>
          </a:prstGeom>
        </p:spPr>
        <p:txBody>
          <a:bodyPr vert="horz" lIns="0" tIns="0" rIns="0" bIns="0"/>
          <a:lstStyle>
            <a:lvl1pPr>
              <a:defRPr sz="1600" b="0">
                <a:solidFill>
                  <a:schemeClr val="bg2"/>
                </a:solidFill>
              </a:defRPr>
            </a:lvl1pPr>
            <a:lvl2pPr>
              <a:defRPr sz="1600" b="0">
                <a:solidFill>
                  <a:schemeClr val="bg2"/>
                </a:solidFill>
              </a:defRPr>
            </a:lvl2pPr>
            <a:lvl3pPr>
              <a:defRPr sz="1400" b="0">
                <a:solidFill>
                  <a:schemeClr val="bg2"/>
                </a:solidFill>
              </a:defRPr>
            </a:lvl3pPr>
            <a:lvl4pPr>
              <a:defRPr sz="1200" b="0">
                <a:solidFill>
                  <a:schemeClr val="bg2"/>
                </a:solidFill>
              </a:defRPr>
            </a:lvl4pPr>
            <a:lvl5pPr>
              <a:defRPr sz="1200" b="0">
                <a:solidFill>
                  <a:schemeClr val="bg2"/>
                </a:solidFill>
              </a:defRPr>
            </a:lvl5pPr>
          </a:lstStyle>
          <a:p>
            <a:pPr lvl="0"/>
            <a:r>
              <a:rPr lang="fr-FR" dirty="0" smtClean="0"/>
              <a:t>Fonction intervenant 1</a:t>
            </a:r>
          </a:p>
        </p:txBody>
      </p:sp>
      <p:sp>
        <p:nvSpPr>
          <p:cNvPr id="8" name="Espace réservé du texte 13"/>
          <p:cNvSpPr>
            <a:spLocks noGrp="1"/>
          </p:cNvSpPr>
          <p:nvPr>
            <p:ph type="body" sz="quarter" idx="13" hasCustomPrompt="1"/>
          </p:nvPr>
        </p:nvSpPr>
        <p:spPr>
          <a:xfrm>
            <a:off x="4840642" y="4681996"/>
            <a:ext cx="3894137" cy="608012"/>
          </a:xfrm>
          <a:prstGeom prst="rect">
            <a:avLst/>
          </a:prstGeom>
        </p:spPr>
        <p:txBody>
          <a:bodyPr vert="horz" wrap="none" lIns="0" tIns="0" rIns="0" bIns="0">
            <a:normAutofit/>
          </a:bodyPr>
          <a:lstStyle>
            <a:lvl1pPr>
              <a:defRPr sz="2400" baseline="0">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fr-FR" dirty="0" smtClean="0"/>
              <a:t>Prénom NOM intervenant 2</a:t>
            </a:r>
            <a:endParaRPr lang="fr-FR" dirty="0"/>
          </a:p>
        </p:txBody>
      </p:sp>
      <p:sp>
        <p:nvSpPr>
          <p:cNvPr id="9" name="Espace réservé du texte 16"/>
          <p:cNvSpPr>
            <a:spLocks noGrp="1"/>
          </p:cNvSpPr>
          <p:nvPr>
            <p:ph type="body" sz="quarter" idx="14" hasCustomPrompt="1"/>
          </p:nvPr>
        </p:nvSpPr>
        <p:spPr>
          <a:xfrm>
            <a:off x="4826001" y="5331282"/>
            <a:ext cx="3908779" cy="677686"/>
          </a:xfrm>
          <a:prstGeom prst="rect">
            <a:avLst/>
          </a:prstGeom>
        </p:spPr>
        <p:txBody>
          <a:bodyPr vert="horz" lIns="0" tIns="0" rIns="0" bIns="0"/>
          <a:lstStyle>
            <a:lvl1pPr>
              <a:defRPr sz="1600" b="0" baseline="0">
                <a:solidFill>
                  <a:schemeClr val="bg2"/>
                </a:solidFill>
              </a:defRPr>
            </a:lvl1pPr>
            <a:lvl2pPr>
              <a:defRPr sz="1600" b="0">
                <a:solidFill>
                  <a:schemeClr val="bg2"/>
                </a:solidFill>
              </a:defRPr>
            </a:lvl2pPr>
            <a:lvl3pPr>
              <a:defRPr sz="1400" b="0">
                <a:solidFill>
                  <a:schemeClr val="bg2"/>
                </a:solidFill>
              </a:defRPr>
            </a:lvl3pPr>
            <a:lvl4pPr>
              <a:defRPr sz="1200" b="0">
                <a:solidFill>
                  <a:schemeClr val="bg2"/>
                </a:solidFill>
              </a:defRPr>
            </a:lvl4pPr>
            <a:lvl5pPr>
              <a:defRPr sz="1200" b="0">
                <a:solidFill>
                  <a:schemeClr val="bg2"/>
                </a:solidFill>
              </a:defRPr>
            </a:lvl5pPr>
          </a:lstStyle>
          <a:p>
            <a:pPr lvl="0"/>
            <a:r>
              <a:rPr lang="fr-FR" dirty="0" smtClean="0"/>
              <a:t>Fonction intervenant 2</a:t>
            </a:r>
          </a:p>
        </p:txBody>
      </p:sp>
      <p:cxnSp>
        <p:nvCxnSpPr>
          <p:cNvPr id="13" name="Connecteur droit 12"/>
          <p:cNvCxnSpPr/>
          <p:nvPr userDrawn="1"/>
        </p:nvCxnSpPr>
        <p:spPr>
          <a:xfrm flipH="1">
            <a:off x="4826001" y="4833513"/>
            <a:ext cx="4318001"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8" name="Connecteur droit 17"/>
          <p:cNvCxnSpPr/>
          <p:nvPr userDrawn="1"/>
        </p:nvCxnSpPr>
        <p:spPr>
          <a:xfrm flipH="1">
            <a:off x="4826001" y="4017488"/>
            <a:ext cx="4318001"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3" name="Espace réservé du texte 22"/>
          <p:cNvSpPr>
            <a:spLocks noGrp="1"/>
          </p:cNvSpPr>
          <p:nvPr>
            <p:ph type="body" sz="quarter" idx="15"/>
          </p:nvPr>
        </p:nvSpPr>
        <p:spPr>
          <a:xfrm>
            <a:off x="690563" y="4697413"/>
            <a:ext cx="3871912" cy="1306512"/>
          </a:xfrm>
          <a:prstGeom prst="rect">
            <a:avLst/>
          </a:prstGeom>
        </p:spPr>
        <p:txBody>
          <a:bodyPr vert="horz" lIns="0" tIns="0" rIns="0" bIns="0">
            <a:normAutofit/>
          </a:bodyPr>
          <a:lstStyle>
            <a:lvl1pPr marL="0" indent="0">
              <a:defRPr sz="2400">
                <a:solidFill>
                  <a:srgbClr val="262626"/>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r-FR" dirty="0" smtClean="0"/>
              <a:t>Cliquez pour modifier les styles du texte du masque</a:t>
            </a:r>
          </a:p>
        </p:txBody>
      </p:sp>
      <p:pic>
        <p:nvPicPr>
          <p:cNvPr id="15" name="Image 14"/>
          <p:cNvPicPr>
            <a:picLocks noChangeAspect="1"/>
          </p:cNvPicPr>
          <p:nvPr userDrawn="1"/>
        </p:nvPicPr>
        <p:blipFill>
          <a:blip r:embed="rId2">
            <a:alphaModFix amt="88000"/>
          </a:blip>
          <a:stretch>
            <a:fillRect/>
          </a:stretch>
        </p:blipFill>
        <p:spPr>
          <a:xfrm rot="5400000">
            <a:off x="2804964" y="-2833173"/>
            <a:ext cx="3515021" cy="9144001"/>
          </a:xfrm>
          <a:prstGeom prst="rect">
            <a:avLst/>
          </a:prstGeom>
          <a:ln>
            <a:noFill/>
          </a:ln>
        </p:spPr>
      </p:pic>
      <p:pic>
        <p:nvPicPr>
          <p:cNvPr id="12" name="Image 11" descr="logo_q_RVB_big.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66621" y="6050242"/>
            <a:ext cx="467854" cy="785298"/>
          </a:xfrm>
          <a:prstGeom prst="rect">
            <a:avLst/>
          </a:prstGeom>
        </p:spPr>
      </p:pic>
    </p:spTree>
    <p:extLst>
      <p:ext uri="{BB962C8B-B14F-4D97-AF65-F5344CB8AC3E}">
        <p14:creationId xmlns:p14="http://schemas.microsoft.com/office/powerpoint/2010/main" val="3268527196"/>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TITRE Vierg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alphaModFix amt="88000"/>
          </a:blip>
          <a:stretch>
            <a:fillRect/>
          </a:stretch>
        </p:blipFill>
        <p:spPr>
          <a:xfrm rot="5400000">
            <a:off x="3755254" y="-3755255"/>
            <a:ext cx="1633491" cy="9144001"/>
          </a:xfrm>
          <a:prstGeom prst="rect">
            <a:avLst/>
          </a:prstGeom>
          <a:ln>
            <a:noFill/>
          </a:ln>
        </p:spPr>
      </p:pic>
      <p:pic>
        <p:nvPicPr>
          <p:cNvPr id="9" name="Image 9" descr="Logo-ALTEN.png"/>
          <p:cNvPicPr>
            <a:picLocks noChangeAspect="1"/>
          </p:cNvPicPr>
          <p:nvPr userDrawn="1"/>
        </p:nvPicPr>
        <p:blipFill>
          <a:blip r:embed="rId3"/>
          <a:srcRect l="58345" t="5292" r="3004" b="53137"/>
          <a:stretch>
            <a:fillRect/>
          </a:stretch>
        </p:blipFill>
        <p:spPr bwMode="auto">
          <a:xfrm>
            <a:off x="150556" y="463046"/>
            <a:ext cx="494383" cy="750754"/>
          </a:xfrm>
          <a:prstGeom prst="rect">
            <a:avLst/>
          </a:prstGeom>
          <a:noFill/>
          <a:ln w="9525">
            <a:noFill/>
            <a:miter lim="800000"/>
            <a:headEnd/>
            <a:tailEnd/>
          </a:ln>
        </p:spPr>
      </p:pic>
      <p:cxnSp>
        <p:nvCxnSpPr>
          <p:cNvPr id="3" name="Connecteur droit 2"/>
          <p:cNvCxnSpPr/>
          <p:nvPr userDrawn="1"/>
        </p:nvCxnSpPr>
        <p:spPr>
          <a:xfrm>
            <a:off x="0" y="1633491"/>
            <a:ext cx="9144000" cy="0"/>
          </a:xfrm>
          <a:prstGeom prst="line">
            <a:avLst/>
          </a:prstGeom>
          <a:ln w="12700">
            <a:solidFill>
              <a:srgbClr val="E11F0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4241898"/>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de titrage intermédiaire">
    <p:spTree>
      <p:nvGrpSpPr>
        <p:cNvPr id="1" name=""/>
        <p:cNvGrpSpPr/>
        <p:nvPr/>
      </p:nvGrpSpPr>
      <p:grpSpPr>
        <a:xfrm>
          <a:off x="0" y="0"/>
          <a:ext cx="0" cy="0"/>
          <a:chOff x="0" y="0"/>
          <a:chExt cx="0" cy="0"/>
        </a:xfrm>
      </p:grpSpPr>
      <p:sp>
        <p:nvSpPr>
          <p:cNvPr id="2" name="Titre 1"/>
          <p:cNvSpPr>
            <a:spLocks noGrp="1"/>
          </p:cNvSpPr>
          <p:nvPr>
            <p:ph type="title"/>
          </p:nvPr>
        </p:nvSpPr>
        <p:spPr>
          <a:xfrm>
            <a:off x="1063219" y="2934379"/>
            <a:ext cx="7017563" cy="492443"/>
          </a:xfrm>
          <a:prstGeom prst="rect">
            <a:avLst/>
          </a:prstGeom>
        </p:spPr>
        <p:txBody>
          <a:bodyPr vert="horz" wrap="square" lIns="0" tIns="0" rIns="0" bIns="0" anchor="ctr" anchorCtr="0">
            <a:spAutoFit/>
          </a:bodyPr>
          <a:lstStyle>
            <a:lvl1pPr algn="ctr">
              <a:defRPr sz="3200" b="1">
                <a:solidFill>
                  <a:srgbClr val="262626"/>
                </a:solidFill>
                <a:latin typeface="Calibri"/>
                <a:cs typeface="Calibri"/>
              </a:defRPr>
            </a:lvl1pPr>
          </a:lstStyle>
          <a:p>
            <a:r>
              <a:rPr lang="fr-FR" dirty="0" smtClean="0"/>
              <a:t>Cliquez et modifiez le titre</a:t>
            </a:r>
            <a:endParaRPr lang="fr-FR" dirty="0"/>
          </a:p>
        </p:txBody>
      </p:sp>
      <p:sp>
        <p:nvSpPr>
          <p:cNvPr id="3" name="Rectangle 20"/>
          <p:cNvSpPr>
            <a:spLocks noGrp="1" noChangeArrowheads="1"/>
          </p:cNvSpPr>
          <p:nvPr>
            <p:ph type="sldNum" sz="quarter" idx="4"/>
          </p:nvPr>
        </p:nvSpPr>
        <p:spPr bwMode="auto">
          <a:xfrm>
            <a:off x="8455025" y="6324107"/>
            <a:ext cx="688975" cy="53389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000000"/>
                </a:solidFill>
                <a:latin typeface="Calibri" pitchFamily="23" charset="0"/>
                <a:ea typeface="ＭＳ Ｐゴシック" pitchFamily="23" charset="-128"/>
              </a:defRPr>
            </a:lvl1pPr>
          </a:lstStyle>
          <a:p>
            <a:pPr algn="ctr">
              <a:defRPr/>
            </a:pPr>
            <a:fld id="{E5157D6E-19CF-4FC1-9085-F233F2FE0645}" type="slidenum">
              <a:rPr lang="de-DE" smtClean="0">
                <a:cs typeface="Arial" charset="0"/>
              </a:rPr>
              <a:pPr algn="ctr">
                <a:defRPr/>
              </a:pPr>
              <a:t>‹N°›</a:t>
            </a:fld>
            <a:endParaRPr lang="de-DE" dirty="0">
              <a:cs typeface="Arial" charset="0"/>
            </a:endParaRPr>
          </a:p>
        </p:txBody>
      </p:sp>
    </p:spTree>
    <p:extLst>
      <p:ext uri="{BB962C8B-B14F-4D97-AF65-F5344CB8AC3E}">
        <p14:creationId xmlns:p14="http://schemas.microsoft.com/office/powerpoint/2010/main" val="1767360686"/>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 - Titre seul">
    <p:spTree>
      <p:nvGrpSpPr>
        <p:cNvPr id="1" name=""/>
        <p:cNvGrpSpPr/>
        <p:nvPr/>
      </p:nvGrpSpPr>
      <p:grpSpPr>
        <a:xfrm>
          <a:off x="0" y="0"/>
          <a:ext cx="0" cy="0"/>
          <a:chOff x="0" y="0"/>
          <a:chExt cx="0" cy="0"/>
        </a:xfrm>
      </p:grpSpPr>
      <p:sp>
        <p:nvSpPr>
          <p:cNvPr id="4" name="Titre 1"/>
          <p:cNvSpPr>
            <a:spLocks noGrp="1"/>
          </p:cNvSpPr>
          <p:nvPr>
            <p:ph type="title"/>
          </p:nvPr>
        </p:nvSpPr>
        <p:spPr>
          <a:xfrm>
            <a:off x="385254" y="329873"/>
            <a:ext cx="7606840" cy="506985"/>
          </a:xfrm>
          <a:prstGeom prst="rect">
            <a:avLst/>
          </a:prstGeom>
          <a:noFill/>
          <a:ln>
            <a:noFill/>
          </a:ln>
        </p:spPr>
        <p:txBody>
          <a:bodyPr anchor="ctr" anchorCtr="0"/>
          <a:lstStyle>
            <a:lvl1pPr algn="l">
              <a:defRPr lang="fr-FR" sz="2400" b="1" i="0" baseline="0" dirty="0" smtClean="0">
                <a:solidFill>
                  <a:schemeClr val="tx1"/>
                </a:solidFill>
                <a:latin typeface="Calibri" pitchFamily="34" charset="0"/>
                <a:ea typeface="ＭＳ Ｐゴシック" pitchFamily="62" charset="-128"/>
                <a:cs typeface="Calibri" pitchFamily="34" charset="0"/>
              </a:defRPr>
            </a:lvl1pPr>
          </a:lstStyle>
          <a:p>
            <a:r>
              <a:rPr lang="fr-FR" dirty="0" smtClean="0"/>
              <a:t>Cliquez et modifiez le titre</a:t>
            </a:r>
            <a:endParaRPr lang="fr-FR" dirty="0"/>
          </a:p>
        </p:txBody>
      </p:sp>
      <p:sp>
        <p:nvSpPr>
          <p:cNvPr id="5" name="Rectangle 20"/>
          <p:cNvSpPr>
            <a:spLocks noGrp="1" noChangeArrowheads="1"/>
          </p:cNvSpPr>
          <p:nvPr>
            <p:ph type="sldNum" sz="quarter" idx="4"/>
          </p:nvPr>
        </p:nvSpPr>
        <p:spPr bwMode="auto">
          <a:xfrm>
            <a:off x="8455025" y="6324107"/>
            <a:ext cx="688975" cy="53389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000000"/>
                </a:solidFill>
                <a:latin typeface="Calibri" pitchFamily="23" charset="0"/>
                <a:ea typeface="ＭＳ Ｐゴシック" pitchFamily="23" charset="-128"/>
              </a:defRPr>
            </a:lvl1pPr>
          </a:lstStyle>
          <a:p>
            <a:pPr algn="ctr">
              <a:defRPr/>
            </a:pPr>
            <a:fld id="{E5157D6E-19CF-4FC1-9085-F233F2FE0645}" type="slidenum">
              <a:rPr lang="de-DE" smtClean="0">
                <a:cs typeface="Arial" charset="0"/>
              </a:rPr>
              <a:pPr algn="ctr">
                <a:defRPr/>
              </a:pPr>
              <a:t>‹N°›</a:t>
            </a:fld>
            <a:endParaRPr lang="de-DE" dirty="0">
              <a:cs typeface="Arial" charset="0"/>
            </a:endParaRPr>
          </a:p>
        </p:txBody>
      </p:sp>
      <p:pic>
        <p:nvPicPr>
          <p:cNvPr id="7" name="Image 6" descr="logo_q_RVB_big.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8803" y="312974"/>
            <a:ext cx="581317" cy="975747"/>
          </a:xfrm>
          <a:prstGeom prst="rect">
            <a:avLst/>
          </a:prstGeom>
        </p:spPr>
      </p:pic>
    </p:spTree>
    <p:extLst>
      <p:ext uri="{BB962C8B-B14F-4D97-AF65-F5344CB8AC3E}">
        <p14:creationId xmlns:p14="http://schemas.microsoft.com/office/powerpoint/2010/main" val="11368871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Titre et GRAPHIQUE">
    <p:spTree>
      <p:nvGrpSpPr>
        <p:cNvPr id="1" name=""/>
        <p:cNvGrpSpPr/>
        <p:nvPr/>
      </p:nvGrpSpPr>
      <p:grpSpPr>
        <a:xfrm>
          <a:off x="0" y="0"/>
          <a:ext cx="0" cy="0"/>
          <a:chOff x="0" y="0"/>
          <a:chExt cx="0" cy="0"/>
        </a:xfrm>
      </p:grpSpPr>
      <p:sp>
        <p:nvSpPr>
          <p:cNvPr id="2" name="Titre 1"/>
          <p:cNvSpPr>
            <a:spLocks noGrp="1"/>
          </p:cNvSpPr>
          <p:nvPr>
            <p:ph type="title"/>
          </p:nvPr>
        </p:nvSpPr>
        <p:spPr>
          <a:xfrm>
            <a:off x="385255" y="122904"/>
            <a:ext cx="7568838" cy="909484"/>
          </a:xfrm>
          <a:prstGeom prst="rect">
            <a:avLst/>
          </a:prstGeom>
          <a:noFill/>
          <a:ln>
            <a:noFill/>
          </a:ln>
        </p:spPr>
        <p:txBody>
          <a:bodyPr lIns="0" tIns="0" rIns="0" bIns="0" anchor="ctr" anchorCtr="0"/>
          <a:lstStyle>
            <a:lvl1pPr algn="l">
              <a:defRPr lang="fr-FR" sz="2400" b="1" i="0" baseline="0" dirty="0" smtClean="0">
                <a:solidFill>
                  <a:srgbClr val="262626"/>
                </a:solidFill>
                <a:latin typeface="Calibri"/>
                <a:ea typeface="ＭＳ Ｐゴシック" pitchFamily="62" charset="-128"/>
                <a:cs typeface="Calibri"/>
              </a:defRPr>
            </a:lvl1pPr>
          </a:lstStyle>
          <a:p>
            <a:r>
              <a:rPr lang="fr-FR" dirty="0" smtClean="0"/>
              <a:t>Cliquez et modifiez le titre</a:t>
            </a:r>
            <a:endParaRPr lang="fr-FR" dirty="0"/>
          </a:p>
        </p:txBody>
      </p:sp>
      <p:sp>
        <p:nvSpPr>
          <p:cNvPr id="4" name="Espace réservé du graphique 3"/>
          <p:cNvSpPr>
            <a:spLocks noGrp="1"/>
          </p:cNvSpPr>
          <p:nvPr>
            <p:ph type="chart" sz="quarter" idx="10"/>
          </p:nvPr>
        </p:nvSpPr>
        <p:spPr>
          <a:xfrm>
            <a:off x="371475" y="1674814"/>
            <a:ext cx="7620000" cy="4270375"/>
          </a:xfrm>
          <a:prstGeom prst="rect">
            <a:avLst/>
          </a:prstGeom>
          <a:effectLst/>
          <a:scene3d>
            <a:camera prst="orthographicFront"/>
            <a:lightRig rig="threePt" dir="t"/>
          </a:scene3d>
          <a:sp3d contourW="12700">
            <a:contourClr>
              <a:schemeClr val="bg1"/>
            </a:contourClr>
          </a:sp3d>
        </p:spPr>
        <p:txBody>
          <a:bodyPr vert="horz"/>
          <a:lstStyle>
            <a:lvl1pPr marL="273050" indent="-273050">
              <a:buSzPct val="100000"/>
              <a:buFontTx/>
              <a:buBlip>
                <a:blip r:embed="rId2"/>
              </a:buBlip>
              <a:defRPr b="0" cap="none" spc="0">
                <a:ln>
                  <a:noFill/>
                </a:ln>
                <a:solidFill>
                  <a:srgbClr val="262626"/>
                </a:solidFill>
                <a:effectLst/>
              </a:defRPr>
            </a:lvl1pPr>
          </a:lstStyle>
          <a:p>
            <a:endParaRPr lang="fr-FR" dirty="0"/>
          </a:p>
        </p:txBody>
      </p:sp>
      <p:pic>
        <p:nvPicPr>
          <p:cNvPr id="6" name="Image 5" descr="logo_q_RVB_big.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8803" y="312974"/>
            <a:ext cx="581317" cy="975747"/>
          </a:xfrm>
          <a:prstGeom prst="rect">
            <a:avLst/>
          </a:prstGeom>
        </p:spPr>
      </p:pic>
      <p:sp>
        <p:nvSpPr>
          <p:cNvPr id="8" name="Text Box 28"/>
          <p:cNvSpPr txBox="1">
            <a:spLocks noChangeArrowheads="1"/>
          </p:cNvSpPr>
          <p:nvPr userDrawn="1"/>
        </p:nvSpPr>
        <p:spPr bwMode="auto">
          <a:xfrm>
            <a:off x="130117" y="6609231"/>
            <a:ext cx="4531493" cy="266700"/>
          </a:xfrm>
          <a:prstGeom prst="rect">
            <a:avLst/>
          </a:prstGeom>
          <a:noFill/>
          <a:ln w="9525">
            <a:noFill/>
            <a:miter lim="800000"/>
            <a:headEnd/>
            <a:tailEnd/>
          </a:ln>
          <a:effectLst/>
        </p:spPr>
        <p:txBody>
          <a:bodyPr lIns="0" tIns="0" rIns="0" bIns="0" anchor="ctr" anchorCtr="0"/>
          <a:lstStyle/>
          <a:p>
            <a:pPr algn="l">
              <a:spcBef>
                <a:spcPct val="50000"/>
              </a:spcBef>
            </a:pPr>
            <a:r>
              <a:rPr lang="de-DE" sz="900" b="0" baseline="0" dirty="0" smtClean="0">
                <a:solidFill>
                  <a:schemeClr val="tx1">
                    <a:lumMod val="50000"/>
                    <a:lumOff val="50000"/>
                  </a:schemeClr>
                </a:solidFill>
                <a:latin typeface="Century Gothic" panose="020B0502020202020204" pitchFamily="34" charset="0"/>
                <a:cs typeface="Calibri" pitchFamily="34" charset="0"/>
              </a:rPr>
              <a:t>20 September </a:t>
            </a:r>
            <a:r>
              <a:rPr lang="de-DE" sz="900" b="0" dirty="0" smtClean="0">
                <a:solidFill>
                  <a:schemeClr val="tx1">
                    <a:lumMod val="50000"/>
                    <a:lumOff val="50000"/>
                  </a:schemeClr>
                </a:solidFill>
                <a:latin typeface="Century Gothic" panose="020B0502020202020204" pitchFamily="34" charset="0"/>
                <a:cs typeface="Calibri" pitchFamily="34" charset="0"/>
              </a:rPr>
              <a:t>2017     </a:t>
            </a:r>
            <a:r>
              <a:rPr kumimoji="0" lang="fr-FR" sz="900" b="1" i="0" u="none" strike="noStrike" kern="1200" cap="none" spc="0" normalizeH="0" baseline="0" noProof="0" dirty="0" smtClean="0">
                <a:ln>
                  <a:noFill/>
                </a:ln>
                <a:solidFill>
                  <a:srgbClr val="006983"/>
                </a:solidFill>
                <a:effectLst/>
                <a:uLnTx/>
                <a:uFillTx/>
                <a:latin typeface="Century Gothic" pitchFamily="34" charset="0"/>
                <a:ea typeface="ＭＳ Ｐゴシック" pitchFamily="34" charset="-128"/>
                <a:cs typeface="+mn-cs"/>
              </a:rPr>
              <a:t>l</a:t>
            </a:r>
            <a:r>
              <a:rPr kumimoji="0" lang="fr-FR" sz="900" b="0" i="0" u="none" strike="noStrike" kern="1200" cap="none" spc="0" normalizeH="0" baseline="0" noProof="0" dirty="0" smtClean="0">
                <a:ln>
                  <a:noFill/>
                </a:ln>
                <a:solidFill>
                  <a:srgbClr val="006983"/>
                </a:solidFill>
                <a:effectLst/>
                <a:uLnTx/>
                <a:uFillTx/>
                <a:latin typeface="Century Gothic" pitchFamily="34" charset="0"/>
                <a:ea typeface="ＭＳ Ｐゴシック" pitchFamily="34" charset="-128"/>
                <a:cs typeface="+mn-cs"/>
              </a:rPr>
              <a:t>        2017 first Half </a:t>
            </a:r>
            <a:r>
              <a:rPr kumimoji="0" lang="fr-FR" sz="900" b="0" i="0" u="none" strike="noStrike" kern="1200" cap="none" spc="0" normalizeH="0" baseline="0" noProof="0" dirty="0" err="1" smtClean="0">
                <a:ln>
                  <a:noFill/>
                </a:ln>
                <a:solidFill>
                  <a:srgbClr val="006983"/>
                </a:solidFill>
                <a:effectLst/>
                <a:uLnTx/>
                <a:uFillTx/>
                <a:latin typeface="Century Gothic" pitchFamily="34" charset="0"/>
                <a:ea typeface="ＭＳ Ｐゴシック" pitchFamily="34" charset="-128"/>
                <a:cs typeface="+mn-cs"/>
              </a:rPr>
              <a:t>Results</a:t>
            </a:r>
            <a:r>
              <a:rPr kumimoji="0" lang="fr-FR" sz="900" b="0" i="0" u="none" strike="noStrike" kern="1200" cap="none" spc="0" normalizeH="0" baseline="0" noProof="0" dirty="0" smtClean="0">
                <a:ln>
                  <a:noFill/>
                </a:ln>
                <a:solidFill>
                  <a:srgbClr val="006983"/>
                </a:solidFill>
                <a:effectLst/>
                <a:uLnTx/>
                <a:uFillTx/>
                <a:latin typeface="Century Gothic" pitchFamily="34" charset="0"/>
                <a:ea typeface="ＭＳ Ｐゴシック" pitchFamily="34" charset="-128"/>
                <a:cs typeface="+mn-cs"/>
              </a:rPr>
              <a:t> </a:t>
            </a:r>
            <a:endParaRPr lang="de-DE" sz="900" b="0" dirty="0">
              <a:solidFill>
                <a:schemeClr val="tx1"/>
              </a:solidFill>
              <a:latin typeface="Century Gothic" panose="020B0502020202020204" pitchFamily="34" charset="0"/>
              <a:cs typeface="Calibri" pitchFamily="34" charset="0"/>
            </a:endParaRPr>
          </a:p>
        </p:txBody>
      </p:sp>
    </p:spTree>
    <p:extLst>
      <p:ext uri="{BB962C8B-B14F-4D97-AF65-F5344CB8AC3E}">
        <p14:creationId xmlns:p14="http://schemas.microsoft.com/office/powerpoint/2010/main" val="881272048"/>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85255" y="122904"/>
            <a:ext cx="7568838" cy="909484"/>
          </a:xfrm>
          <a:prstGeom prst="rect">
            <a:avLst/>
          </a:prstGeom>
          <a:noFill/>
          <a:ln>
            <a:noFill/>
          </a:ln>
        </p:spPr>
        <p:txBody>
          <a:bodyPr lIns="0" tIns="0" rIns="0" bIns="0" anchor="ctr" anchorCtr="0"/>
          <a:lstStyle>
            <a:lvl1pPr algn="l">
              <a:defRPr lang="fr-FR" sz="2400" b="1" i="0" baseline="0" dirty="0" smtClean="0">
                <a:solidFill>
                  <a:srgbClr val="262626"/>
                </a:solidFill>
                <a:latin typeface="Calibri"/>
                <a:ea typeface="ＭＳ Ｐゴシック" pitchFamily="62" charset="-128"/>
                <a:cs typeface="Calibri"/>
              </a:defRPr>
            </a:lvl1pPr>
          </a:lstStyle>
          <a:p>
            <a:r>
              <a:rPr lang="fr-FR" dirty="0" smtClean="0"/>
              <a:t>Cliquez et modifiez le titre</a:t>
            </a:r>
            <a:endParaRPr lang="fr-FR" dirty="0"/>
          </a:p>
        </p:txBody>
      </p:sp>
      <p:sp>
        <p:nvSpPr>
          <p:cNvPr id="10" name="Rectangle 14"/>
          <p:cNvSpPr>
            <a:spLocks noGrp="1" noChangeArrowheads="1"/>
          </p:cNvSpPr>
          <p:nvPr>
            <p:ph idx="1"/>
          </p:nvPr>
        </p:nvSpPr>
        <p:spPr bwMode="auto">
          <a:xfrm>
            <a:off x="385097" y="1600200"/>
            <a:ext cx="7556167" cy="152657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69875" indent="-269875">
              <a:buClr>
                <a:srgbClr val="95B3D7"/>
              </a:buClr>
              <a:buSzPct val="100000"/>
              <a:buFontTx/>
              <a:buBlip>
                <a:blip r:embed="rId2"/>
              </a:buBlip>
              <a:defRPr>
                <a:solidFill>
                  <a:srgbClr val="262626"/>
                </a:solidFill>
                <a:latin typeface="Calibri"/>
                <a:cs typeface="Calibri"/>
              </a:defRPr>
            </a:lvl1pPr>
            <a:lvl2pPr marL="444500" indent="-173038">
              <a:tabLst/>
              <a:defRPr baseline="0">
                <a:solidFill>
                  <a:srgbClr val="262626"/>
                </a:solidFill>
              </a:defRPr>
            </a:lvl2pPr>
            <a:lvl3pPr marL="623888" indent="-79375">
              <a:defRPr>
                <a:solidFill>
                  <a:srgbClr val="262626"/>
                </a:solidFill>
              </a:defRPr>
            </a:lvl3pPr>
            <a:lvl4pPr marL="893763" indent="-173038">
              <a:defRPr i="1" baseline="0"/>
            </a:lvl4pPr>
            <a:lvl5pPr marL="594000" indent="-328613">
              <a:buSzPct val="100000"/>
              <a:buFontTx/>
              <a:buBlip>
                <a:blip r:embed="rId3"/>
              </a:buBlip>
              <a:tabLst/>
              <a:defRPr sz="2000">
                <a:solidFill>
                  <a:srgbClr val="E30613"/>
                </a:solidFill>
              </a:defRPr>
            </a:lvl5pPr>
            <a:lvl6pPr marL="2286000" indent="0">
              <a:buNone/>
              <a:defRPr sz="1600">
                <a:solidFill>
                  <a:srgbClr val="008BD2"/>
                </a:solidFill>
              </a:defRPr>
            </a:lvl6pPr>
            <a:lvl7pPr marL="2743200" indent="0">
              <a:buNone/>
              <a:defRPr/>
            </a:lvl7pPr>
            <a:lvl8pPr marL="3200400" indent="0">
              <a:buNone/>
              <a:defRPr/>
            </a:lvl8pPr>
            <a:lvl9pPr marL="3657600" indent="0">
              <a:buNone/>
              <a:defRPr/>
            </a:lvl9pPr>
          </a:lstStyle>
          <a:p>
            <a:pPr lvl="0"/>
            <a:r>
              <a:rPr lang="fr-FR" dirty="0" smtClean="0"/>
              <a:t>Cliquez pour modifier les styles du texte du masque</a:t>
            </a:r>
          </a:p>
          <a:p>
            <a:pPr lvl="1"/>
            <a:r>
              <a:rPr lang="fr-FR" dirty="0" smtClean="0"/>
              <a:t>Niveau 1</a:t>
            </a:r>
          </a:p>
          <a:p>
            <a:pPr lvl="2"/>
            <a:r>
              <a:rPr lang="fr-FR" dirty="0" smtClean="0"/>
              <a:t>Niveau 2</a:t>
            </a:r>
          </a:p>
          <a:p>
            <a:pPr lvl="3"/>
            <a:r>
              <a:rPr lang="fr-FR" dirty="0" smtClean="0"/>
              <a:t>Niveau 3</a:t>
            </a:r>
          </a:p>
          <a:p>
            <a:pPr lvl="4"/>
            <a:r>
              <a:rPr lang="fr-FR" dirty="0" smtClean="0"/>
              <a:t>Conclusion</a:t>
            </a:r>
          </a:p>
        </p:txBody>
      </p:sp>
      <p:sp>
        <p:nvSpPr>
          <p:cNvPr id="5" name="Rectangle 20"/>
          <p:cNvSpPr>
            <a:spLocks noGrp="1" noChangeArrowheads="1"/>
          </p:cNvSpPr>
          <p:nvPr>
            <p:ph type="sldNum" sz="quarter" idx="4"/>
          </p:nvPr>
        </p:nvSpPr>
        <p:spPr bwMode="auto">
          <a:xfrm>
            <a:off x="8455025" y="6324107"/>
            <a:ext cx="688975" cy="53389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000000"/>
                </a:solidFill>
                <a:latin typeface="Calibri" pitchFamily="23" charset="0"/>
                <a:ea typeface="ＭＳ Ｐゴシック" pitchFamily="23" charset="-128"/>
              </a:defRPr>
            </a:lvl1pPr>
          </a:lstStyle>
          <a:p>
            <a:pPr algn="ctr">
              <a:defRPr/>
            </a:pPr>
            <a:fld id="{E5157D6E-19CF-4FC1-9085-F233F2FE0645}" type="slidenum">
              <a:rPr lang="de-DE" smtClean="0">
                <a:cs typeface="Arial" charset="0"/>
              </a:rPr>
              <a:pPr algn="ctr">
                <a:defRPr/>
              </a:pPr>
              <a:t>‹N°›</a:t>
            </a:fld>
            <a:endParaRPr lang="de-DE" dirty="0">
              <a:cs typeface="Arial" charset="0"/>
            </a:endParaRPr>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Titre et GRAPHIQUE">
    <p:spTree>
      <p:nvGrpSpPr>
        <p:cNvPr id="1" name=""/>
        <p:cNvGrpSpPr/>
        <p:nvPr/>
      </p:nvGrpSpPr>
      <p:grpSpPr>
        <a:xfrm>
          <a:off x="0" y="0"/>
          <a:ext cx="0" cy="0"/>
          <a:chOff x="0" y="0"/>
          <a:chExt cx="0" cy="0"/>
        </a:xfrm>
      </p:grpSpPr>
      <p:sp>
        <p:nvSpPr>
          <p:cNvPr id="2" name="Titre 1"/>
          <p:cNvSpPr>
            <a:spLocks noGrp="1"/>
          </p:cNvSpPr>
          <p:nvPr>
            <p:ph type="title"/>
          </p:nvPr>
        </p:nvSpPr>
        <p:spPr>
          <a:xfrm>
            <a:off x="385255" y="122904"/>
            <a:ext cx="7568838" cy="909484"/>
          </a:xfrm>
          <a:prstGeom prst="rect">
            <a:avLst/>
          </a:prstGeom>
          <a:noFill/>
          <a:ln>
            <a:noFill/>
          </a:ln>
        </p:spPr>
        <p:txBody>
          <a:bodyPr lIns="0" tIns="0" rIns="0" bIns="0" anchor="ctr" anchorCtr="0"/>
          <a:lstStyle>
            <a:lvl1pPr algn="l">
              <a:defRPr lang="fr-FR" sz="2400" b="1" i="0" baseline="0" dirty="0" smtClean="0">
                <a:solidFill>
                  <a:srgbClr val="262626"/>
                </a:solidFill>
                <a:latin typeface="Calibri"/>
                <a:ea typeface="ＭＳ Ｐゴシック" pitchFamily="62" charset="-128"/>
                <a:cs typeface="Calibri"/>
              </a:defRPr>
            </a:lvl1pPr>
          </a:lstStyle>
          <a:p>
            <a:r>
              <a:rPr lang="fr-FR" dirty="0" smtClean="0"/>
              <a:t>Cliquez et modifiez le titre</a:t>
            </a:r>
            <a:endParaRPr lang="fr-FR" dirty="0"/>
          </a:p>
        </p:txBody>
      </p:sp>
      <p:sp>
        <p:nvSpPr>
          <p:cNvPr id="4" name="Espace réservé du graphique 3"/>
          <p:cNvSpPr>
            <a:spLocks noGrp="1"/>
          </p:cNvSpPr>
          <p:nvPr>
            <p:ph type="chart" sz="quarter" idx="10"/>
          </p:nvPr>
        </p:nvSpPr>
        <p:spPr>
          <a:xfrm>
            <a:off x="371475" y="1674814"/>
            <a:ext cx="7620000" cy="4270375"/>
          </a:xfrm>
          <a:prstGeom prst="rect">
            <a:avLst/>
          </a:prstGeom>
          <a:effectLst/>
          <a:scene3d>
            <a:camera prst="orthographicFront"/>
            <a:lightRig rig="threePt" dir="t"/>
          </a:scene3d>
          <a:sp3d contourW="12700">
            <a:contourClr>
              <a:schemeClr val="bg1"/>
            </a:contourClr>
          </a:sp3d>
        </p:spPr>
        <p:txBody>
          <a:bodyPr vert="horz"/>
          <a:lstStyle>
            <a:lvl1pPr marL="273050" indent="-273050">
              <a:buSzPct val="100000"/>
              <a:buFontTx/>
              <a:buBlip>
                <a:blip r:embed="rId2"/>
              </a:buBlip>
              <a:defRPr b="0" cap="none" spc="0">
                <a:ln>
                  <a:noFill/>
                </a:ln>
                <a:solidFill>
                  <a:srgbClr val="262626"/>
                </a:solidFill>
                <a:effectLst/>
              </a:defRPr>
            </a:lvl1pPr>
          </a:lstStyle>
          <a:p>
            <a:endParaRPr lang="fr-FR" dirty="0"/>
          </a:p>
        </p:txBody>
      </p:sp>
      <p:sp>
        <p:nvSpPr>
          <p:cNvPr id="5" name="Rectangle 20"/>
          <p:cNvSpPr>
            <a:spLocks noGrp="1" noChangeArrowheads="1"/>
          </p:cNvSpPr>
          <p:nvPr>
            <p:ph type="sldNum" sz="quarter" idx="4"/>
          </p:nvPr>
        </p:nvSpPr>
        <p:spPr bwMode="auto">
          <a:xfrm>
            <a:off x="8455025" y="6324107"/>
            <a:ext cx="688975" cy="53389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000000"/>
                </a:solidFill>
                <a:latin typeface="Calibri" pitchFamily="23" charset="0"/>
                <a:ea typeface="ＭＳ Ｐゴシック" pitchFamily="23" charset="-128"/>
              </a:defRPr>
            </a:lvl1pPr>
          </a:lstStyle>
          <a:p>
            <a:pPr algn="ctr">
              <a:defRPr/>
            </a:pPr>
            <a:fld id="{E5157D6E-19CF-4FC1-9085-F233F2FE0645}" type="slidenum">
              <a:rPr lang="de-DE" smtClean="0">
                <a:cs typeface="Arial" charset="0"/>
              </a:rPr>
              <a:pPr algn="ctr">
                <a:defRPr/>
              </a:pPr>
              <a:t>‹N°›</a:t>
            </a:fld>
            <a:endParaRPr lang="de-DE" dirty="0">
              <a:cs typeface="Arial" charset="0"/>
            </a:endParaRPr>
          </a:p>
        </p:txBody>
      </p:sp>
    </p:spTree>
    <p:extLst>
      <p:ext uri="{BB962C8B-B14F-4D97-AF65-F5344CB8AC3E}">
        <p14:creationId xmlns:p14="http://schemas.microsoft.com/office/powerpoint/2010/main" val="329475715"/>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Titre seul">
    <p:spTree>
      <p:nvGrpSpPr>
        <p:cNvPr id="1" name=""/>
        <p:cNvGrpSpPr/>
        <p:nvPr/>
      </p:nvGrpSpPr>
      <p:grpSpPr>
        <a:xfrm>
          <a:off x="0" y="0"/>
          <a:ext cx="0" cy="0"/>
          <a:chOff x="0" y="0"/>
          <a:chExt cx="0" cy="0"/>
        </a:xfrm>
      </p:grpSpPr>
      <p:sp>
        <p:nvSpPr>
          <p:cNvPr id="5" name="Titre 1"/>
          <p:cNvSpPr>
            <a:spLocks noGrp="1"/>
          </p:cNvSpPr>
          <p:nvPr>
            <p:ph type="title"/>
          </p:nvPr>
        </p:nvSpPr>
        <p:spPr>
          <a:xfrm>
            <a:off x="385255" y="122904"/>
            <a:ext cx="7606840" cy="909484"/>
          </a:xfrm>
          <a:prstGeom prst="rect">
            <a:avLst/>
          </a:prstGeom>
          <a:noFill/>
          <a:ln>
            <a:noFill/>
          </a:ln>
        </p:spPr>
        <p:txBody>
          <a:bodyPr lIns="0" tIns="0" rIns="0" bIns="0" anchor="ctr" anchorCtr="0"/>
          <a:lstStyle>
            <a:lvl1pPr algn="l">
              <a:defRPr lang="fr-FR" sz="2400" b="1" i="0" baseline="0" dirty="0" smtClean="0">
                <a:solidFill>
                  <a:srgbClr val="262626"/>
                </a:solidFill>
                <a:latin typeface="Calibri"/>
                <a:ea typeface="ＭＳ Ｐゴシック" pitchFamily="62" charset="-128"/>
                <a:cs typeface="Calibri"/>
              </a:defRPr>
            </a:lvl1pPr>
          </a:lstStyle>
          <a:p>
            <a:r>
              <a:rPr lang="fr-FR" dirty="0" smtClean="0"/>
              <a:t>Cliquez et modifiez le titre</a:t>
            </a:r>
            <a:endParaRPr lang="fr-FR" dirty="0"/>
          </a:p>
        </p:txBody>
      </p:sp>
      <p:sp>
        <p:nvSpPr>
          <p:cNvPr id="4" name="Rectangle 20"/>
          <p:cNvSpPr>
            <a:spLocks noGrp="1" noChangeArrowheads="1"/>
          </p:cNvSpPr>
          <p:nvPr>
            <p:ph type="sldNum" sz="quarter" idx="4"/>
          </p:nvPr>
        </p:nvSpPr>
        <p:spPr bwMode="auto">
          <a:xfrm>
            <a:off x="8455025" y="6324107"/>
            <a:ext cx="688975" cy="53389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000000"/>
                </a:solidFill>
                <a:latin typeface="Calibri" pitchFamily="23" charset="0"/>
                <a:ea typeface="ＭＳ Ｐゴシック" pitchFamily="23" charset="-128"/>
              </a:defRPr>
            </a:lvl1pPr>
          </a:lstStyle>
          <a:p>
            <a:pPr algn="ctr">
              <a:defRPr/>
            </a:pPr>
            <a:fld id="{E5157D6E-19CF-4FC1-9085-F233F2FE0645}" type="slidenum">
              <a:rPr lang="de-DE" smtClean="0">
                <a:cs typeface="Arial" charset="0"/>
              </a:rPr>
              <a:pPr algn="ctr">
                <a:defRPr/>
              </a:pPr>
              <a:t>‹N°›</a:t>
            </a:fld>
            <a:endParaRPr lang="de-DE" dirty="0">
              <a:cs typeface="Arial" charset="0"/>
            </a:endParaRP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7" r:id="rId1"/>
    <p:sldLayoutId id="2147483746" r:id="rId2"/>
    <p:sldLayoutId id="2147483745" r:id="rId3"/>
    <p:sldLayoutId id="2147483748" r:id="rId4"/>
    <p:sldLayoutId id="2147483785" r:id="rId5"/>
    <p:sldLayoutId id="2147483787" r:id="rId6"/>
  </p:sldLayoutIdLst>
  <p:transition>
    <p:wipe dir="r"/>
  </p:transition>
  <p:timing>
    <p:tnLst>
      <p:par>
        <p:cTn id="1" dur="indefinite" restart="never" nodeType="tmRoot"/>
      </p:par>
    </p:tnLst>
  </p:timing>
  <p:hf hdr="0" ftr="0" dt="0"/>
  <p:txStyles>
    <p:titleStyle>
      <a:lvl1pPr algn="l" rtl="0" eaLnBrk="1" fontAlgn="base" hangingPunct="1">
        <a:spcBef>
          <a:spcPct val="0"/>
        </a:spcBef>
        <a:spcAft>
          <a:spcPct val="0"/>
        </a:spcAft>
        <a:defRPr sz="2400">
          <a:solidFill>
            <a:schemeClr val="tx2"/>
          </a:solidFill>
          <a:latin typeface="+mj-lt"/>
          <a:ea typeface="ＭＳ Ｐゴシック" pitchFamily="62" charset="-128"/>
          <a:cs typeface="ＭＳ Ｐゴシック" pitchFamily="62" charset="-128"/>
        </a:defRPr>
      </a:lvl1pPr>
      <a:lvl2pPr algn="l" rtl="0" eaLnBrk="1" fontAlgn="base" hangingPunct="1">
        <a:spcBef>
          <a:spcPct val="0"/>
        </a:spcBef>
        <a:spcAft>
          <a:spcPct val="0"/>
        </a:spcAft>
        <a:defRPr sz="2400">
          <a:solidFill>
            <a:schemeClr val="tx2"/>
          </a:solidFill>
          <a:latin typeface="Arial" pitchFamily="62" charset="0"/>
          <a:ea typeface="ＭＳ Ｐゴシック" pitchFamily="62" charset="-128"/>
          <a:cs typeface="ＭＳ Ｐゴシック" pitchFamily="62" charset="-128"/>
        </a:defRPr>
      </a:lvl2pPr>
      <a:lvl3pPr algn="l" rtl="0" eaLnBrk="1" fontAlgn="base" hangingPunct="1">
        <a:spcBef>
          <a:spcPct val="0"/>
        </a:spcBef>
        <a:spcAft>
          <a:spcPct val="0"/>
        </a:spcAft>
        <a:defRPr sz="2400">
          <a:solidFill>
            <a:schemeClr val="tx2"/>
          </a:solidFill>
          <a:latin typeface="Arial" pitchFamily="62" charset="0"/>
          <a:ea typeface="ＭＳ Ｐゴシック" pitchFamily="62" charset="-128"/>
          <a:cs typeface="ＭＳ Ｐゴシック" pitchFamily="62" charset="-128"/>
        </a:defRPr>
      </a:lvl3pPr>
      <a:lvl4pPr algn="l" rtl="0" eaLnBrk="1" fontAlgn="base" hangingPunct="1">
        <a:spcBef>
          <a:spcPct val="0"/>
        </a:spcBef>
        <a:spcAft>
          <a:spcPct val="0"/>
        </a:spcAft>
        <a:defRPr sz="2400">
          <a:solidFill>
            <a:schemeClr val="tx2"/>
          </a:solidFill>
          <a:latin typeface="Arial" pitchFamily="62" charset="0"/>
          <a:ea typeface="ＭＳ Ｐゴシック" pitchFamily="62" charset="-128"/>
          <a:cs typeface="ＭＳ Ｐゴシック" pitchFamily="62" charset="-128"/>
        </a:defRPr>
      </a:lvl4pPr>
      <a:lvl5pPr algn="l" rtl="0" eaLnBrk="1" fontAlgn="base" hangingPunct="1">
        <a:spcBef>
          <a:spcPct val="0"/>
        </a:spcBef>
        <a:spcAft>
          <a:spcPct val="0"/>
        </a:spcAft>
        <a:defRPr sz="2400">
          <a:solidFill>
            <a:schemeClr val="tx2"/>
          </a:solidFill>
          <a:latin typeface="Arial" pitchFamily="62" charset="0"/>
          <a:ea typeface="ＭＳ Ｐゴシック" pitchFamily="62" charset="-128"/>
          <a:cs typeface="ＭＳ Ｐゴシック" pitchFamily="62" charset="-128"/>
        </a:defRPr>
      </a:lvl5pPr>
      <a:lvl6pPr marL="457200" algn="l" rtl="0" eaLnBrk="1" fontAlgn="base" hangingPunct="1">
        <a:spcBef>
          <a:spcPct val="0"/>
        </a:spcBef>
        <a:spcAft>
          <a:spcPct val="0"/>
        </a:spcAft>
        <a:defRPr sz="2400">
          <a:solidFill>
            <a:schemeClr val="tx2"/>
          </a:solidFill>
          <a:latin typeface="Arial" pitchFamily="62" charset="0"/>
        </a:defRPr>
      </a:lvl6pPr>
      <a:lvl7pPr marL="914400" algn="l" rtl="0" eaLnBrk="1" fontAlgn="base" hangingPunct="1">
        <a:spcBef>
          <a:spcPct val="0"/>
        </a:spcBef>
        <a:spcAft>
          <a:spcPct val="0"/>
        </a:spcAft>
        <a:defRPr sz="2400">
          <a:solidFill>
            <a:schemeClr val="tx2"/>
          </a:solidFill>
          <a:latin typeface="Arial" pitchFamily="62" charset="0"/>
        </a:defRPr>
      </a:lvl7pPr>
      <a:lvl8pPr marL="1371600" algn="l" rtl="0" eaLnBrk="1" fontAlgn="base" hangingPunct="1">
        <a:spcBef>
          <a:spcPct val="0"/>
        </a:spcBef>
        <a:spcAft>
          <a:spcPct val="0"/>
        </a:spcAft>
        <a:defRPr sz="2400">
          <a:solidFill>
            <a:schemeClr val="tx2"/>
          </a:solidFill>
          <a:latin typeface="Arial" pitchFamily="62" charset="0"/>
        </a:defRPr>
      </a:lvl8pPr>
      <a:lvl9pPr marL="1828800" algn="l" rtl="0" eaLnBrk="1" fontAlgn="base" hangingPunct="1">
        <a:spcBef>
          <a:spcPct val="0"/>
        </a:spcBef>
        <a:spcAft>
          <a:spcPct val="0"/>
        </a:spcAft>
        <a:defRPr sz="2400">
          <a:solidFill>
            <a:schemeClr val="tx2"/>
          </a:solidFill>
          <a:latin typeface="Arial" pitchFamily="62" charset="0"/>
        </a:defRPr>
      </a:lvl9pPr>
    </p:titleStyle>
    <p:bodyStyle>
      <a:lvl1pPr marL="342900" indent="-342900" algn="l" rtl="0" eaLnBrk="1" fontAlgn="base" hangingPunct="1">
        <a:spcBef>
          <a:spcPct val="20000"/>
        </a:spcBef>
        <a:spcAft>
          <a:spcPct val="0"/>
        </a:spcAft>
        <a:buNone/>
        <a:defRPr sz="3200" b="1">
          <a:solidFill>
            <a:schemeClr val="bg1"/>
          </a:solidFill>
          <a:latin typeface="Calibri" pitchFamily="34" charset="0"/>
          <a:ea typeface="ＭＳ Ｐゴシック" pitchFamily="62" charset="-128"/>
          <a:cs typeface="Calibri" pitchFamily="34" charset="0"/>
        </a:defRPr>
      </a:lvl1pPr>
      <a:lvl2pPr marL="742950" indent="-285750" algn="l" rtl="0" eaLnBrk="1" fontAlgn="base" hangingPunct="1">
        <a:spcBef>
          <a:spcPct val="20000"/>
        </a:spcBef>
        <a:spcAft>
          <a:spcPct val="0"/>
        </a:spcAft>
        <a:buNone/>
        <a:defRPr sz="2800" b="1">
          <a:solidFill>
            <a:schemeClr val="bg1"/>
          </a:solidFill>
          <a:latin typeface="Calibri" pitchFamily="34" charset="0"/>
          <a:ea typeface="ＭＳ Ｐゴシック" pitchFamily="62" charset="-128"/>
          <a:cs typeface="Calibri" pitchFamily="34" charset="0"/>
        </a:defRPr>
      </a:lvl2pPr>
      <a:lvl3pPr marL="1143000" indent="-228600" algn="l" rtl="0" eaLnBrk="1" fontAlgn="base" hangingPunct="1">
        <a:spcBef>
          <a:spcPct val="20000"/>
        </a:spcBef>
        <a:spcAft>
          <a:spcPct val="0"/>
        </a:spcAft>
        <a:buNone/>
        <a:defRPr sz="2400" b="1">
          <a:solidFill>
            <a:schemeClr val="bg1"/>
          </a:solidFill>
          <a:latin typeface="Calibri" pitchFamily="34" charset="0"/>
          <a:ea typeface="ＭＳ Ｐゴシック" pitchFamily="62" charset="-128"/>
          <a:cs typeface="Calibri" pitchFamily="34" charset="0"/>
        </a:defRPr>
      </a:lvl3pPr>
      <a:lvl4pPr marL="1562100" indent="-228600" algn="l" rtl="0" eaLnBrk="1" fontAlgn="base" hangingPunct="1">
        <a:spcBef>
          <a:spcPct val="20000"/>
        </a:spcBef>
        <a:spcAft>
          <a:spcPct val="0"/>
        </a:spcAft>
        <a:buNone/>
        <a:defRPr sz="2000" b="1">
          <a:solidFill>
            <a:schemeClr val="bg1"/>
          </a:solidFill>
          <a:latin typeface="Calibri" pitchFamily="34" charset="0"/>
          <a:ea typeface="ＭＳ Ｐゴシック" pitchFamily="62" charset="-128"/>
          <a:cs typeface="Calibri" pitchFamily="34" charset="0"/>
        </a:defRPr>
      </a:lvl4pPr>
      <a:lvl5pPr marL="1981200" indent="-228600" algn="l" rtl="0" eaLnBrk="1" fontAlgn="base" hangingPunct="1">
        <a:spcBef>
          <a:spcPct val="20000"/>
        </a:spcBef>
        <a:spcAft>
          <a:spcPct val="0"/>
        </a:spcAft>
        <a:buNone/>
        <a:defRPr sz="2000" b="1">
          <a:solidFill>
            <a:schemeClr val="bg1"/>
          </a:solidFill>
          <a:latin typeface="Calibri" pitchFamily="34" charset="0"/>
          <a:ea typeface="ＭＳ Ｐゴシック" pitchFamily="62" charset="-128"/>
          <a:cs typeface="Calibri" pitchFamily="34" charset="0"/>
        </a:defRPr>
      </a:lvl5pPr>
      <a:lvl6pPr marL="2438400" indent="-228600" algn="ctr" rtl="0" eaLnBrk="1" fontAlgn="base" hangingPunct="1">
        <a:spcBef>
          <a:spcPct val="20000"/>
        </a:spcBef>
        <a:spcAft>
          <a:spcPct val="0"/>
        </a:spcAft>
        <a:defRPr sz="2000">
          <a:solidFill>
            <a:schemeClr val="tx1"/>
          </a:solidFill>
          <a:latin typeface="+mn-lt"/>
          <a:ea typeface="ＭＳ Ｐゴシック" pitchFamily="62" charset="-128"/>
        </a:defRPr>
      </a:lvl6pPr>
      <a:lvl7pPr marL="2895600" indent="-228600" algn="ctr" rtl="0" eaLnBrk="1" fontAlgn="base" hangingPunct="1">
        <a:spcBef>
          <a:spcPct val="20000"/>
        </a:spcBef>
        <a:spcAft>
          <a:spcPct val="0"/>
        </a:spcAft>
        <a:defRPr sz="2000">
          <a:solidFill>
            <a:schemeClr val="tx1"/>
          </a:solidFill>
          <a:latin typeface="+mn-lt"/>
          <a:ea typeface="ＭＳ Ｐゴシック" pitchFamily="62" charset="-128"/>
        </a:defRPr>
      </a:lvl7pPr>
      <a:lvl8pPr marL="3352800" indent="-228600" algn="ctr" rtl="0" eaLnBrk="1" fontAlgn="base" hangingPunct="1">
        <a:spcBef>
          <a:spcPct val="20000"/>
        </a:spcBef>
        <a:spcAft>
          <a:spcPct val="0"/>
        </a:spcAft>
        <a:defRPr sz="2000">
          <a:solidFill>
            <a:schemeClr val="tx1"/>
          </a:solidFill>
          <a:latin typeface="+mn-lt"/>
          <a:ea typeface="ＭＳ Ｐゴシック" pitchFamily="62" charset="-128"/>
        </a:defRPr>
      </a:lvl8pPr>
      <a:lvl9pPr marL="3810000" indent="-228600" algn="ctr" rtl="0" eaLnBrk="1" fontAlgn="base" hangingPunct="1">
        <a:spcBef>
          <a:spcPct val="20000"/>
        </a:spcBef>
        <a:spcAft>
          <a:spcPct val="0"/>
        </a:spcAft>
        <a:defRPr sz="2000">
          <a:solidFill>
            <a:schemeClr val="tx1"/>
          </a:solidFill>
          <a:latin typeface="+mn-lt"/>
          <a:ea typeface="ＭＳ Ｐゴシック" pitchFamily="62"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 7" descr="logo_q_RVB_big.jp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208803" y="312974"/>
            <a:ext cx="581317" cy="975747"/>
          </a:xfrm>
          <a:prstGeom prst="rect">
            <a:avLst/>
          </a:prstGeom>
        </p:spPr>
      </p:pic>
      <p:sp>
        <p:nvSpPr>
          <p:cNvPr id="12" name="Rectangle 13"/>
          <p:cNvSpPr txBox="1">
            <a:spLocks noChangeArrowheads="1"/>
          </p:cNvSpPr>
          <p:nvPr/>
        </p:nvSpPr>
        <p:spPr bwMode="auto">
          <a:xfrm>
            <a:off x="361504" y="211685"/>
            <a:ext cx="7461697" cy="65191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eaLnBrk="0" hangingPunct="0">
              <a:defRPr/>
            </a:pPr>
            <a:endParaRPr lang="de-DE" sz="2200" b="1" kern="0" dirty="0">
              <a:solidFill>
                <a:srgbClr val="000000"/>
              </a:solidFill>
              <a:latin typeface="Calibri"/>
              <a:ea typeface="ＭＳ Ｐゴシック" pitchFamily="62" charset="-128"/>
              <a:cs typeface="Calibri"/>
            </a:endParaRPr>
          </a:p>
        </p:txBody>
      </p:sp>
      <p:sp>
        <p:nvSpPr>
          <p:cNvPr id="11" name="Text Box 28"/>
          <p:cNvSpPr txBox="1">
            <a:spLocks noChangeArrowheads="1"/>
          </p:cNvSpPr>
          <p:nvPr/>
        </p:nvSpPr>
        <p:spPr bwMode="auto">
          <a:xfrm>
            <a:off x="130117" y="6609231"/>
            <a:ext cx="4531493" cy="266700"/>
          </a:xfrm>
          <a:prstGeom prst="rect">
            <a:avLst/>
          </a:prstGeom>
          <a:noFill/>
          <a:ln w="9525">
            <a:noFill/>
            <a:miter lim="800000"/>
            <a:headEnd/>
            <a:tailEnd/>
          </a:ln>
          <a:effectLst/>
        </p:spPr>
        <p:txBody>
          <a:bodyPr lIns="0" tIns="0" rIns="0" bIns="0" anchor="ctr" anchorCtr="0"/>
          <a:lstStyle/>
          <a:p>
            <a:pPr algn="l">
              <a:spcBef>
                <a:spcPct val="50000"/>
              </a:spcBef>
            </a:pPr>
            <a:r>
              <a:rPr lang="de-DE" sz="900" b="0" baseline="0" dirty="0" smtClean="0">
                <a:solidFill>
                  <a:schemeClr val="tx1">
                    <a:lumMod val="50000"/>
                    <a:lumOff val="50000"/>
                  </a:schemeClr>
                </a:solidFill>
                <a:latin typeface="Century Gothic" panose="020B0502020202020204" pitchFamily="34" charset="0"/>
                <a:cs typeface="Calibri" pitchFamily="34" charset="0"/>
              </a:rPr>
              <a:t>20 September </a:t>
            </a:r>
            <a:r>
              <a:rPr lang="de-DE" sz="900" b="0" dirty="0" smtClean="0">
                <a:solidFill>
                  <a:schemeClr val="tx1">
                    <a:lumMod val="50000"/>
                    <a:lumOff val="50000"/>
                  </a:schemeClr>
                </a:solidFill>
                <a:latin typeface="Century Gothic" panose="020B0502020202020204" pitchFamily="34" charset="0"/>
                <a:cs typeface="Calibri" pitchFamily="34" charset="0"/>
              </a:rPr>
              <a:t>2017     </a:t>
            </a:r>
            <a:r>
              <a:rPr kumimoji="0" lang="fr-FR" sz="900" b="1" i="0" u="none" strike="noStrike" kern="1200" cap="none" spc="0" normalizeH="0" baseline="0" noProof="0" dirty="0" smtClean="0">
                <a:ln>
                  <a:noFill/>
                </a:ln>
                <a:solidFill>
                  <a:srgbClr val="006983"/>
                </a:solidFill>
                <a:effectLst/>
                <a:uLnTx/>
                <a:uFillTx/>
                <a:latin typeface="Century Gothic" pitchFamily="34" charset="0"/>
                <a:ea typeface="ＭＳ Ｐゴシック" pitchFamily="34" charset="-128"/>
                <a:cs typeface="+mn-cs"/>
              </a:rPr>
              <a:t>l</a:t>
            </a:r>
            <a:r>
              <a:rPr kumimoji="0" lang="fr-FR" sz="900" b="0" i="0" u="none" strike="noStrike" kern="1200" cap="none" spc="0" normalizeH="0" baseline="0" noProof="0" dirty="0" smtClean="0">
                <a:ln>
                  <a:noFill/>
                </a:ln>
                <a:solidFill>
                  <a:srgbClr val="006983"/>
                </a:solidFill>
                <a:effectLst/>
                <a:uLnTx/>
                <a:uFillTx/>
                <a:latin typeface="Century Gothic" pitchFamily="34" charset="0"/>
                <a:ea typeface="ＭＳ Ｐゴシック" pitchFamily="34" charset="-128"/>
                <a:cs typeface="+mn-cs"/>
              </a:rPr>
              <a:t>        2017 first Half </a:t>
            </a:r>
            <a:r>
              <a:rPr kumimoji="0" lang="fr-FR" sz="900" b="0" i="0" u="none" strike="noStrike" kern="1200" cap="none" spc="0" normalizeH="0" baseline="0" noProof="0" dirty="0" err="1" smtClean="0">
                <a:ln>
                  <a:noFill/>
                </a:ln>
                <a:solidFill>
                  <a:srgbClr val="006983"/>
                </a:solidFill>
                <a:effectLst/>
                <a:uLnTx/>
                <a:uFillTx/>
                <a:latin typeface="Century Gothic" pitchFamily="34" charset="0"/>
                <a:ea typeface="ＭＳ Ｐゴシック" pitchFamily="34" charset="-128"/>
                <a:cs typeface="+mn-cs"/>
              </a:rPr>
              <a:t>Results</a:t>
            </a:r>
            <a:r>
              <a:rPr kumimoji="0" lang="fr-FR" sz="900" b="0" i="0" u="none" strike="noStrike" kern="1200" cap="none" spc="0" normalizeH="0" baseline="0" noProof="0" dirty="0" smtClean="0">
                <a:ln>
                  <a:noFill/>
                </a:ln>
                <a:solidFill>
                  <a:srgbClr val="006983"/>
                </a:solidFill>
                <a:effectLst/>
                <a:uLnTx/>
                <a:uFillTx/>
                <a:latin typeface="Century Gothic" pitchFamily="34" charset="0"/>
                <a:ea typeface="ＭＳ Ｐゴシック" pitchFamily="34" charset="-128"/>
                <a:cs typeface="+mn-cs"/>
              </a:rPr>
              <a:t> </a:t>
            </a:r>
            <a:endParaRPr lang="de-DE" sz="900" b="0" dirty="0">
              <a:solidFill>
                <a:schemeClr val="tx1"/>
              </a:solidFill>
              <a:latin typeface="Century Gothic" panose="020B0502020202020204" pitchFamily="34" charset="0"/>
              <a:cs typeface="Calibri" pitchFamily="34" charset="0"/>
            </a:endParaRPr>
          </a:p>
        </p:txBody>
      </p:sp>
      <p:sp>
        <p:nvSpPr>
          <p:cNvPr id="6" name="Rectangle 20"/>
          <p:cNvSpPr>
            <a:spLocks noGrp="1" noChangeArrowheads="1"/>
          </p:cNvSpPr>
          <p:nvPr>
            <p:ph type="sldNum" sz="quarter" idx="4"/>
          </p:nvPr>
        </p:nvSpPr>
        <p:spPr bwMode="auto">
          <a:xfrm>
            <a:off x="8455025" y="6324107"/>
            <a:ext cx="688975" cy="53389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000000"/>
                </a:solidFill>
                <a:latin typeface="Calibri" pitchFamily="23" charset="0"/>
                <a:ea typeface="ＭＳ Ｐゴシック" pitchFamily="23" charset="-128"/>
              </a:defRPr>
            </a:lvl1pPr>
          </a:lstStyle>
          <a:p>
            <a:pPr algn="ctr">
              <a:defRPr/>
            </a:pPr>
            <a:fld id="{E5157D6E-19CF-4FC1-9085-F233F2FE0645}" type="slidenum">
              <a:rPr lang="de-DE" smtClean="0">
                <a:cs typeface="Arial" charset="0"/>
              </a:rPr>
              <a:pPr algn="ctr">
                <a:defRPr/>
              </a:pPr>
              <a:t>‹N°›</a:t>
            </a:fld>
            <a:endParaRPr lang="de-DE" dirty="0">
              <a:cs typeface="Arial" charset="0"/>
            </a:endParaRPr>
          </a:p>
        </p:txBody>
      </p:sp>
    </p:spTree>
  </p:cSld>
  <p:clrMap bg1="lt1" tx1="dk1" bg2="lt2" tx2="dk2" accent1="accent1" accent2="accent2" accent3="accent3" accent4="accent4" accent5="accent5" accent6="accent6" hlink="hlink" folHlink="folHlink"/>
  <p:sldLayoutIdLst>
    <p:sldLayoutId id="2147483733" r:id="rId1"/>
    <p:sldLayoutId id="2147483747" r:id="rId2"/>
    <p:sldLayoutId id="2147483742" r:id="rId3"/>
    <p:sldLayoutId id="2147483750" r:id="rId4"/>
    <p:sldLayoutId id="2147483779" r:id="rId5"/>
    <p:sldLayoutId id="2147483751" r:id="rId6"/>
    <p:sldLayoutId id="2147483780" r:id="rId7"/>
    <p:sldLayoutId id="2147483781" r:id="rId8"/>
    <p:sldLayoutId id="2147483782" r:id="rId9"/>
    <p:sldLayoutId id="2147483784" r:id="rId10"/>
    <p:sldLayoutId id="2147483788" r:id="rId11"/>
  </p:sldLayoutIdLst>
  <p:transition>
    <p:wipe dir="r"/>
  </p:transition>
  <p:timing>
    <p:tnLst>
      <p:par>
        <p:cTn id="1" dur="indefinite" restart="never" nodeType="tmRoot"/>
      </p:par>
    </p:tnLst>
  </p:timing>
  <p:hf hdr="0" ftr="0" dt="0"/>
  <p:txStyles>
    <p:titleStyle>
      <a:lvl1pPr algn="l" rtl="0" eaLnBrk="0" fontAlgn="base" hangingPunct="0">
        <a:spcBef>
          <a:spcPct val="0"/>
        </a:spcBef>
        <a:spcAft>
          <a:spcPct val="0"/>
        </a:spcAft>
        <a:defRPr sz="2000" b="0" i="1">
          <a:solidFill>
            <a:schemeClr val="tx1">
              <a:lumMod val="75000"/>
              <a:lumOff val="25000"/>
            </a:schemeClr>
          </a:solidFill>
          <a:latin typeface="Calibri" pitchFamily="34" charset="0"/>
          <a:ea typeface="ＭＳ Ｐゴシック" pitchFamily="62" charset="-128"/>
          <a:cs typeface="Calibri" pitchFamily="34" charset="0"/>
        </a:defRPr>
      </a:lvl1pPr>
      <a:lvl2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2pPr>
      <a:lvl3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3pPr>
      <a:lvl4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4pPr>
      <a:lvl5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5pPr>
      <a:lvl6pPr marL="457200" algn="l" rtl="0" fontAlgn="base">
        <a:spcBef>
          <a:spcPct val="0"/>
        </a:spcBef>
        <a:spcAft>
          <a:spcPct val="0"/>
        </a:spcAft>
        <a:defRPr sz="2400">
          <a:solidFill>
            <a:schemeClr val="tx1"/>
          </a:solidFill>
          <a:latin typeface="Arial" pitchFamily="62" charset="0"/>
        </a:defRPr>
      </a:lvl6pPr>
      <a:lvl7pPr marL="914400" algn="l" rtl="0" fontAlgn="base">
        <a:spcBef>
          <a:spcPct val="0"/>
        </a:spcBef>
        <a:spcAft>
          <a:spcPct val="0"/>
        </a:spcAft>
        <a:defRPr sz="2400">
          <a:solidFill>
            <a:schemeClr val="tx1"/>
          </a:solidFill>
          <a:latin typeface="Arial" pitchFamily="62" charset="0"/>
        </a:defRPr>
      </a:lvl7pPr>
      <a:lvl8pPr marL="1371600" algn="l" rtl="0" fontAlgn="base">
        <a:spcBef>
          <a:spcPct val="0"/>
        </a:spcBef>
        <a:spcAft>
          <a:spcPct val="0"/>
        </a:spcAft>
        <a:defRPr sz="2400">
          <a:solidFill>
            <a:schemeClr val="tx1"/>
          </a:solidFill>
          <a:latin typeface="Arial" pitchFamily="62" charset="0"/>
        </a:defRPr>
      </a:lvl8pPr>
      <a:lvl9pPr marL="1828800" algn="l" rtl="0" fontAlgn="base">
        <a:spcBef>
          <a:spcPct val="0"/>
        </a:spcBef>
        <a:spcAft>
          <a:spcPct val="0"/>
        </a:spcAft>
        <a:defRPr sz="2400">
          <a:solidFill>
            <a:schemeClr val="tx1"/>
          </a:solidFill>
          <a:latin typeface="Arial" pitchFamily="62" charset="0"/>
        </a:defRPr>
      </a:lvl9pPr>
    </p:titleStyle>
    <p:bodyStyle>
      <a:lvl1pPr marL="342900" indent="-342900" algn="l" rtl="0" eaLnBrk="0" fontAlgn="base" hangingPunct="0">
        <a:spcBef>
          <a:spcPct val="20000"/>
        </a:spcBef>
        <a:spcAft>
          <a:spcPct val="0"/>
        </a:spcAft>
        <a:buSzPct val="100000"/>
        <a:buFont typeface="Arial"/>
        <a:buChar char="•"/>
        <a:defRPr sz="2000" b="1">
          <a:solidFill>
            <a:schemeClr val="tx1"/>
          </a:solidFill>
          <a:latin typeface="Calibri" pitchFamily="34" charset="0"/>
          <a:ea typeface="ＭＳ Ｐゴシック" pitchFamily="62" charset="-128"/>
          <a:cs typeface="Calibri" pitchFamily="34" charset="0"/>
        </a:defRPr>
      </a:lvl1pPr>
      <a:lvl2pPr marL="742950" indent="-285750" algn="l" rtl="0" eaLnBrk="0" fontAlgn="base" hangingPunct="0">
        <a:spcBef>
          <a:spcPct val="20000"/>
        </a:spcBef>
        <a:spcAft>
          <a:spcPct val="0"/>
        </a:spcAft>
        <a:buClr>
          <a:srgbClr val="FF0000"/>
        </a:buClr>
        <a:buFont typeface="Wingdings" charset="2"/>
        <a:buChar char="§"/>
        <a:defRPr>
          <a:solidFill>
            <a:schemeClr val="tx1"/>
          </a:solidFill>
          <a:latin typeface="Calibri" pitchFamily="34" charset="0"/>
          <a:ea typeface="ＭＳ Ｐゴシック" pitchFamily="62" charset="-128"/>
          <a:cs typeface="Calibri" pitchFamily="34" charset="0"/>
        </a:defRPr>
      </a:lvl2pPr>
      <a:lvl3pPr marL="1143000" indent="-228600" algn="l" rtl="0" eaLnBrk="0" fontAlgn="base" hangingPunct="0">
        <a:spcBef>
          <a:spcPct val="20000"/>
        </a:spcBef>
        <a:spcAft>
          <a:spcPct val="0"/>
        </a:spcAft>
        <a:buChar char="-"/>
        <a:defRPr sz="1400">
          <a:solidFill>
            <a:schemeClr val="bg2"/>
          </a:solidFill>
          <a:latin typeface="Calibri" pitchFamily="34" charset="0"/>
          <a:ea typeface="ＭＳ Ｐゴシック" pitchFamily="62" charset="-128"/>
          <a:cs typeface="Calibri" pitchFamily="34" charset="0"/>
        </a:defRPr>
      </a:lvl3pPr>
      <a:lvl4pPr marL="1600200" indent="-228600" algn="l" rtl="0" eaLnBrk="0" fontAlgn="base" hangingPunct="0">
        <a:spcBef>
          <a:spcPct val="20000"/>
        </a:spcBef>
        <a:spcAft>
          <a:spcPct val="0"/>
        </a:spcAft>
        <a:buChar char="•"/>
        <a:defRPr sz="1400">
          <a:solidFill>
            <a:schemeClr val="bg2"/>
          </a:solidFill>
          <a:latin typeface="Calibri" pitchFamily="34" charset="0"/>
          <a:ea typeface="ＭＳ Ｐゴシック" pitchFamily="62" charset="-128"/>
          <a:cs typeface="Calibri" pitchFamily="34" charset="0"/>
        </a:defRPr>
      </a:lvl4pPr>
      <a:lvl5pPr marL="2057400" indent="-228600" algn="l" rtl="0" eaLnBrk="0" fontAlgn="base" hangingPunct="0">
        <a:spcBef>
          <a:spcPct val="20000"/>
        </a:spcBef>
        <a:spcAft>
          <a:spcPct val="0"/>
        </a:spcAft>
        <a:buChar char="»"/>
        <a:defRPr sz="1400" i="1">
          <a:solidFill>
            <a:schemeClr val="bg2"/>
          </a:solidFill>
          <a:latin typeface="Calibri" pitchFamily="34" charset="0"/>
          <a:ea typeface="ＭＳ Ｐゴシック" pitchFamily="62" charset="-128"/>
          <a:cs typeface="Calibri" pitchFamily="34" charset="0"/>
        </a:defRPr>
      </a:lvl5pPr>
      <a:lvl6pPr marL="2514600" indent="-228600" algn="l" rtl="0" fontAlgn="base">
        <a:spcBef>
          <a:spcPct val="20000"/>
        </a:spcBef>
        <a:spcAft>
          <a:spcPct val="0"/>
        </a:spcAft>
        <a:buChar char="»"/>
        <a:defRPr i="1">
          <a:solidFill>
            <a:schemeClr val="bg2"/>
          </a:solidFill>
          <a:latin typeface="+mn-lt"/>
          <a:ea typeface="ＭＳ Ｐゴシック" pitchFamily="62" charset="-128"/>
        </a:defRPr>
      </a:lvl6pPr>
      <a:lvl7pPr marL="2971800" indent="-228600" algn="l" rtl="0" fontAlgn="base">
        <a:spcBef>
          <a:spcPct val="20000"/>
        </a:spcBef>
        <a:spcAft>
          <a:spcPct val="0"/>
        </a:spcAft>
        <a:buChar char="»"/>
        <a:defRPr i="1">
          <a:solidFill>
            <a:schemeClr val="bg2"/>
          </a:solidFill>
          <a:latin typeface="+mn-lt"/>
          <a:ea typeface="ＭＳ Ｐゴシック" pitchFamily="62" charset="-128"/>
        </a:defRPr>
      </a:lvl7pPr>
      <a:lvl8pPr marL="3429000" indent="-228600" algn="l" rtl="0" fontAlgn="base">
        <a:spcBef>
          <a:spcPct val="20000"/>
        </a:spcBef>
        <a:spcAft>
          <a:spcPct val="0"/>
        </a:spcAft>
        <a:buChar char="»"/>
        <a:defRPr i="1">
          <a:solidFill>
            <a:schemeClr val="bg2"/>
          </a:solidFill>
          <a:latin typeface="+mn-lt"/>
          <a:ea typeface="ＭＳ Ｐゴシック" pitchFamily="62" charset="-128"/>
        </a:defRPr>
      </a:lvl8pPr>
      <a:lvl9pPr marL="3886200" indent="-228600" algn="l" rtl="0" fontAlgn="base">
        <a:spcBef>
          <a:spcPct val="20000"/>
        </a:spcBef>
        <a:spcAft>
          <a:spcPct val="0"/>
        </a:spcAft>
        <a:buChar char="»"/>
        <a:defRPr i="1">
          <a:solidFill>
            <a:schemeClr val="bg2"/>
          </a:solidFill>
          <a:latin typeface="+mn-lt"/>
          <a:ea typeface="ＭＳ Ｐゴシック" pitchFamily="62"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Box 28"/>
          <p:cNvSpPr txBox="1">
            <a:spLocks noChangeArrowheads="1"/>
          </p:cNvSpPr>
          <p:nvPr/>
        </p:nvSpPr>
        <p:spPr bwMode="auto">
          <a:xfrm rot="5400000">
            <a:off x="-904908" y="4580829"/>
            <a:ext cx="2403203" cy="533400"/>
          </a:xfrm>
          <a:prstGeom prst="rect">
            <a:avLst/>
          </a:prstGeom>
          <a:noFill/>
          <a:ln w="9525">
            <a:noFill/>
            <a:miter lim="800000"/>
            <a:headEnd/>
            <a:tailEnd/>
          </a:ln>
          <a:effectLst/>
        </p:spPr>
        <p:txBody>
          <a:bodyPr lIns="0" tIns="0" rIns="0" bIns="0" anchor="ctr" anchorCtr="0"/>
          <a:lstStyle/>
          <a:p>
            <a:pPr algn="r">
              <a:spcBef>
                <a:spcPct val="50000"/>
              </a:spcBef>
            </a:pPr>
            <a:r>
              <a:rPr lang="de-DE" sz="1000" b="0" dirty="0" smtClean="0">
                <a:solidFill>
                  <a:schemeClr val="tx1"/>
                </a:solidFill>
                <a:latin typeface="Calibri" pitchFamily="34" charset="0"/>
                <a:cs typeface="Calibri" pitchFamily="34" charset="0"/>
              </a:rPr>
              <a:t>Ingénierie et Conseil en Technologies</a:t>
            </a:r>
            <a:endParaRPr lang="de-DE" sz="1000" b="0" dirty="0">
              <a:solidFill>
                <a:schemeClr val="tx1"/>
              </a:solidFill>
              <a:latin typeface="Calibri" pitchFamily="34" charset="0"/>
              <a:cs typeface="Calibri" pitchFamily="34" charset="0"/>
            </a:endParaRPr>
          </a:p>
        </p:txBody>
      </p:sp>
      <p:sp>
        <p:nvSpPr>
          <p:cNvPr id="8" name="Text Box 28"/>
          <p:cNvSpPr txBox="1">
            <a:spLocks noChangeArrowheads="1"/>
          </p:cNvSpPr>
          <p:nvPr/>
        </p:nvSpPr>
        <p:spPr bwMode="auto">
          <a:xfrm rot="5400000">
            <a:off x="-190141" y="523955"/>
            <a:ext cx="973668" cy="533400"/>
          </a:xfrm>
          <a:prstGeom prst="rect">
            <a:avLst/>
          </a:prstGeom>
          <a:noFill/>
          <a:ln w="9525">
            <a:noFill/>
            <a:miter lim="800000"/>
            <a:headEnd/>
            <a:tailEnd/>
          </a:ln>
          <a:effectLst/>
        </p:spPr>
        <p:txBody>
          <a:bodyPr lIns="0" tIns="0" rIns="0" bIns="0" anchor="ctr" anchorCtr="0"/>
          <a:lstStyle/>
          <a:p>
            <a:pPr algn="l">
              <a:spcBef>
                <a:spcPct val="50000"/>
              </a:spcBef>
            </a:pPr>
            <a:r>
              <a:rPr lang="fr-FR" sz="1000" b="0" dirty="0" smtClean="0">
                <a:solidFill>
                  <a:schemeClr val="tx1"/>
                </a:solidFill>
                <a:latin typeface="Calibri" pitchFamily="34" charset="0"/>
                <a:cs typeface="Calibri" pitchFamily="34" charset="0"/>
              </a:rPr>
              <a:t>01/10/13</a:t>
            </a:r>
            <a:endParaRPr lang="de-DE" sz="1000" b="0" dirty="0">
              <a:solidFill>
                <a:schemeClr val="tx1"/>
              </a:solidFill>
              <a:latin typeface="Calibri" pitchFamily="34" charset="0"/>
              <a:cs typeface="Calibri" pitchFamily="34" charset="0"/>
            </a:endParaRPr>
          </a:p>
        </p:txBody>
      </p:sp>
      <p:sp>
        <p:nvSpPr>
          <p:cNvPr id="9" name="Text Box 28"/>
          <p:cNvSpPr txBox="1">
            <a:spLocks noChangeArrowheads="1"/>
          </p:cNvSpPr>
          <p:nvPr/>
        </p:nvSpPr>
        <p:spPr bwMode="auto">
          <a:xfrm rot="5400000">
            <a:off x="-1013304" y="2291456"/>
            <a:ext cx="2619997" cy="533400"/>
          </a:xfrm>
          <a:prstGeom prst="rect">
            <a:avLst/>
          </a:prstGeom>
          <a:noFill/>
          <a:ln w="9525">
            <a:noFill/>
            <a:miter lim="800000"/>
            <a:headEnd/>
            <a:tailEnd/>
          </a:ln>
          <a:effectLst/>
        </p:spPr>
        <p:txBody>
          <a:bodyPr lIns="0" tIns="0" rIns="0" bIns="0" anchor="ctr" anchorCtr="0"/>
          <a:lstStyle/>
          <a:p>
            <a:pPr algn="l">
              <a:spcBef>
                <a:spcPct val="50000"/>
              </a:spcBef>
            </a:pPr>
            <a:r>
              <a:rPr lang="de-DE" sz="1000" b="0" dirty="0" smtClean="0">
                <a:solidFill>
                  <a:schemeClr val="tx1"/>
                </a:solidFill>
                <a:latin typeface="Calibri" pitchFamily="34" charset="0"/>
                <a:cs typeface="Calibri" pitchFamily="34" charset="0"/>
              </a:rPr>
              <a:t>Objet/lieu</a:t>
            </a:r>
            <a:r>
              <a:rPr lang="de-DE" sz="1000" b="0" baseline="0" dirty="0" smtClean="0">
                <a:solidFill>
                  <a:schemeClr val="tx1"/>
                </a:solidFill>
                <a:latin typeface="Calibri" pitchFamily="34" charset="0"/>
                <a:cs typeface="Calibri" pitchFamily="34" charset="0"/>
              </a:rPr>
              <a:t> de la présentation</a:t>
            </a:r>
            <a:endParaRPr lang="de-DE" sz="1000" b="0" dirty="0">
              <a:solidFill>
                <a:schemeClr val="tx1"/>
              </a:solidFill>
              <a:latin typeface="Calibri" pitchFamily="34" charset="0"/>
              <a:cs typeface="Calibri" pitchFamily="34" charset="0"/>
            </a:endParaRPr>
          </a:p>
        </p:txBody>
      </p:sp>
      <p:sp>
        <p:nvSpPr>
          <p:cNvPr id="11" name="Rectangle 20"/>
          <p:cNvSpPr txBox="1">
            <a:spLocks noChangeArrowheads="1"/>
          </p:cNvSpPr>
          <p:nvPr/>
        </p:nvSpPr>
        <p:spPr bwMode="auto">
          <a:xfrm rot="5400000">
            <a:off x="-69600" y="6009767"/>
            <a:ext cx="688975" cy="533893"/>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bodyPr>
          <a:lstStyle>
            <a:defPPr>
              <a:defRPr lang="de-DE"/>
            </a:defPPr>
            <a:lvl1pPr algn="r" rtl="0" fontAlgn="base">
              <a:spcBef>
                <a:spcPct val="0"/>
              </a:spcBef>
              <a:spcAft>
                <a:spcPct val="0"/>
              </a:spcAft>
              <a:defRPr sz="1000" b="1" kern="1200">
                <a:solidFill>
                  <a:srgbClr val="000000"/>
                </a:solidFill>
                <a:latin typeface="Calibri" pitchFamily="23" charset="0"/>
                <a:ea typeface="ＭＳ Ｐゴシック" pitchFamily="23"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fld id="{E5157D6E-19CF-4FC1-9085-F233F2FE0645}" type="slidenum">
              <a:rPr lang="de-DE" smtClean="0">
                <a:cs typeface="Arial" charset="0"/>
              </a:rPr>
              <a:pPr>
                <a:defRPr/>
              </a:pPr>
              <a:t>‹N°›</a:t>
            </a:fld>
            <a:endParaRPr lang="de-DE" dirty="0">
              <a:cs typeface="Arial" charset="0"/>
            </a:endParaRPr>
          </a:p>
        </p:txBody>
      </p:sp>
      <p:pic>
        <p:nvPicPr>
          <p:cNvPr id="12" name="Image 11" descr="logo_q_RVB_big.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400000">
            <a:off x="7814686" y="5666894"/>
            <a:ext cx="581317" cy="975747"/>
          </a:xfrm>
          <a:prstGeom prst="rect">
            <a:avLst/>
          </a:prstGeom>
        </p:spPr>
      </p:pic>
      <p:pic>
        <p:nvPicPr>
          <p:cNvPr id="13" name="Image 12" descr="3filets.png"/>
          <p:cNvPicPr preferRelativeResize="0">
            <a:picLocks/>
          </p:cNvPicPr>
          <p:nvPr/>
        </p:nvPicPr>
        <p:blipFill>
          <a:blip r:embed="rId5"/>
          <a:stretch>
            <a:fillRect/>
          </a:stretch>
        </p:blipFill>
        <p:spPr>
          <a:xfrm rot="5400000">
            <a:off x="5002398" y="2690876"/>
            <a:ext cx="5519375" cy="137623"/>
          </a:xfrm>
          <a:prstGeom prst="rect">
            <a:avLst/>
          </a:prstGeom>
        </p:spPr>
      </p:pic>
      <p:sp>
        <p:nvSpPr>
          <p:cNvPr id="15" name="Titre 1"/>
          <p:cNvSpPr txBox="1">
            <a:spLocks/>
          </p:cNvSpPr>
          <p:nvPr/>
        </p:nvSpPr>
        <p:spPr>
          <a:xfrm rot="5400000">
            <a:off x="5868965" y="2760004"/>
            <a:ext cx="4996380" cy="566738"/>
          </a:xfrm>
          <a:prstGeom prst="rect">
            <a:avLst/>
          </a:prstGeom>
        </p:spPr>
        <p:txBody>
          <a:bodyPr anchor="ctr" anchorCtr="0">
            <a:normAutofit/>
          </a:bodyPr>
          <a:lstStyle>
            <a:lvl1pPr algn="ctr" defTabSz="457200" rtl="0" eaLnBrk="1" latinLnBrk="0" hangingPunct="1">
              <a:spcBef>
                <a:spcPct val="0"/>
              </a:spcBef>
              <a:buNone/>
              <a:defRPr sz="2400" b="1" kern="1200">
                <a:solidFill>
                  <a:schemeClr val="tx1"/>
                </a:solidFill>
                <a:latin typeface="+mj-lt"/>
                <a:ea typeface="+mj-ea"/>
                <a:cs typeface="+mj-cs"/>
              </a:defRPr>
            </a:lvl1pPr>
          </a:lstStyle>
          <a:p>
            <a:r>
              <a:rPr lang="fr-FR" dirty="0" smtClean="0">
                <a:solidFill>
                  <a:srgbClr val="262626"/>
                </a:solidFill>
              </a:rPr>
              <a:t>Cliquez et modifiez le titre</a:t>
            </a:r>
            <a:endParaRPr lang="fr-FR" dirty="0">
              <a:solidFill>
                <a:srgbClr val="262626"/>
              </a:solidFill>
            </a:endParaRPr>
          </a:p>
        </p:txBody>
      </p:sp>
    </p:spTree>
    <p:extLst>
      <p:ext uri="{BB962C8B-B14F-4D97-AF65-F5344CB8AC3E}">
        <p14:creationId xmlns:p14="http://schemas.microsoft.com/office/powerpoint/2010/main" val="1273954938"/>
      </p:ext>
    </p:extLst>
  </p:cSld>
  <p:clrMap bg1="lt1" tx1="dk1" bg2="lt2" tx2="dk2" accent1="accent1" accent2="accent2" accent3="accent3" accent4="accent4" accent5="accent5" accent6="accent6" hlink="hlink" folHlink="folHlink"/>
  <p:sldLayoutIdLst>
    <p:sldLayoutId id="2147483776" r:id="rId1"/>
    <p:sldLayoutId id="2147483778" r:id="rId2"/>
  </p:sldLayoutIdLst>
  <p:transition>
    <p:wipe dir="r"/>
  </p:transition>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hart" Target="../charts/chart3.xml"/><Relationship Id="rId1" Type="http://schemas.openxmlformats.org/officeDocument/2006/relationships/slideLayout" Target="../slideLayouts/slideLayout8.xml"/><Relationship Id="rId5" Type="http://schemas.openxmlformats.org/officeDocument/2006/relationships/image" Target="../media/image56.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www.alten.fr/investisseurs" TargetMode="External"/><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chart" Target="../charts/chart1.xml"/><Relationship Id="rId21" Type="http://schemas.openxmlformats.org/officeDocument/2006/relationships/image" Target="../media/image32.png"/><Relationship Id="rId34" Type="http://schemas.openxmlformats.org/officeDocument/2006/relationships/image" Target="../media/image45.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2" Type="http://schemas.openxmlformats.org/officeDocument/2006/relationships/notesSlide" Target="../notesSlides/notesSlide3.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17.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image" Target="../media/image53.png"/><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02262" y="675350"/>
            <a:ext cx="7648999" cy="2810970"/>
          </a:xfrm>
        </p:spPr>
        <p:txBody>
          <a:bodyPr>
            <a:normAutofit/>
          </a:bodyPr>
          <a:lstStyle/>
          <a:p>
            <a:r>
              <a:rPr lang="fr-FR" sz="6600" dirty="0" smtClean="0">
                <a:solidFill>
                  <a:schemeClr val="bg1"/>
                </a:solidFill>
                <a:latin typeface="+mj-lt"/>
              </a:rPr>
              <a:t>2017 First Half</a:t>
            </a:r>
            <a:r>
              <a:rPr lang="fr-FR" sz="4400" dirty="0" smtClean="0">
                <a:solidFill>
                  <a:schemeClr val="bg1"/>
                </a:solidFill>
                <a:latin typeface="+mj-lt"/>
              </a:rPr>
              <a:t/>
            </a:r>
            <a:br>
              <a:rPr lang="fr-FR" sz="4400" dirty="0" smtClean="0">
                <a:solidFill>
                  <a:schemeClr val="bg1"/>
                </a:solidFill>
                <a:latin typeface="+mj-lt"/>
              </a:rPr>
            </a:br>
            <a:r>
              <a:rPr lang="fr-FR" sz="10700" dirty="0" err="1" smtClean="0">
                <a:solidFill>
                  <a:schemeClr val="bg1"/>
                </a:solidFill>
                <a:latin typeface="+mj-lt"/>
              </a:rPr>
              <a:t>Results</a:t>
            </a:r>
            <a:endParaRPr lang="fr-FR" sz="10700" dirty="0">
              <a:solidFill>
                <a:schemeClr val="bg1"/>
              </a:solidFill>
              <a:latin typeface="+mj-lt"/>
            </a:endParaRPr>
          </a:p>
        </p:txBody>
      </p:sp>
      <p:sp>
        <p:nvSpPr>
          <p:cNvPr id="10" name="Sous-titre 2"/>
          <p:cNvSpPr txBox="1">
            <a:spLocks/>
          </p:cNvSpPr>
          <p:nvPr/>
        </p:nvSpPr>
        <p:spPr>
          <a:xfrm>
            <a:off x="4721677" y="3650303"/>
            <a:ext cx="3652838" cy="850676"/>
          </a:xfrm>
          <a:prstGeom prst="rect">
            <a:avLst/>
          </a:prstGeom>
        </p:spPr>
        <p:txBody>
          <a:bodyPr/>
          <a:lstStyle>
            <a:lvl1pPr marL="342900" indent="-342900" algn="l" rtl="0" eaLnBrk="1" fontAlgn="base" hangingPunct="1">
              <a:spcBef>
                <a:spcPct val="20000"/>
              </a:spcBef>
              <a:spcAft>
                <a:spcPct val="0"/>
              </a:spcAft>
              <a:buNone/>
              <a:defRPr sz="3200" b="1">
                <a:solidFill>
                  <a:schemeClr val="bg1"/>
                </a:solidFill>
                <a:latin typeface="Calibri" pitchFamily="34" charset="0"/>
                <a:ea typeface="ＭＳ Ｐゴシック" pitchFamily="62" charset="-128"/>
                <a:cs typeface="Calibri" pitchFamily="34" charset="0"/>
              </a:defRPr>
            </a:lvl1pPr>
            <a:lvl2pPr marL="742950" indent="-285750" algn="l" rtl="0" eaLnBrk="1" fontAlgn="base" hangingPunct="1">
              <a:spcBef>
                <a:spcPct val="20000"/>
              </a:spcBef>
              <a:spcAft>
                <a:spcPct val="0"/>
              </a:spcAft>
              <a:buNone/>
              <a:defRPr sz="2800" b="1">
                <a:solidFill>
                  <a:schemeClr val="bg1"/>
                </a:solidFill>
                <a:latin typeface="Calibri" pitchFamily="34" charset="0"/>
                <a:ea typeface="ＭＳ Ｐゴシック" pitchFamily="62" charset="-128"/>
                <a:cs typeface="Calibri" pitchFamily="34" charset="0"/>
              </a:defRPr>
            </a:lvl2pPr>
            <a:lvl3pPr marL="1143000" indent="-228600" algn="l" rtl="0" eaLnBrk="1" fontAlgn="base" hangingPunct="1">
              <a:spcBef>
                <a:spcPct val="20000"/>
              </a:spcBef>
              <a:spcAft>
                <a:spcPct val="0"/>
              </a:spcAft>
              <a:buNone/>
              <a:defRPr sz="2400" b="1">
                <a:solidFill>
                  <a:schemeClr val="bg1"/>
                </a:solidFill>
                <a:latin typeface="Calibri" pitchFamily="34" charset="0"/>
                <a:ea typeface="ＭＳ Ｐゴシック" pitchFamily="62" charset="-128"/>
                <a:cs typeface="Calibri" pitchFamily="34" charset="0"/>
              </a:defRPr>
            </a:lvl3pPr>
            <a:lvl4pPr marL="1562100" indent="-228600" algn="l" rtl="0" eaLnBrk="1" fontAlgn="base" hangingPunct="1">
              <a:spcBef>
                <a:spcPct val="20000"/>
              </a:spcBef>
              <a:spcAft>
                <a:spcPct val="0"/>
              </a:spcAft>
              <a:buNone/>
              <a:defRPr sz="2000" b="1">
                <a:solidFill>
                  <a:schemeClr val="bg1"/>
                </a:solidFill>
                <a:latin typeface="Calibri" pitchFamily="34" charset="0"/>
                <a:ea typeface="ＭＳ Ｐゴシック" pitchFamily="62" charset="-128"/>
                <a:cs typeface="Calibri" pitchFamily="34" charset="0"/>
              </a:defRPr>
            </a:lvl4pPr>
            <a:lvl5pPr marL="1981200" indent="-228600" algn="l" rtl="0" eaLnBrk="1" fontAlgn="base" hangingPunct="1">
              <a:spcBef>
                <a:spcPct val="20000"/>
              </a:spcBef>
              <a:spcAft>
                <a:spcPct val="0"/>
              </a:spcAft>
              <a:buNone/>
              <a:defRPr sz="2000" b="1">
                <a:solidFill>
                  <a:schemeClr val="bg1"/>
                </a:solidFill>
                <a:latin typeface="Calibri" pitchFamily="34" charset="0"/>
                <a:ea typeface="ＭＳ Ｐゴシック" pitchFamily="62" charset="-128"/>
                <a:cs typeface="Calibri" pitchFamily="34" charset="0"/>
              </a:defRPr>
            </a:lvl5pPr>
            <a:lvl6pPr marL="2438400" indent="-228600" algn="ctr" rtl="0" eaLnBrk="1" fontAlgn="base" hangingPunct="1">
              <a:spcBef>
                <a:spcPct val="20000"/>
              </a:spcBef>
              <a:spcAft>
                <a:spcPct val="0"/>
              </a:spcAft>
              <a:defRPr sz="2000">
                <a:solidFill>
                  <a:schemeClr val="tx1"/>
                </a:solidFill>
                <a:latin typeface="+mn-lt"/>
                <a:ea typeface="ＭＳ Ｐゴシック" pitchFamily="62" charset="-128"/>
              </a:defRPr>
            </a:lvl6pPr>
            <a:lvl7pPr marL="2895600" indent="-228600" algn="ctr" rtl="0" eaLnBrk="1" fontAlgn="base" hangingPunct="1">
              <a:spcBef>
                <a:spcPct val="20000"/>
              </a:spcBef>
              <a:spcAft>
                <a:spcPct val="0"/>
              </a:spcAft>
              <a:defRPr sz="2000">
                <a:solidFill>
                  <a:schemeClr val="tx1"/>
                </a:solidFill>
                <a:latin typeface="+mn-lt"/>
                <a:ea typeface="ＭＳ Ｐゴシック" pitchFamily="62" charset="-128"/>
              </a:defRPr>
            </a:lvl7pPr>
            <a:lvl8pPr marL="3352800" indent="-228600" algn="ctr" rtl="0" eaLnBrk="1" fontAlgn="base" hangingPunct="1">
              <a:spcBef>
                <a:spcPct val="20000"/>
              </a:spcBef>
              <a:spcAft>
                <a:spcPct val="0"/>
              </a:spcAft>
              <a:defRPr sz="2000">
                <a:solidFill>
                  <a:schemeClr val="tx1"/>
                </a:solidFill>
                <a:latin typeface="+mn-lt"/>
                <a:ea typeface="ＭＳ Ｐゴシック" pitchFamily="62" charset="-128"/>
              </a:defRPr>
            </a:lvl8pPr>
            <a:lvl9pPr marL="3810000" indent="-228600" algn="ctr" rtl="0" eaLnBrk="1" fontAlgn="base" hangingPunct="1">
              <a:spcBef>
                <a:spcPct val="20000"/>
              </a:spcBef>
              <a:spcAft>
                <a:spcPct val="0"/>
              </a:spcAft>
              <a:defRPr sz="2000">
                <a:solidFill>
                  <a:schemeClr val="tx1"/>
                </a:solidFill>
                <a:latin typeface="+mn-lt"/>
                <a:ea typeface="ＭＳ Ｐゴシック" pitchFamily="62" charset="-128"/>
              </a:defRPr>
            </a:lvl9pPr>
          </a:lstStyle>
          <a:p>
            <a:r>
              <a:rPr lang="fr-FR" sz="2000" kern="0" dirty="0" smtClean="0">
                <a:solidFill>
                  <a:schemeClr val="tx1"/>
                </a:solidFill>
                <a:latin typeface="Century Gothic" pitchFamily="34" charset="0"/>
                <a:cs typeface="Century Gothic" pitchFamily="34" charset="0"/>
              </a:rPr>
              <a:t>Simon Azoulay</a:t>
            </a:r>
          </a:p>
          <a:p>
            <a:r>
              <a:rPr lang="fr-FR" sz="1200" b="0" i="1" kern="0" dirty="0" smtClean="0">
                <a:solidFill>
                  <a:schemeClr val="tx1"/>
                </a:solidFill>
                <a:latin typeface="Century Gothic" pitchFamily="34" charset="0"/>
                <a:cs typeface="Century Gothic" pitchFamily="34" charset="0"/>
              </a:rPr>
              <a:t>Chairman and Chief Executive Officer</a:t>
            </a:r>
          </a:p>
          <a:p>
            <a:endParaRPr lang="fr-FR" sz="1200" kern="0" dirty="0" smtClean="0">
              <a:solidFill>
                <a:schemeClr val="tx1"/>
              </a:solidFill>
              <a:latin typeface="Century Gothic" pitchFamily="34" charset="0"/>
              <a:cs typeface="Century Gothic" pitchFamily="34" charset="0"/>
            </a:endParaRPr>
          </a:p>
          <a:p>
            <a:endParaRPr lang="fr-FR" sz="1200" kern="0" dirty="0" smtClean="0">
              <a:solidFill>
                <a:schemeClr val="tx1"/>
              </a:solidFill>
              <a:latin typeface="Century Gothic" pitchFamily="34" charset="0"/>
              <a:cs typeface="Century Gothic" pitchFamily="34" charset="0"/>
            </a:endParaRPr>
          </a:p>
        </p:txBody>
      </p:sp>
      <p:sp>
        <p:nvSpPr>
          <p:cNvPr id="11" name="Rectangle 10"/>
          <p:cNvSpPr/>
          <p:nvPr/>
        </p:nvSpPr>
        <p:spPr>
          <a:xfrm>
            <a:off x="4721677" y="4498140"/>
            <a:ext cx="4572000" cy="1354217"/>
          </a:xfrm>
          <a:prstGeom prst="rect">
            <a:avLst/>
          </a:prstGeom>
        </p:spPr>
        <p:txBody>
          <a:bodyPr>
            <a:spAutoFit/>
          </a:bodyPr>
          <a:lstStyle/>
          <a:p>
            <a:r>
              <a:rPr lang="fr-FR" sz="2000" b="1" kern="0" dirty="0">
                <a:latin typeface="Century Gothic" pitchFamily="34" charset="0"/>
                <a:ea typeface="ＭＳ Ｐゴシック" pitchFamily="62" charset="-128"/>
                <a:cs typeface="Century Gothic" pitchFamily="34" charset="0"/>
              </a:rPr>
              <a:t>Bruno Benoliel</a:t>
            </a:r>
          </a:p>
          <a:p>
            <a:r>
              <a:rPr lang="fr-FR" sz="1200" i="1" kern="0" dirty="0" err="1">
                <a:latin typeface="Century Gothic" pitchFamily="34" charset="0"/>
                <a:cs typeface="Century Gothic" pitchFamily="34" charset="0"/>
              </a:rPr>
              <a:t>Deputy</a:t>
            </a:r>
            <a:r>
              <a:rPr lang="fr-FR" sz="1200" i="1" kern="0" dirty="0">
                <a:latin typeface="Century Gothic" pitchFamily="34" charset="0"/>
                <a:cs typeface="Century Gothic" pitchFamily="34" charset="0"/>
              </a:rPr>
              <a:t> </a:t>
            </a:r>
            <a:r>
              <a:rPr lang="fr-FR" sz="1200" i="1" kern="0" dirty="0">
                <a:latin typeface="Century Gothic" pitchFamily="34" charset="0"/>
                <a:ea typeface="ＭＳ Ｐゴシック" pitchFamily="62" charset="-128"/>
                <a:cs typeface="Century Gothic" pitchFamily="34" charset="0"/>
              </a:rPr>
              <a:t>Chief </a:t>
            </a:r>
            <a:r>
              <a:rPr lang="fr-FR" sz="1200" i="1" kern="0" dirty="0" err="1">
                <a:latin typeface="Century Gothic" pitchFamily="34" charset="0"/>
                <a:ea typeface="ＭＳ Ｐゴシック" pitchFamily="62" charset="-128"/>
                <a:cs typeface="Century Gothic" pitchFamily="34" charset="0"/>
              </a:rPr>
              <a:t>Executive</a:t>
            </a:r>
            <a:r>
              <a:rPr lang="fr-FR" sz="1200" i="1" kern="0" dirty="0">
                <a:latin typeface="Century Gothic" pitchFamily="34" charset="0"/>
                <a:ea typeface="ＭＳ Ｐゴシック" pitchFamily="62" charset="-128"/>
                <a:cs typeface="Century Gothic" pitchFamily="34" charset="0"/>
              </a:rPr>
              <a:t> </a:t>
            </a:r>
            <a:r>
              <a:rPr lang="fr-FR" sz="1200" i="1" kern="0" dirty="0" err="1">
                <a:latin typeface="Century Gothic" pitchFamily="34" charset="0"/>
                <a:ea typeface="ＭＳ Ｐゴシック" pitchFamily="62" charset="-128"/>
                <a:cs typeface="Century Gothic" pitchFamily="34" charset="0"/>
              </a:rPr>
              <a:t>Officer</a:t>
            </a:r>
            <a:endParaRPr lang="fr-FR" sz="1200" i="1" kern="0" dirty="0">
              <a:latin typeface="Century Gothic" pitchFamily="34" charset="0"/>
              <a:ea typeface="ＭＳ Ｐゴシック" pitchFamily="62" charset="-128"/>
              <a:cs typeface="Century Gothic" pitchFamily="34" charset="0"/>
            </a:endParaRPr>
          </a:p>
          <a:p>
            <a:endParaRPr lang="fr-FR" kern="0" dirty="0">
              <a:latin typeface="Century Gothic" pitchFamily="34" charset="0"/>
              <a:cs typeface="Century Gothic" pitchFamily="34" charset="0"/>
            </a:endParaRPr>
          </a:p>
          <a:p>
            <a:endParaRPr lang="fr-FR" sz="1100" kern="0" dirty="0">
              <a:latin typeface="Century Gothic" pitchFamily="34" charset="0"/>
              <a:cs typeface="Century Gothic" pitchFamily="34" charset="0"/>
            </a:endParaRPr>
          </a:p>
          <a:p>
            <a:r>
              <a:rPr lang="fr-FR" kern="0" dirty="0">
                <a:latin typeface="Century Gothic" pitchFamily="34" charset="0"/>
                <a:cs typeface="Century Gothic" pitchFamily="34" charset="0"/>
              </a:rPr>
              <a:t>Paris, </a:t>
            </a:r>
            <a:r>
              <a:rPr lang="fr-FR" kern="0" dirty="0" smtClean="0">
                <a:latin typeface="Century Gothic" pitchFamily="34" charset="0"/>
                <a:cs typeface="Century Gothic" pitchFamily="34" charset="0"/>
              </a:rPr>
              <a:t>20 </a:t>
            </a:r>
            <a:r>
              <a:rPr lang="fr-FR" kern="0" dirty="0" err="1" smtClean="0">
                <a:latin typeface="Century Gothic" pitchFamily="34" charset="0"/>
                <a:cs typeface="Century Gothic" pitchFamily="34" charset="0"/>
              </a:rPr>
              <a:t>September</a:t>
            </a:r>
            <a:r>
              <a:rPr lang="fr-FR" kern="0" dirty="0" smtClean="0">
                <a:latin typeface="Century Gothic" pitchFamily="34" charset="0"/>
                <a:cs typeface="Century Gothic" pitchFamily="34" charset="0"/>
              </a:rPr>
              <a:t> 2017</a:t>
            </a:r>
            <a:endParaRPr lang="fr-FR" kern="0" dirty="0">
              <a:latin typeface="Century Gothic" pitchFamily="34" charset="0"/>
              <a:cs typeface="Century Gothic" pitchFamily="34" charset="0"/>
            </a:endParaRPr>
          </a:p>
        </p:txBody>
      </p:sp>
    </p:spTree>
    <p:extLst>
      <p:ext uri="{BB962C8B-B14F-4D97-AF65-F5344CB8AC3E}">
        <p14:creationId xmlns:p14="http://schemas.microsoft.com/office/powerpoint/2010/main" val="84082881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191688" y="352818"/>
            <a:ext cx="8229600" cy="1143000"/>
          </a:xfrm>
        </p:spPr>
        <p:txBody>
          <a:bodyPr>
            <a:normAutofit/>
          </a:bodyPr>
          <a:lstStyle/>
          <a:p>
            <a:r>
              <a:rPr lang="en-US" sz="2400" b="1" i="0" kern="1200" cap="small" dirty="0" smtClean="0">
                <a:solidFill>
                  <a:srgbClr val="262626"/>
                </a:solidFill>
                <a:latin typeface="+mn-lt"/>
              </a:rPr>
              <a:t>Shareholding as at 12 September 2017</a:t>
            </a:r>
            <a:endParaRPr lang="en-US" sz="2400" b="1" i="0" kern="1200" cap="small" dirty="0">
              <a:solidFill>
                <a:srgbClr val="262626"/>
              </a:solidFill>
              <a:latin typeface="+mn-lt"/>
              <a:cs typeface="Calibri"/>
            </a:endParaRPr>
          </a:p>
        </p:txBody>
      </p:sp>
      <p:sp>
        <p:nvSpPr>
          <p:cNvPr id="13" name="ZoneTexte 12"/>
          <p:cNvSpPr txBox="1"/>
          <p:nvPr/>
        </p:nvSpPr>
        <p:spPr>
          <a:xfrm>
            <a:off x="-247078" y="1199471"/>
            <a:ext cx="5531411" cy="461665"/>
          </a:xfrm>
          <a:prstGeom prst="rect">
            <a:avLst/>
          </a:prstGeom>
          <a:noFill/>
        </p:spPr>
        <p:txBody>
          <a:bodyPr wrap="square" rtlCol="0">
            <a:spAutoFit/>
          </a:bodyPr>
          <a:lstStyle/>
          <a:p>
            <a:pPr algn="ctr"/>
            <a:r>
              <a:rPr lang="en-US" sz="2400" b="1" i="1" u="sng" dirty="0" smtClean="0">
                <a:solidFill>
                  <a:schemeClr val="bg2"/>
                </a:solidFill>
                <a:latin typeface="Century Gothic" pitchFamily="34" charset="0"/>
              </a:rPr>
              <a:t>% in shares</a:t>
            </a:r>
            <a:endParaRPr lang="en-US" sz="2400" b="1" i="1" u="sng" dirty="0">
              <a:solidFill>
                <a:schemeClr val="bg2"/>
              </a:solidFill>
              <a:latin typeface="Century Gothic" pitchFamily="34" charset="0"/>
            </a:endParaRPr>
          </a:p>
        </p:txBody>
      </p:sp>
      <p:cxnSp>
        <p:nvCxnSpPr>
          <p:cNvPr id="16" name="Connecteur en angle 15"/>
          <p:cNvCxnSpPr/>
          <p:nvPr/>
        </p:nvCxnSpPr>
        <p:spPr>
          <a:xfrm>
            <a:off x="3551525" y="2934500"/>
            <a:ext cx="1732808" cy="139304"/>
          </a:xfrm>
          <a:prstGeom prst="bentConnector3">
            <a:avLst>
              <a:gd name="adj1" fmla="val 29091"/>
            </a:avLst>
          </a:prstGeom>
          <a:ln/>
        </p:spPr>
        <p:style>
          <a:lnRef idx="1">
            <a:schemeClr val="dk1"/>
          </a:lnRef>
          <a:fillRef idx="0">
            <a:schemeClr val="dk1"/>
          </a:fillRef>
          <a:effectRef idx="0">
            <a:schemeClr val="dk1"/>
          </a:effectRef>
          <a:fontRef idx="minor">
            <a:schemeClr val="tx1"/>
          </a:fontRef>
        </p:style>
      </p:cxnSp>
      <p:cxnSp>
        <p:nvCxnSpPr>
          <p:cNvPr id="17" name="Connecteur en angle 16"/>
          <p:cNvCxnSpPr/>
          <p:nvPr/>
        </p:nvCxnSpPr>
        <p:spPr>
          <a:xfrm>
            <a:off x="66335" y="3208050"/>
            <a:ext cx="1426302" cy="0"/>
          </a:xfrm>
          <a:prstGeom prst="bentConnector3">
            <a:avLst>
              <a:gd name="adj1" fmla="val 50000"/>
            </a:avLst>
          </a:prstGeom>
          <a:ln/>
        </p:spPr>
        <p:style>
          <a:lnRef idx="1">
            <a:schemeClr val="dk1"/>
          </a:lnRef>
          <a:fillRef idx="0">
            <a:schemeClr val="dk1"/>
          </a:fillRef>
          <a:effectRef idx="0">
            <a:schemeClr val="dk1"/>
          </a:effectRef>
          <a:fontRef idx="minor">
            <a:schemeClr val="tx1"/>
          </a:fontRef>
        </p:style>
      </p:cxnSp>
      <p:sp>
        <p:nvSpPr>
          <p:cNvPr id="19" name="ZoneTexte 18"/>
          <p:cNvSpPr txBox="1"/>
          <p:nvPr/>
        </p:nvSpPr>
        <p:spPr>
          <a:xfrm>
            <a:off x="66335" y="2535715"/>
            <a:ext cx="1705855" cy="646331"/>
          </a:xfrm>
          <a:prstGeom prst="rect">
            <a:avLst/>
          </a:prstGeom>
          <a:noFill/>
        </p:spPr>
        <p:txBody>
          <a:bodyPr wrap="square" rtlCol="0">
            <a:spAutoFit/>
          </a:bodyPr>
          <a:lstStyle/>
          <a:p>
            <a:r>
              <a:rPr lang="en-US" dirty="0" smtClean="0">
                <a:latin typeface="Century Gothic" pitchFamily="34" charset="0"/>
              </a:rPr>
              <a:t>FCPE Alten</a:t>
            </a:r>
          </a:p>
          <a:p>
            <a:r>
              <a:rPr lang="en-US" b="1" dirty="0" smtClean="0">
                <a:solidFill>
                  <a:srgbClr val="008BD2"/>
                </a:solidFill>
                <a:latin typeface="Century Gothic" pitchFamily="34" charset="0"/>
              </a:rPr>
              <a:t>0.59%</a:t>
            </a:r>
            <a:endParaRPr lang="en-US" b="1" dirty="0">
              <a:solidFill>
                <a:srgbClr val="008BD2"/>
              </a:solidFill>
              <a:latin typeface="Century Gothic" pitchFamily="34" charset="0"/>
            </a:endParaRPr>
          </a:p>
        </p:txBody>
      </p:sp>
      <p:sp>
        <p:nvSpPr>
          <p:cNvPr id="22" name="ZoneTexte 21"/>
          <p:cNvSpPr txBox="1"/>
          <p:nvPr/>
        </p:nvSpPr>
        <p:spPr>
          <a:xfrm>
            <a:off x="261263" y="3719108"/>
            <a:ext cx="2191795" cy="646331"/>
          </a:xfrm>
          <a:prstGeom prst="rect">
            <a:avLst/>
          </a:prstGeom>
          <a:noFill/>
        </p:spPr>
        <p:txBody>
          <a:bodyPr wrap="square" rtlCol="0">
            <a:spAutoFit/>
          </a:bodyPr>
          <a:lstStyle/>
          <a:p>
            <a:r>
              <a:rPr lang="en-US" dirty="0" smtClean="0">
                <a:latin typeface="Century Gothic" pitchFamily="34" charset="0"/>
              </a:rPr>
              <a:t>Founder</a:t>
            </a:r>
          </a:p>
          <a:p>
            <a:r>
              <a:rPr lang="en-US" b="1" dirty="0" smtClean="0">
                <a:solidFill>
                  <a:srgbClr val="008BD2"/>
                </a:solidFill>
                <a:latin typeface="Century Gothic" pitchFamily="34" charset="0"/>
              </a:rPr>
              <a:t>15.11%</a:t>
            </a:r>
            <a:endParaRPr lang="en-US" b="1" dirty="0">
              <a:solidFill>
                <a:srgbClr val="008BD2"/>
              </a:solidFill>
              <a:latin typeface="Century Gothic" pitchFamily="34" charset="0"/>
            </a:endParaRPr>
          </a:p>
        </p:txBody>
      </p:sp>
      <p:cxnSp>
        <p:nvCxnSpPr>
          <p:cNvPr id="23" name="Connecteur en angle 22"/>
          <p:cNvCxnSpPr/>
          <p:nvPr/>
        </p:nvCxnSpPr>
        <p:spPr>
          <a:xfrm flipV="1">
            <a:off x="367082" y="4028641"/>
            <a:ext cx="1872000" cy="322480"/>
          </a:xfrm>
          <a:prstGeom prst="bentConnector3">
            <a:avLst>
              <a:gd name="adj1" fmla="val 92361"/>
            </a:avLst>
          </a:prstGeom>
          <a:ln/>
        </p:spPr>
        <p:style>
          <a:lnRef idx="1">
            <a:schemeClr val="dk1"/>
          </a:lnRef>
          <a:fillRef idx="0">
            <a:schemeClr val="dk1"/>
          </a:fillRef>
          <a:effectRef idx="0">
            <a:schemeClr val="dk1"/>
          </a:effectRef>
          <a:fontRef idx="minor">
            <a:schemeClr val="tx1"/>
          </a:fontRef>
        </p:style>
      </p:cxnSp>
      <p:sp>
        <p:nvSpPr>
          <p:cNvPr id="33" name="ZoneTexte 32"/>
          <p:cNvSpPr txBox="1"/>
          <p:nvPr/>
        </p:nvSpPr>
        <p:spPr>
          <a:xfrm>
            <a:off x="4162147" y="2398066"/>
            <a:ext cx="1017411" cy="646331"/>
          </a:xfrm>
          <a:prstGeom prst="rect">
            <a:avLst/>
          </a:prstGeom>
          <a:noFill/>
        </p:spPr>
        <p:txBody>
          <a:bodyPr wrap="square" rtlCol="0">
            <a:spAutoFit/>
          </a:bodyPr>
          <a:lstStyle/>
          <a:p>
            <a:r>
              <a:rPr lang="en-US" dirty="0" smtClean="0">
                <a:latin typeface="Century Gothic" pitchFamily="34" charset="0"/>
              </a:rPr>
              <a:t>Public</a:t>
            </a:r>
          </a:p>
          <a:p>
            <a:r>
              <a:rPr lang="en-US" b="1" dirty="0" smtClean="0">
                <a:solidFill>
                  <a:srgbClr val="008BD2"/>
                </a:solidFill>
                <a:latin typeface="Century Gothic" pitchFamily="34" charset="0"/>
              </a:rPr>
              <a:t>82.93%</a:t>
            </a:r>
            <a:endParaRPr lang="en-US" b="1" dirty="0">
              <a:solidFill>
                <a:srgbClr val="008BD2"/>
              </a:solidFill>
              <a:latin typeface="Century Gothic" pitchFamily="34" charset="0"/>
            </a:endParaRPr>
          </a:p>
        </p:txBody>
      </p:sp>
      <p:sp>
        <p:nvSpPr>
          <p:cNvPr id="57" name="ZoneTexte 56"/>
          <p:cNvSpPr txBox="1"/>
          <p:nvPr/>
        </p:nvSpPr>
        <p:spPr>
          <a:xfrm>
            <a:off x="2696083" y="4809201"/>
            <a:ext cx="2085976" cy="646331"/>
          </a:xfrm>
          <a:prstGeom prst="rect">
            <a:avLst/>
          </a:prstGeom>
          <a:noFill/>
        </p:spPr>
        <p:txBody>
          <a:bodyPr wrap="square" rtlCol="0">
            <a:spAutoFit/>
          </a:bodyPr>
          <a:lstStyle/>
          <a:p>
            <a:r>
              <a:rPr lang="en-US" dirty="0" smtClean="0">
                <a:latin typeface="Century Gothic" pitchFamily="34" charset="0"/>
              </a:rPr>
              <a:t>Treasury stock</a:t>
            </a:r>
          </a:p>
          <a:p>
            <a:r>
              <a:rPr lang="en-US" b="1" dirty="0" smtClean="0">
                <a:solidFill>
                  <a:srgbClr val="008BD2"/>
                </a:solidFill>
                <a:latin typeface="Century Gothic" pitchFamily="34" charset="0"/>
              </a:rPr>
              <a:t>1.37%</a:t>
            </a:r>
            <a:endParaRPr lang="en-US" b="1" dirty="0">
              <a:solidFill>
                <a:srgbClr val="008BD2"/>
              </a:solidFill>
              <a:latin typeface="Century Gothic" pitchFamily="34" charset="0"/>
            </a:endParaRPr>
          </a:p>
        </p:txBody>
      </p:sp>
      <p:cxnSp>
        <p:nvCxnSpPr>
          <p:cNvPr id="59" name="Connecteur droit 58"/>
          <p:cNvCxnSpPr/>
          <p:nvPr/>
        </p:nvCxnSpPr>
        <p:spPr>
          <a:xfrm>
            <a:off x="2567667" y="3962465"/>
            <a:ext cx="4970" cy="1493071"/>
          </a:xfrm>
          <a:prstGeom prst="line">
            <a:avLst/>
          </a:prstGeom>
          <a:ln/>
        </p:spPr>
        <p:style>
          <a:lnRef idx="1">
            <a:schemeClr val="dk1"/>
          </a:lnRef>
          <a:fillRef idx="0">
            <a:schemeClr val="dk1"/>
          </a:fillRef>
          <a:effectRef idx="0">
            <a:schemeClr val="dk1"/>
          </a:effectRef>
          <a:fontRef idx="minor">
            <a:schemeClr val="tx1"/>
          </a:fontRef>
        </p:style>
      </p:cxnSp>
      <p:cxnSp>
        <p:nvCxnSpPr>
          <p:cNvPr id="61" name="Connecteur droit 60"/>
          <p:cNvCxnSpPr/>
          <p:nvPr/>
        </p:nvCxnSpPr>
        <p:spPr>
          <a:xfrm flipH="1">
            <a:off x="2567667" y="5455536"/>
            <a:ext cx="2160000" cy="0"/>
          </a:xfrm>
          <a:prstGeom prst="line">
            <a:avLst/>
          </a:prstGeom>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5889982" y="2881131"/>
            <a:ext cx="2792910" cy="1169551"/>
          </a:xfrm>
          <a:prstGeom prst="rect">
            <a:avLst/>
          </a:prstGeom>
          <a:solidFill>
            <a:schemeClr val="accent6">
              <a:lumMod val="20000"/>
              <a:lumOff val="80000"/>
            </a:schemeClr>
          </a:solidFill>
          <a:ln>
            <a:solidFill>
              <a:schemeClr val="bg1"/>
            </a:solidFill>
          </a:ln>
          <a:effectLst>
            <a:outerShdw blurRad="50800" dist="38100" dir="13500000" algn="br" rotWithShape="0">
              <a:prstClr val="black">
                <a:alpha val="40000"/>
              </a:prstClr>
            </a:outerShdw>
          </a:effectLst>
        </p:spPr>
        <p:txBody>
          <a:bodyPr wrap="square" rtlCol="0">
            <a:spAutoFit/>
          </a:bodyPr>
          <a:lstStyle/>
          <a:p>
            <a:pPr algn="ctr"/>
            <a:r>
              <a:rPr lang="en-US" sz="1400" b="1" dirty="0">
                <a:solidFill>
                  <a:schemeClr val="tx1"/>
                </a:solidFill>
                <a:latin typeface="Century Gothic" panose="020B0502020202020204" pitchFamily="34" charset="0"/>
                <a:ea typeface="ＭＳ Ｐゴシック" pitchFamily="34" charset="-128"/>
              </a:rPr>
              <a:t>Euronext Paris</a:t>
            </a:r>
          </a:p>
          <a:p>
            <a:pPr algn="ctr"/>
            <a:r>
              <a:rPr lang="en-US" sz="1400" b="1" dirty="0" smtClean="0">
                <a:solidFill>
                  <a:schemeClr val="tx1"/>
                </a:solidFill>
                <a:latin typeface="Century Gothic" panose="020B0502020202020204" pitchFamily="34" charset="0"/>
                <a:ea typeface="ＭＳ Ｐゴシック" pitchFamily="34" charset="-128"/>
              </a:rPr>
              <a:t>Compartment </a:t>
            </a:r>
            <a:r>
              <a:rPr lang="en-US" sz="1400" b="1" dirty="0">
                <a:solidFill>
                  <a:schemeClr val="tx1"/>
                </a:solidFill>
                <a:latin typeface="Century Gothic" panose="020B0502020202020204" pitchFamily="34" charset="0"/>
                <a:ea typeface="ＭＳ Ｐゴシック" pitchFamily="34" charset="-128"/>
              </a:rPr>
              <a:t>A</a:t>
            </a:r>
          </a:p>
          <a:p>
            <a:pPr algn="ctr"/>
            <a:r>
              <a:rPr lang="en-US" sz="1400" b="1" dirty="0">
                <a:solidFill>
                  <a:schemeClr val="tx1"/>
                </a:solidFill>
                <a:latin typeface="Century Gothic" panose="020B0502020202020204" pitchFamily="34" charset="0"/>
                <a:ea typeface="ＭＳ Ｐゴシック" pitchFamily="34" charset="-128"/>
              </a:rPr>
              <a:t> </a:t>
            </a:r>
          </a:p>
          <a:p>
            <a:pPr algn="ctr"/>
            <a:r>
              <a:rPr lang="en-US" sz="1400" b="1" dirty="0">
                <a:solidFill>
                  <a:schemeClr val="tx1"/>
                </a:solidFill>
                <a:latin typeface="Century Gothic" panose="020B0502020202020204" pitchFamily="34" charset="0"/>
                <a:ea typeface="ＭＳ Ｐゴシック" pitchFamily="34" charset="-128"/>
              </a:rPr>
              <a:t>FR 0000071946</a:t>
            </a:r>
          </a:p>
          <a:p>
            <a:pPr algn="ctr"/>
            <a:r>
              <a:rPr lang="en-US" sz="1400" b="1" dirty="0">
                <a:solidFill>
                  <a:schemeClr val="tx1"/>
                </a:solidFill>
                <a:latin typeface="Century Gothic" panose="020B0502020202020204" pitchFamily="34" charset="0"/>
                <a:ea typeface="ＭＳ Ｐゴシック" pitchFamily="34" charset="-128"/>
              </a:rPr>
              <a:t>(SRD) </a:t>
            </a:r>
          </a:p>
        </p:txBody>
      </p:sp>
      <p:graphicFrame>
        <p:nvGraphicFramePr>
          <p:cNvPr id="10" name="Tableau 9"/>
          <p:cNvGraphicFramePr>
            <a:graphicFrameLocks noGrp="1"/>
          </p:cNvGraphicFramePr>
          <p:nvPr>
            <p:extLst>
              <p:ext uri="{D42A27DB-BD31-4B8C-83A1-F6EECF244321}">
                <p14:modId xmlns:p14="http://schemas.microsoft.com/office/powerpoint/2010/main" val="2758366776"/>
              </p:ext>
            </p:extLst>
          </p:nvPr>
        </p:nvGraphicFramePr>
        <p:xfrm>
          <a:off x="5889982" y="4477492"/>
          <a:ext cx="2792910" cy="1561675"/>
        </p:xfrm>
        <a:graphic>
          <a:graphicData uri="http://schemas.openxmlformats.org/drawingml/2006/table">
            <a:tbl>
              <a:tblPr>
                <a:effectLst>
                  <a:outerShdw blurRad="50800" dist="38100" dir="13500000" algn="br" rotWithShape="0">
                    <a:prstClr val="black">
                      <a:alpha val="40000"/>
                    </a:prstClr>
                  </a:outerShdw>
                </a:effectLst>
              </a:tblPr>
              <a:tblGrid>
                <a:gridCol w="2792910"/>
              </a:tblGrid>
              <a:tr h="561693">
                <a:tc>
                  <a:txBody>
                    <a:bodyPr/>
                    <a:lstStyle/>
                    <a:p>
                      <a:pPr marL="0" algn="ctr" defTabSz="457200" rtl="0" eaLnBrk="1" fontAlgn="ctr" latinLnBrk="0" hangingPunct="1"/>
                      <a:endParaRPr lang="en-US" sz="1400" b="1" i="0" u="none" strike="noStrike" kern="1200" dirty="0" smtClean="0">
                        <a:solidFill>
                          <a:schemeClr val="tx1"/>
                        </a:solidFill>
                        <a:latin typeface="Century Gothic"/>
                        <a:ea typeface="+mn-ea"/>
                        <a:cs typeface="Century Gothic"/>
                      </a:endParaRPr>
                    </a:p>
                    <a:p>
                      <a:pPr marL="0" algn="ctr" defTabSz="457200" rtl="0" eaLnBrk="1" fontAlgn="ctr" latinLnBrk="0" hangingPunct="1"/>
                      <a:r>
                        <a:rPr lang="en-US" sz="1400" b="1" i="0" u="none" strike="noStrike" kern="1200" dirty="0" smtClean="0">
                          <a:solidFill>
                            <a:schemeClr val="tx1"/>
                          </a:solidFill>
                          <a:latin typeface="Century Gothic"/>
                        </a:rPr>
                        <a:t>% of voting rights</a:t>
                      </a:r>
                    </a:p>
                  </a:txBody>
                  <a:tcPr marL="31092" marR="31092" marT="8226" marB="40420" anchor="ctr">
                    <a:lnL>
                      <a:noFill/>
                    </a:lnL>
                    <a:lnR>
                      <a:noFill/>
                    </a:lnR>
                    <a:lnT w="38100" cap="flat" cmpd="sng" algn="ctr">
                      <a:noFill/>
                      <a:prstDash val="solid"/>
                      <a:round/>
                      <a:headEnd type="none" w="med" len="med"/>
                      <a:tailEnd type="none" w="med" len="med"/>
                    </a:lnT>
                    <a:lnB w="57150" cap="flat" cmpd="sng" algn="ctr">
                      <a:solidFill>
                        <a:schemeClr val="bg1">
                          <a:lumMod val="65000"/>
                        </a:schemeClr>
                      </a:solidFill>
                      <a:prstDash val="solid"/>
                      <a:round/>
                      <a:headEnd type="none" w="med" len="med"/>
                      <a:tailEnd type="none" w="med" len="med"/>
                    </a:lnB>
                    <a:solidFill>
                      <a:schemeClr val="accent6">
                        <a:lumMod val="20000"/>
                        <a:lumOff val="80000"/>
                      </a:schemeClr>
                    </a:solidFill>
                  </a:tcPr>
                </a:tc>
              </a:tr>
              <a:tr h="386110">
                <a:tc>
                  <a:txBody>
                    <a:bodyPr/>
                    <a:lstStyle/>
                    <a:p>
                      <a:pPr marL="179388" indent="0" algn="l" fontAlgn="ctr">
                        <a:lnSpc>
                          <a:spcPct val="130000"/>
                        </a:lnSpc>
                        <a:tabLst>
                          <a:tab pos="3227388" algn="r"/>
                        </a:tabLst>
                      </a:pPr>
                      <a:r>
                        <a:rPr lang="en-US" sz="1400" b="1" i="0" u="none" strike="noStrike" dirty="0" smtClean="0">
                          <a:solidFill>
                            <a:schemeClr val="tx1"/>
                          </a:solidFill>
                          <a:latin typeface="Century Gothic"/>
                        </a:rPr>
                        <a:t>Founder 	</a:t>
                      </a:r>
                      <a:r>
                        <a:rPr lang="en-US" sz="1400" b="1" i="0" u="none" strike="noStrike" dirty="0" smtClean="0">
                          <a:solidFill>
                            <a:schemeClr val="tx1"/>
                          </a:solidFill>
                          <a:latin typeface="Century Gothic"/>
                        </a:rPr>
                        <a:t>26.17</a:t>
                      </a:r>
                      <a:r>
                        <a:rPr lang="en-US" sz="1400" b="1" i="0" u="none" strike="noStrike" dirty="0" smtClean="0">
                          <a:solidFill>
                            <a:schemeClr val="tx1"/>
                          </a:solidFill>
                          <a:latin typeface="Century Gothic"/>
                        </a:rPr>
                        <a:t>%</a:t>
                      </a:r>
                      <a:endParaRPr lang="en-US" sz="1400" b="1" i="0" u="none" strike="noStrike" dirty="0">
                        <a:solidFill>
                          <a:schemeClr val="tx1"/>
                        </a:solidFill>
                        <a:latin typeface="Century Gothic"/>
                        <a:cs typeface="Century Gothic"/>
                      </a:endParaRPr>
                    </a:p>
                  </a:txBody>
                  <a:tcPr marL="31092" marR="31092" marT="8226" marB="0" anchor="ctr">
                    <a:lnL>
                      <a:noFill/>
                    </a:lnL>
                    <a:lnR w="38100" cap="flat" cmpd="sng" algn="ctr">
                      <a:noFill/>
                      <a:prstDash val="solid"/>
                      <a:round/>
                      <a:headEnd type="none" w="med" len="med"/>
                      <a:tailEnd type="none" w="med" len="med"/>
                    </a:lnR>
                    <a:lnT w="57150" cap="flat" cmpd="sng" algn="ctr">
                      <a:solidFill>
                        <a:schemeClr val="bg1">
                          <a:lumMod val="6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r>
              <a:tr h="294681">
                <a:tc>
                  <a:txBody>
                    <a:bodyPr/>
                    <a:lstStyle/>
                    <a:p>
                      <a:pPr marL="179388" indent="0" algn="l" fontAlgn="ctr">
                        <a:lnSpc>
                          <a:spcPct val="130000"/>
                        </a:lnSpc>
                        <a:tabLst>
                          <a:tab pos="3227388" algn="r"/>
                        </a:tabLst>
                      </a:pPr>
                      <a:r>
                        <a:rPr lang="en-US" sz="1400" b="1" i="0" u="none" strike="noStrike" dirty="0" smtClean="0">
                          <a:solidFill>
                            <a:schemeClr val="tx1"/>
                          </a:solidFill>
                          <a:latin typeface="Century Gothic"/>
                        </a:rPr>
                        <a:t>FCP	</a:t>
                      </a:r>
                      <a:r>
                        <a:rPr lang="en-US" sz="1400" b="1" i="0" u="none" strike="noStrike" dirty="0" smtClean="0">
                          <a:solidFill>
                            <a:schemeClr val="tx1"/>
                          </a:solidFill>
                          <a:latin typeface="Century Gothic"/>
                        </a:rPr>
                        <a:t>0.52</a:t>
                      </a:r>
                      <a:r>
                        <a:rPr lang="en-US" sz="1400" b="1" i="0" u="none" strike="noStrike" dirty="0" smtClean="0">
                          <a:solidFill>
                            <a:schemeClr val="tx1"/>
                          </a:solidFill>
                          <a:latin typeface="Century Gothic"/>
                        </a:rPr>
                        <a:t>%</a:t>
                      </a:r>
                      <a:endParaRPr lang="en-US" sz="1400" b="1" i="0" u="none" strike="noStrike" dirty="0">
                        <a:solidFill>
                          <a:schemeClr val="tx1"/>
                        </a:solidFill>
                        <a:latin typeface="Century Gothic"/>
                        <a:cs typeface="Century Gothic"/>
                      </a:endParaRPr>
                    </a:p>
                  </a:txBody>
                  <a:tcPr marL="31092" marR="31092" marT="8226" marB="0" anchor="ctr">
                    <a:lnL>
                      <a:noFill/>
                    </a:lnL>
                    <a:lnR w="381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6">
                        <a:lumMod val="20000"/>
                        <a:lumOff val="80000"/>
                      </a:schemeClr>
                    </a:solidFill>
                  </a:tcPr>
                </a:tc>
              </a:tr>
              <a:tr h="319191">
                <a:tc>
                  <a:txBody>
                    <a:bodyPr/>
                    <a:lstStyle/>
                    <a:p>
                      <a:pPr marL="179388" indent="0" algn="l" fontAlgn="ctr">
                        <a:lnSpc>
                          <a:spcPct val="130000"/>
                        </a:lnSpc>
                        <a:tabLst>
                          <a:tab pos="3227388" algn="r"/>
                        </a:tabLst>
                      </a:pPr>
                      <a:r>
                        <a:rPr lang="en-US" sz="1400" b="1" i="0" u="none" strike="noStrike" dirty="0" smtClean="0">
                          <a:solidFill>
                            <a:schemeClr val="tx1"/>
                          </a:solidFill>
                          <a:latin typeface="Century Gothic"/>
                        </a:rPr>
                        <a:t>Public	</a:t>
                      </a:r>
                      <a:r>
                        <a:rPr lang="en-US" sz="1400" b="1" i="0" u="none" strike="noStrike" dirty="0" smtClean="0">
                          <a:solidFill>
                            <a:schemeClr val="tx1"/>
                          </a:solidFill>
                          <a:latin typeface="Century Gothic"/>
                        </a:rPr>
                        <a:t>73.31</a:t>
                      </a:r>
                      <a:r>
                        <a:rPr lang="en-US" sz="1400" b="1" i="0" u="none" strike="noStrike" dirty="0" smtClean="0">
                          <a:solidFill>
                            <a:schemeClr val="tx1"/>
                          </a:solidFill>
                          <a:latin typeface="Century Gothic"/>
                        </a:rPr>
                        <a:t>%</a:t>
                      </a:r>
                      <a:endParaRPr lang="en-US" sz="1400" b="1" i="0" u="none" strike="noStrike" dirty="0">
                        <a:solidFill>
                          <a:schemeClr val="tx1"/>
                        </a:solidFill>
                        <a:latin typeface="Century Gothic"/>
                        <a:cs typeface="Century Gothic"/>
                      </a:endParaRPr>
                    </a:p>
                  </a:txBody>
                  <a:tcPr marL="31092" marR="31092" marT="8226" marB="0" anchor="ctr">
                    <a:lnL>
                      <a:noFill/>
                    </a:lnL>
                    <a:lnR w="381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solidFill>
                      <a:schemeClr val="accent6">
                        <a:lumMod val="20000"/>
                        <a:lumOff val="80000"/>
                      </a:schemeClr>
                    </a:solidFill>
                  </a:tcPr>
                </a:tc>
              </a:tr>
            </a:tbl>
          </a:graphicData>
        </a:graphic>
      </p:graphicFrame>
      <p:sp>
        <p:nvSpPr>
          <p:cNvPr id="25" name="ZoneTexte 24"/>
          <p:cNvSpPr txBox="1"/>
          <p:nvPr/>
        </p:nvSpPr>
        <p:spPr>
          <a:xfrm>
            <a:off x="5889982" y="1384019"/>
            <a:ext cx="2792910" cy="1123384"/>
          </a:xfrm>
          <a:prstGeom prst="rect">
            <a:avLst/>
          </a:prstGeom>
          <a:solidFill>
            <a:schemeClr val="accent6">
              <a:lumMod val="20000"/>
              <a:lumOff val="80000"/>
            </a:schemeClr>
          </a:solidFill>
          <a:ln>
            <a:solidFill>
              <a:schemeClr val="bg1"/>
            </a:solidFill>
          </a:ln>
          <a:effectLst>
            <a:outerShdw blurRad="50800" dist="38100" dir="13500000" algn="br" rotWithShape="0">
              <a:prstClr val="black">
                <a:alpha val="40000"/>
              </a:prstClr>
            </a:outerShdw>
          </a:effectLst>
        </p:spPr>
        <p:txBody>
          <a:bodyPr wrap="square" rtlCol="0">
            <a:spAutoFit/>
          </a:bodyPr>
          <a:lstStyle/>
          <a:p>
            <a:r>
              <a:rPr lang="en-US" sz="1400" b="1" dirty="0" err="1" smtClean="0">
                <a:latin typeface="Century Gothic" panose="020B0502020202020204" pitchFamily="34" charset="0"/>
              </a:rPr>
              <a:t>Capitalisation</a:t>
            </a:r>
            <a:r>
              <a:rPr lang="en-US" sz="1400" b="1" dirty="0" smtClean="0">
                <a:latin typeface="Century Gothic" panose="020B0502020202020204" pitchFamily="34" charset="0"/>
              </a:rPr>
              <a:t>  </a:t>
            </a:r>
            <a:r>
              <a:rPr lang="en-US" sz="1200" i="1" dirty="0" smtClean="0">
                <a:latin typeface="Century Gothic" panose="020B0502020202020204" pitchFamily="34" charset="0"/>
              </a:rPr>
              <a:t>(at 12/09/17)</a:t>
            </a:r>
            <a:r>
              <a:rPr lang="en-US" sz="1400" dirty="0" smtClean="0">
                <a:latin typeface="Century Gothic" panose="020B0502020202020204" pitchFamily="34" charset="0"/>
              </a:rPr>
              <a:t>:</a:t>
            </a:r>
          </a:p>
          <a:p>
            <a:pPr algn="ctr"/>
            <a:r>
              <a:rPr lang="en-US" sz="600" b="1" dirty="0" smtClean="0">
                <a:latin typeface="Century Gothic" panose="020B0502020202020204" pitchFamily="34" charset="0"/>
              </a:rPr>
              <a:t> </a:t>
            </a:r>
          </a:p>
          <a:p>
            <a:pPr algn="ctr"/>
            <a:r>
              <a:rPr lang="en-US" sz="1400" b="1" dirty="0" smtClean="0">
                <a:latin typeface="Century Gothic" panose="020B0502020202020204" pitchFamily="34" charset="0"/>
              </a:rPr>
              <a:t>€2,553M</a:t>
            </a:r>
            <a:endParaRPr lang="en-US" sz="700" b="1" dirty="0">
              <a:latin typeface="Century Gothic" panose="020B0502020202020204" pitchFamily="34" charset="0"/>
            </a:endParaRPr>
          </a:p>
          <a:p>
            <a:r>
              <a:rPr lang="en-US" sz="1400" b="1" dirty="0" smtClean="0">
                <a:latin typeface="Century Gothic" panose="020B0502020202020204" pitchFamily="34" charset="0"/>
              </a:rPr>
              <a:t>Number of shares</a:t>
            </a:r>
            <a:r>
              <a:rPr lang="en-US" sz="1400" b="1" dirty="0">
                <a:latin typeface="+mj-lt"/>
              </a:rPr>
              <a:t> </a:t>
            </a:r>
            <a:r>
              <a:rPr lang="en-US" sz="1200" i="1" dirty="0" smtClean="0">
                <a:latin typeface="+mj-lt"/>
              </a:rPr>
              <a:t>(at 12/09/17):</a:t>
            </a:r>
            <a:endParaRPr lang="en-US" sz="1200" b="1" i="1" dirty="0" smtClean="0">
              <a:latin typeface="+mj-lt"/>
            </a:endParaRPr>
          </a:p>
          <a:p>
            <a:pPr algn="ctr"/>
            <a:r>
              <a:rPr lang="en-US" sz="500" b="1" dirty="0" smtClean="0">
                <a:latin typeface="+mj-lt"/>
              </a:rPr>
              <a:t> </a:t>
            </a:r>
          </a:p>
          <a:p>
            <a:pPr algn="ctr"/>
            <a:r>
              <a:rPr lang="en-US" sz="1400" b="1" dirty="0" smtClean="0">
                <a:latin typeface="+mj-lt"/>
              </a:rPr>
              <a:t>33 746 947 </a:t>
            </a:r>
            <a:endParaRPr lang="en-US" sz="1400" b="1" dirty="0">
              <a:latin typeface="+mj-lt"/>
            </a:endParaRPr>
          </a:p>
        </p:txBody>
      </p:sp>
      <p:graphicFrame>
        <p:nvGraphicFramePr>
          <p:cNvPr id="20" name="Graphique 19"/>
          <p:cNvGraphicFramePr>
            <a:graphicFrameLocks/>
          </p:cNvGraphicFramePr>
          <p:nvPr>
            <p:extLst>
              <p:ext uri="{D42A27DB-BD31-4B8C-83A1-F6EECF244321}">
                <p14:modId xmlns:p14="http://schemas.microsoft.com/office/powerpoint/2010/main" val="1721422407"/>
              </p:ext>
            </p:extLst>
          </p:nvPr>
        </p:nvGraphicFramePr>
        <p:xfrm>
          <a:off x="1410070" y="2048510"/>
          <a:ext cx="3874263" cy="22043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4390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3048000"/>
            <a:ext cx="9144000" cy="1743075"/>
          </a:xfrm>
          <a:prstGeom prst="rect">
            <a:avLst/>
          </a:prstGeom>
        </p:spPr>
        <p:txBody>
          <a:bodyPr rtlCol="0">
            <a:noAutofit/>
          </a:bodyPr>
          <a:lstStyle/>
          <a:p>
            <a:pPr marL="0" indent="0" algn="ctr"/>
            <a:r>
              <a:rPr lang="en-US" sz="4800" b="1" dirty="0" smtClean="0">
                <a:solidFill>
                  <a:schemeClr val="tx1"/>
                </a:solidFill>
                <a:latin typeface="Century Gothic" panose="020B0502020202020204" pitchFamily="34" charset="0"/>
              </a:rPr>
              <a:t>2017 First Half Results</a:t>
            </a:r>
            <a:endParaRPr lang="en-US" sz="4800" b="1" dirty="0">
              <a:solidFill>
                <a:schemeClr val="tx1"/>
              </a:solidFill>
              <a:latin typeface="Century Gothic" panose="020B0502020202020204" pitchFamily="34" charset="0"/>
            </a:endParaRPr>
          </a:p>
        </p:txBody>
      </p:sp>
      <p:sp>
        <p:nvSpPr>
          <p:cNvPr id="5" name="ZoneTexte 8"/>
          <p:cNvSpPr txBox="1">
            <a:spLocks noChangeArrowheads="1"/>
          </p:cNvSpPr>
          <p:nvPr/>
        </p:nvSpPr>
        <p:spPr bwMode="auto">
          <a:xfrm>
            <a:off x="781050" y="5768426"/>
            <a:ext cx="7581899" cy="577081"/>
          </a:xfrm>
          <a:prstGeom prst="rect">
            <a:avLst/>
          </a:prstGeom>
          <a:noFill/>
          <a:ln w="9525">
            <a:noFill/>
            <a:miter lim="800000"/>
            <a:headEnd/>
            <a:tailEnd/>
          </a:ln>
        </p:spPr>
        <p:txBody>
          <a:bodyPr wrap="square">
            <a:spAutoFit/>
          </a:bodyPr>
          <a:lstStyle/>
          <a:p>
            <a:pPr algn="just"/>
            <a:r>
              <a:rPr lang="en-US" sz="1050" i="1" dirty="0">
                <a:latin typeface="Century Gothic" pitchFamily="34" charset="0"/>
              </a:rPr>
              <a:t>The procedures of limited examination of the half-yearly financial statements have been carried out. The limited</a:t>
            </a:r>
          </a:p>
          <a:p>
            <a:pPr algn="just"/>
            <a:r>
              <a:rPr lang="en-US" sz="1050" i="1" dirty="0">
                <a:latin typeface="Century Gothic" pitchFamily="34" charset="0"/>
              </a:rPr>
              <a:t>examination report will be issued after </a:t>
            </a:r>
            <a:r>
              <a:rPr lang="en-US" sz="1050" i="1" dirty="0" err="1">
                <a:latin typeface="Century Gothic" pitchFamily="34" charset="0"/>
              </a:rPr>
              <a:t>finalisation</a:t>
            </a:r>
            <a:r>
              <a:rPr lang="en-US" sz="1050" i="1" dirty="0">
                <a:latin typeface="Century Gothic" pitchFamily="34" charset="0"/>
              </a:rPr>
              <a:t> of the procedures required for the purpose of publication of the</a:t>
            </a:r>
          </a:p>
          <a:p>
            <a:pPr algn="just"/>
            <a:r>
              <a:rPr lang="en-US" sz="1050" i="1" dirty="0">
                <a:latin typeface="Century Gothic" pitchFamily="34" charset="0"/>
              </a:rPr>
              <a:t>half-yearly financial report.</a:t>
            </a:r>
            <a:endParaRPr lang="fr-FR" sz="1050" i="1" dirty="0">
              <a:latin typeface="Century Gothic" pitchFamily="34" charset="0"/>
            </a:endParaRPr>
          </a:p>
        </p:txBody>
      </p:sp>
    </p:spTree>
    <p:extLst>
      <p:ext uri="{BB962C8B-B14F-4D97-AF65-F5344CB8AC3E}">
        <p14:creationId xmlns:p14="http://schemas.microsoft.com/office/powerpoint/2010/main" val="2696584283"/>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Graphique 48"/>
          <p:cNvGraphicFramePr>
            <a:graphicFrameLocks/>
          </p:cNvGraphicFramePr>
          <p:nvPr>
            <p:extLst>
              <p:ext uri="{D42A27DB-BD31-4B8C-83A1-F6EECF244321}">
                <p14:modId xmlns:p14="http://schemas.microsoft.com/office/powerpoint/2010/main" val="716759892"/>
              </p:ext>
            </p:extLst>
          </p:nvPr>
        </p:nvGraphicFramePr>
        <p:xfrm>
          <a:off x="837432" y="1032389"/>
          <a:ext cx="6921652" cy="5359534"/>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re 55"/>
          <p:cNvSpPr>
            <a:spLocks noGrp="1"/>
          </p:cNvSpPr>
          <p:nvPr>
            <p:ph type="title"/>
          </p:nvPr>
        </p:nvSpPr>
        <p:spPr/>
        <p:txBody>
          <a:bodyPr/>
          <a:lstStyle/>
          <a:p>
            <a:r>
              <a:rPr lang="fr-FR" cap="small" dirty="0" err="1" smtClean="0"/>
              <a:t>Accelerated</a:t>
            </a:r>
            <a:r>
              <a:rPr lang="fr-FR" cap="small" dirty="0" smtClean="0"/>
              <a:t> international </a:t>
            </a:r>
            <a:r>
              <a:rPr lang="fr-FR" cap="small" dirty="0" err="1" smtClean="0"/>
              <a:t>growth</a:t>
            </a:r>
            <a:endParaRPr lang="en-US" sz="1800" b="0" i="0" dirty="0">
              <a:solidFill>
                <a:schemeClr val="tx1"/>
              </a:solidFill>
              <a:latin typeface="+mn-lt"/>
            </a:endParaRPr>
          </a:p>
        </p:txBody>
      </p:sp>
      <p:grpSp>
        <p:nvGrpSpPr>
          <p:cNvPr id="53" name="Gruppieren 317"/>
          <p:cNvGrpSpPr/>
          <p:nvPr/>
        </p:nvGrpSpPr>
        <p:grpSpPr>
          <a:xfrm>
            <a:off x="449436" y="4978570"/>
            <a:ext cx="936988" cy="376214"/>
            <a:chOff x="1033612" y="2973272"/>
            <a:chExt cx="936988" cy="376214"/>
          </a:xfrm>
        </p:grpSpPr>
        <p:pic>
          <p:nvPicPr>
            <p:cNvPr id="54" name="Picture 2" descr="T:\persönliche Ordner_Mitarbeiter Marketing\_kch\PPT-POOL\DNA\Icon_Globe.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33612" y="2973272"/>
              <a:ext cx="385053" cy="376214"/>
            </a:xfrm>
            <a:prstGeom prst="rect">
              <a:avLst/>
            </a:prstGeom>
            <a:noFill/>
            <a:ln>
              <a:noFill/>
            </a:ln>
            <a:extLst/>
          </p:spPr>
        </p:pic>
        <p:sp>
          <p:nvSpPr>
            <p:cNvPr id="55" name="Parallelogramm 293"/>
            <p:cNvSpPr/>
            <p:nvPr/>
          </p:nvSpPr>
          <p:spPr>
            <a:xfrm>
              <a:off x="1084628" y="3014046"/>
              <a:ext cx="885972" cy="312642"/>
            </a:xfrm>
            <a:prstGeom prst="parallelogram">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00" b="1" dirty="0" smtClean="0">
                  <a:solidFill>
                    <a:srgbClr val="666666"/>
                  </a:solidFill>
                  <a:latin typeface="Arial"/>
                  <a:cs typeface="Arial"/>
                </a:rPr>
                <a:t>INT</a:t>
              </a:r>
            </a:p>
          </p:txBody>
        </p:sp>
      </p:grpSp>
      <p:grpSp>
        <p:nvGrpSpPr>
          <p:cNvPr id="56" name="Gruppieren 315"/>
          <p:cNvGrpSpPr/>
          <p:nvPr/>
        </p:nvGrpSpPr>
        <p:grpSpPr>
          <a:xfrm>
            <a:off x="392975" y="5589935"/>
            <a:ext cx="885972" cy="451390"/>
            <a:chOff x="1076428" y="4035502"/>
            <a:chExt cx="885972" cy="451390"/>
          </a:xfrm>
        </p:grpSpPr>
        <p:pic>
          <p:nvPicPr>
            <p:cNvPr id="57" name="Picture 4" descr="Eiffel tower"/>
            <p:cNvPicPr>
              <a:picLocks noChangeAspect="1" noChangeArrowheads="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2155" y="4035502"/>
              <a:ext cx="451390" cy="45139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8" name="Parallelogramm 294"/>
            <p:cNvSpPr/>
            <p:nvPr/>
          </p:nvSpPr>
          <p:spPr>
            <a:xfrm>
              <a:off x="1076428" y="4129590"/>
              <a:ext cx="885972" cy="312642"/>
            </a:xfrm>
            <a:prstGeom prst="parallelogram">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00" b="1" dirty="0" smtClean="0">
                  <a:solidFill>
                    <a:srgbClr val="666666"/>
                  </a:solidFill>
                  <a:latin typeface="Arial"/>
                  <a:cs typeface="Arial"/>
                </a:rPr>
                <a:t>FR</a:t>
              </a:r>
            </a:p>
          </p:txBody>
        </p:sp>
      </p:grpSp>
      <p:grpSp>
        <p:nvGrpSpPr>
          <p:cNvPr id="59" name="Gruppieren 313"/>
          <p:cNvGrpSpPr/>
          <p:nvPr/>
        </p:nvGrpSpPr>
        <p:grpSpPr>
          <a:xfrm>
            <a:off x="392975" y="4382214"/>
            <a:ext cx="920036" cy="312642"/>
            <a:chOff x="1074023" y="2169301"/>
            <a:chExt cx="920036" cy="312642"/>
          </a:xfrm>
        </p:grpSpPr>
        <p:pic>
          <p:nvPicPr>
            <p:cNvPr id="60" name="Picture 2" descr="T:\persönliche Ordner_Mitarbeiter Marketing\_kch\PPT-POOL\DNA\Icon_Euro2.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074023" y="2199903"/>
              <a:ext cx="353744" cy="24472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1" name="Parallelogramm 296"/>
            <p:cNvSpPr/>
            <p:nvPr/>
          </p:nvSpPr>
          <p:spPr>
            <a:xfrm>
              <a:off x="1108087" y="2169301"/>
              <a:ext cx="885972" cy="312642"/>
            </a:xfrm>
            <a:prstGeom prst="parallelogram">
              <a:avLst>
                <a:gd name="adj" fmla="val 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900" dirty="0" smtClean="0">
                  <a:solidFill>
                    <a:srgbClr val="666666"/>
                  </a:solidFill>
                  <a:latin typeface="Arial"/>
                  <a:cs typeface="Arial"/>
                </a:rPr>
                <a:t>M</a:t>
              </a:r>
            </a:p>
          </p:txBody>
        </p:sp>
      </p:grpSp>
      <p:sp>
        <p:nvSpPr>
          <p:cNvPr id="66" name="ZoneTexte 65"/>
          <p:cNvSpPr txBox="1"/>
          <p:nvPr/>
        </p:nvSpPr>
        <p:spPr>
          <a:xfrm>
            <a:off x="6526289" y="703455"/>
            <a:ext cx="658826" cy="276999"/>
          </a:xfrm>
          <a:prstGeom prst="rect">
            <a:avLst/>
          </a:prstGeom>
          <a:noFill/>
        </p:spPr>
        <p:txBody>
          <a:bodyPr wrap="square" rtlCol="0">
            <a:spAutoFit/>
          </a:bodyPr>
          <a:lstStyle/>
          <a:p>
            <a:pPr algn="ctr"/>
            <a:r>
              <a:rPr lang="fr-FR" sz="1200" dirty="0" smtClean="0">
                <a:solidFill>
                  <a:srgbClr val="FFFFFF"/>
                </a:solidFill>
                <a:latin typeface="Calibri" pitchFamily="34" charset="0"/>
                <a:cs typeface="Calibri" pitchFamily="34" charset="0"/>
              </a:rPr>
              <a:t>38.3</a:t>
            </a:r>
          </a:p>
        </p:txBody>
      </p:sp>
      <p:sp>
        <p:nvSpPr>
          <p:cNvPr id="76" name="Ellipse 75"/>
          <p:cNvSpPr/>
          <p:nvPr/>
        </p:nvSpPr>
        <p:spPr>
          <a:xfrm>
            <a:off x="2742990" y="4925415"/>
            <a:ext cx="144000" cy="144000"/>
          </a:xfrm>
          <a:prstGeom prst="ellipse">
            <a:avLst/>
          </a:prstGeom>
          <a:solidFill>
            <a:srgbClr val="FFFFFF"/>
          </a:solidFill>
          <a:ln w="19050" cap="flat" cmpd="sng" algn="ctr">
            <a:solidFill>
              <a:schemeClr val="accent1"/>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05216"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dirty="0" smtClean="0">
              <a:ln>
                <a:noFill/>
              </a:ln>
              <a:solidFill>
                <a:srgbClr val="FFFFFF"/>
              </a:solidFill>
              <a:effectLst/>
              <a:uLnTx/>
              <a:uFillTx/>
              <a:latin typeface="Arial"/>
              <a:ea typeface="+mn-ea"/>
              <a:cs typeface="Arial"/>
            </a:endParaRPr>
          </a:p>
        </p:txBody>
      </p:sp>
      <p:sp>
        <p:nvSpPr>
          <p:cNvPr id="77" name="Ellipse 76"/>
          <p:cNvSpPr/>
          <p:nvPr/>
        </p:nvSpPr>
        <p:spPr>
          <a:xfrm>
            <a:off x="3804924" y="3748285"/>
            <a:ext cx="170843" cy="170843"/>
          </a:xfrm>
          <a:prstGeom prst="ellipse">
            <a:avLst/>
          </a:prstGeom>
          <a:solidFill>
            <a:srgbClr val="FFFFFF"/>
          </a:solidFill>
          <a:ln w="19050" cap="flat" cmpd="sng" algn="ctr">
            <a:solidFill>
              <a:schemeClr val="accent1"/>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05216"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dirty="0" smtClean="0">
              <a:ln>
                <a:noFill/>
              </a:ln>
              <a:solidFill>
                <a:srgbClr val="FFFFFF"/>
              </a:solidFill>
              <a:effectLst/>
              <a:uLnTx/>
              <a:uFillTx/>
              <a:latin typeface="Arial"/>
              <a:ea typeface="+mn-ea"/>
              <a:cs typeface="Arial"/>
            </a:endParaRPr>
          </a:p>
        </p:txBody>
      </p:sp>
      <p:sp>
        <p:nvSpPr>
          <p:cNvPr id="78" name="Ellipse 77"/>
          <p:cNvSpPr/>
          <p:nvPr/>
        </p:nvSpPr>
        <p:spPr>
          <a:xfrm>
            <a:off x="4846628" y="2129519"/>
            <a:ext cx="170843" cy="170843"/>
          </a:xfrm>
          <a:prstGeom prst="ellipse">
            <a:avLst/>
          </a:prstGeom>
          <a:solidFill>
            <a:srgbClr val="FFFFFF"/>
          </a:solidFill>
          <a:ln w="19050" cap="flat" cmpd="sng" algn="ctr">
            <a:solidFill>
              <a:schemeClr val="accent1"/>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05216"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dirty="0" smtClean="0">
              <a:ln>
                <a:noFill/>
              </a:ln>
              <a:solidFill>
                <a:srgbClr val="FFFFFF"/>
              </a:solidFill>
              <a:effectLst/>
              <a:uLnTx/>
              <a:uFillTx/>
              <a:latin typeface="Arial"/>
              <a:ea typeface="+mn-ea"/>
              <a:cs typeface="Arial"/>
            </a:endParaRPr>
          </a:p>
        </p:txBody>
      </p:sp>
      <p:sp>
        <p:nvSpPr>
          <p:cNvPr id="79" name="Ellipse 78"/>
          <p:cNvSpPr/>
          <p:nvPr/>
        </p:nvSpPr>
        <p:spPr>
          <a:xfrm>
            <a:off x="6979886" y="1014349"/>
            <a:ext cx="170843" cy="170843"/>
          </a:xfrm>
          <a:prstGeom prst="ellipse">
            <a:avLst/>
          </a:prstGeom>
          <a:solidFill>
            <a:srgbClr val="FFFFFF"/>
          </a:solidFill>
          <a:ln w="19050" cap="flat" cmpd="sng" algn="ctr">
            <a:solidFill>
              <a:schemeClr val="accent1"/>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05216"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dirty="0" smtClean="0">
              <a:ln>
                <a:noFill/>
              </a:ln>
              <a:solidFill>
                <a:srgbClr val="FFFFFF"/>
              </a:solidFill>
              <a:effectLst/>
              <a:uLnTx/>
              <a:uFillTx/>
              <a:latin typeface="Arial"/>
              <a:ea typeface="+mn-ea"/>
              <a:cs typeface="Arial"/>
            </a:endParaRPr>
          </a:p>
        </p:txBody>
      </p:sp>
      <p:sp>
        <p:nvSpPr>
          <p:cNvPr id="81" name="Ellipse 80"/>
          <p:cNvSpPr/>
          <p:nvPr/>
        </p:nvSpPr>
        <p:spPr>
          <a:xfrm>
            <a:off x="6997851" y="3667628"/>
            <a:ext cx="174970" cy="174970"/>
          </a:xfrm>
          <a:prstGeom prst="ellipse">
            <a:avLst/>
          </a:prstGeom>
          <a:solidFill>
            <a:schemeClr val="bg1"/>
          </a:solidFill>
          <a:ln w="19050">
            <a:solidFill>
              <a:schemeClr val="accent6"/>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smtClean="0">
              <a:latin typeface="Arial"/>
              <a:cs typeface="Arial"/>
            </a:endParaRPr>
          </a:p>
        </p:txBody>
      </p:sp>
      <p:sp>
        <p:nvSpPr>
          <p:cNvPr id="82" name="Ellipse 81"/>
          <p:cNvSpPr/>
          <p:nvPr/>
        </p:nvSpPr>
        <p:spPr>
          <a:xfrm>
            <a:off x="5929306" y="3842598"/>
            <a:ext cx="174970" cy="174970"/>
          </a:xfrm>
          <a:prstGeom prst="ellipse">
            <a:avLst/>
          </a:prstGeom>
          <a:solidFill>
            <a:schemeClr val="bg1"/>
          </a:solidFill>
          <a:ln w="19050">
            <a:solidFill>
              <a:schemeClr val="accent6"/>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smtClean="0">
              <a:latin typeface="Arial"/>
              <a:cs typeface="Arial"/>
            </a:endParaRPr>
          </a:p>
        </p:txBody>
      </p:sp>
      <p:sp>
        <p:nvSpPr>
          <p:cNvPr id="83" name="Ellipse 82"/>
          <p:cNvSpPr/>
          <p:nvPr/>
        </p:nvSpPr>
        <p:spPr>
          <a:xfrm>
            <a:off x="3819813" y="4425138"/>
            <a:ext cx="174970" cy="174970"/>
          </a:xfrm>
          <a:prstGeom prst="ellipse">
            <a:avLst/>
          </a:prstGeom>
          <a:solidFill>
            <a:schemeClr val="bg1"/>
          </a:solidFill>
          <a:ln w="19050">
            <a:solidFill>
              <a:schemeClr val="accent6"/>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smtClean="0">
              <a:latin typeface="Arial"/>
              <a:cs typeface="Arial"/>
            </a:endParaRPr>
          </a:p>
        </p:txBody>
      </p:sp>
      <p:sp>
        <p:nvSpPr>
          <p:cNvPr id="84" name="Ellipse 83"/>
          <p:cNvSpPr/>
          <p:nvPr/>
        </p:nvSpPr>
        <p:spPr>
          <a:xfrm>
            <a:off x="2758176" y="5254397"/>
            <a:ext cx="144000" cy="144000"/>
          </a:xfrm>
          <a:prstGeom prst="ellipse">
            <a:avLst/>
          </a:prstGeom>
          <a:solidFill>
            <a:schemeClr val="bg1"/>
          </a:solidFill>
          <a:ln w="19050">
            <a:solidFill>
              <a:schemeClr val="accent6"/>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smtClean="0">
              <a:latin typeface="Arial"/>
              <a:cs typeface="Arial"/>
            </a:endParaRPr>
          </a:p>
        </p:txBody>
      </p:sp>
      <p:sp>
        <p:nvSpPr>
          <p:cNvPr id="85" name="Ellipse 84"/>
          <p:cNvSpPr/>
          <p:nvPr/>
        </p:nvSpPr>
        <p:spPr>
          <a:xfrm>
            <a:off x="4846628" y="3981098"/>
            <a:ext cx="174970" cy="174970"/>
          </a:xfrm>
          <a:prstGeom prst="ellipse">
            <a:avLst/>
          </a:prstGeom>
          <a:solidFill>
            <a:schemeClr val="bg1"/>
          </a:solidFill>
          <a:ln w="19050">
            <a:solidFill>
              <a:schemeClr val="accent6"/>
            </a:solid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smtClean="0">
              <a:latin typeface="Arial"/>
              <a:cs typeface="Arial"/>
            </a:endParaRPr>
          </a:p>
        </p:txBody>
      </p:sp>
      <p:sp>
        <p:nvSpPr>
          <p:cNvPr id="99" name="Ellipse 98"/>
          <p:cNvSpPr/>
          <p:nvPr/>
        </p:nvSpPr>
        <p:spPr>
          <a:xfrm>
            <a:off x="5933433" y="1576732"/>
            <a:ext cx="170843" cy="170843"/>
          </a:xfrm>
          <a:prstGeom prst="ellipse">
            <a:avLst/>
          </a:prstGeom>
          <a:solidFill>
            <a:srgbClr val="FFFFFF"/>
          </a:solidFill>
          <a:ln w="19050" cap="flat" cmpd="sng" algn="ctr">
            <a:solidFill>
              <a:schemeClr val="accent1"/>
            </a:solidFill>
            <a:prstDash val="solid"/>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05216"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dirty="0" smtClean="0">
              <a:ln>
                <a:noFill/>
              </a:ln>
              <a:solidFill>
                <a:srgbClr val="FFFFFF"/>
              </a:solidFill>
              <a:effectLst/>
              <a:uLnTx/>
              <a:uFillTx/>
              <a:latin typeface="Arial"/>
              <a:ea typeface="+mn-ea"/>
              <a:cs typeface="Arial"/>
            </a:endParaRPr>
          </a:p>
        </p:txBody>
      </p:sp>
      <p:sp>
        <p:nvSpPr>
          <p:cNvPr id="103" name="ZoneTexte 102"/>
          <p:cNvSpPr txBox="1"/>
          <p:nvPr/>
        </p:nvSpPr>
        <p:spPr>
          <a:xfrm>
            <a:off x="2287995" y="3704099"/>
            <a:ext cx="692890" cy="276999"/>
          </a:xfrm>
          <a:prstGeom prst="rect">
            <a:avLst/>
          </a:prstGeom>
          <a:noFill/>
        </p:spPr>
        <p:txBody>
          <a:bodyPr wrap="square" rtlCol="0">
            <a:spAutoFit/>
          </a:bodyPr>
          <a:lstStyle/>
          <a:p>
            <a:pPr algn="ctr"/>
            <a:r>
              <a:rPr lang="fr-FR" sz="1200" b="1" dirty="0" smtClean="0">
                <a:solidFill>
                  <a:srgbClr val="FFFFFF"/>
                </a:solidFill>
                <a:latin typeface="Calibri" pitchFamily="34" charset="0"/>
                <a:cs typeface="Calibri" pitchFamily="34" charset="0"/>
              </a:rPr>
              <a:t>36,0%</a:t>
            </a:r>
          </a:p>
        </p:txBody>
      </p:sp>
      <p:sp>
        <p:nvSpPr>
          <p:cNvPr id="104" name="ZoneTexte 103"/>
          <p:cNvSpPr txBox="1"/>
          <p:nvPr/>
        </p:nvSpPr>
        <p:spPr>
          <a:xfrm>
            <a:off x="1428274" y="5740275"/>
            <a:ext cx="672052" cy="276999"/>
          </a:xfrm>
          <a:prstGeom prst="rect">
            <a:avLst/>
          </a:prstGeom>
          <a:noFill/>
        </p:spPr>
        <p:txBody>
          <a:bodyPr wrap="square" rtlCol="0">
            <a:spAutoFit/>
          </a:bodyPr>
          <a:lstStyle/>
          <a:p>
            <a:pPr algn="ctr"/>
            <a:r>
              <a:rPr lang="fr-FR" sz="1200" b="1" dirty="0" smtClean="0">
                <a:solidFill>
                  <a:srgbClr val="000000"/>
                </a:solidFill>
                <a:latin typeface="Calibri" pitchFamily="34" charset="0"/>
                <a:cs typeface="Calibri" pitchFamily="34" charset="0"/>
              </a:rPr>
              <a:t>75.0%</a:t>
            </a:r>
          </a:p>
        </p:txBody>
      </p:sp>
      <p:sp>
        <p:nvSpPr>
          <p:cNvPr id="106" name="ZoneTexte 105"/>
          <p:cNvSpPr txBox="1"/>
          <p:nvPr/>
        </p:nvSpPr>
        <p:spPr>
          <a:xfrm>
            <a:off x="3506175" y="5161263"/>
            <a:ext cx="797668" cy="276999"/>
          </a:xfrm>
          <a:prstGeom prst="rect">
            <a:avLst/>
          </a:prstGeom>
          <a:noFill/>
        </p:spPr>
        <p:txBody>
          <a:bodyPr wrap="square" rtlCol="0">
            <a:spAutoFit/>
          </a:bodyPr>
          <a:lstStyle/>
          <a:p>
            <a:pPr algn="ctr"/>
            <a:r>
              <a:rPr lang="fr-FR" sz="1200" b="1" dirty="0" smtClean="0">
                <a:solidFill>
                  <a:srgbClr val="000000"/>
                </a:solidFill>
                <a:latin typeface="Calibri" pitchFamily="34" charset="0"/>
                <a:cs typeface="Calibri" pitchFamily="34" charset="0"/>
              </a:rPr>
              <a:t>69.3%</a:t>
            </a:r>
          </a:p>
        </p:txBody>
      </p:sp>
      <p:sp>
        <p:nvSpPr>
          <p:cNvPr id="107" name="ZoneTexte 106"/>
          <p:cNvSpPr txBox="1"/>
          <p:nvPr/>
        </p:nvSpPr>
        <p:spPr>
          <a:xfrm>
            <a:off x="4573348" y="5039480"/>
            <a:ext cx="797668" cy="276999"/>
          </a:xfrm>
          <a:prstGeom prst="rect">
            <a:avLst/>
          </a:prstGeom>
          <a:noFill/>
        </p:spPr>
        <p:txBody>
          <a:bodyPr wrap="square" rtlCol="0">
            <a:spAutoFit/>
          </a:bodyPr>
          <a:lstStyle/>
          <a:p>
            <a:pPr algn="ctr"/>
            <a:r>
              <a:rPr lang="fr-FR" sz="1200" b="1" dirty="0" smtClean="0">
                <a:solidFill>
                  <a:srgbClr val="000000"/>
                </a:solidFill>
                <a:latin typeface="Calibri" pitchFamily="34" charset="0"/>
                <a:cs typeface="Calibri" pitchFamily="34" charset="0"/>
              </a:rPr>
              <a:t>51.8%</a:t>
            </a:r>
          </a:p>
        </p:txBody>
      </p:sp>
      <p:sp>
        <p:nvSpPr>
          <p:cNvPr id="108" name="ZoneTexte 107"/>
          <p:cNvSpPr txBox="1"/>
          <p:nvPr/>
        </p:nvSpPr>
        <p:spPr>
          <a:xfrm>
            <a:off x="5656192" y="4863440"/>
            <a:ext cx="797668" cy="276999"/>
          </a:xfrm>
          <a:prstGeom prst="rect">
            <a:avLst/>
          </a:prstGeom>
          <a:noFill/>
        </p:spPr>
        <p:txBody>
          <a:bodyPr wrap="square" rtlCol="0">
            <a:spAutoFit/>
          </a:bodyPr>
          <a:lstStyle/>
          <a:p>
            <a:pPr algn="ctr"/>
            <a:r>
              <a:rPr lang="fr-FR" sz="1200" b="1" dirty="0" smtClean="0">
                <a:solidFill>
                  <a:srgbClr val="000000"/>
                </a:solidFill>
                <a:latin typeface="Calibri" pitchFamily="34" charset="0"/>
                <a:cs typeface="Calibri" pitchFamily="34" charset="0"/>
              </a:rPr>
              <a:t>48.6%</a:t>
            </a:r>
          </a:p>
        </p:txBody>
      </p:sp>
      <p:sp>
        <p:nvSpPr>
          <p:cNvPr id="109" name="ZoneTexte 108"/>
          <p:cNvSpPr txBox="1"/>
          <p:nvPr/>
        </p:nvSpPr>
        <p:spPr>
          <a:xfrm>
            <a:off x="6687646" y="4780873"/>
            <a:ext cx="797668" cy="276999"/>
          </a:xfrm>
          <a:prstGeom prst="rect">
            <a:avLst/>
          </a:prstGeom>
          <a:noFill/>
        </p:spPr>
        <p:txBody>
          <a:bodyPr wrap="square" rtlCol="0">
            <a:spAutoFit/>
          </a:bodyPr>
          <a:lstStyle/>
          <a:p>
            <a:pPr algn="ctr"/>
            <a:r>
              <a:rPr lang="fr-FR" sz="1200" b="1" dirty="0" smtClean="0">
                <a:solidFill>
                  <a:srgbClr val="000000"/>
                </a:solidFill>
                <a:latin typeface="Calibri" pitchFamily="34" charset="0"/>
                <a:cs typeface="Calibri" pitchFamily="34" charset="0"/>
              </a:rPr>
              <a:t>46.7%</a:t>
            </a:r>
          </a:p>
        </p:txBody>
      </p:sp>
      <p:sp>
        <p:nvSpPr>
          <p:cNvPr id="110" name="ZoneTexte 109"/>
          <p:cNvSpPr txBox="1"/>
          <p:nvPr/>
        </p:nvSpPr>
        <p:spPr>
          <a:xfrm>
            <a:off x="3214408" y="3638975"/>
            <a:ext cx="692890" cy="276999"/>
          </a:xfrm>
          <a:prstGeom prst="rect">
            <a:avLst/>
          </a:prstGeom>
          <a:noFill/>
        </p:spPr>
        <p:txBody>
          <a:bodyPr wrap="square" rtlCol="0">
            <a:spAutoFit/>
          </a:bodyPr>
          <a:lstStyle/>
          <a:p>
            <a:pPr algn="ctr"/>
            <a:r>
              <a:rPr lang="fr-FR" sz="1200" b="1" dirty="0" smtClean="0">
                <a:solidFill>
                  <a:srgbClr val="FFFFFF"/>
                </a:solidFill>
                <a:latin typeface="Calibri" pitchFamily="34" charset="0"/>
                <a:cs typeface="Calibri" pitchFamily="34" charset="0"/>
              </a:rPr>
              <a:t>37,8%</a:t>
            </a:r>
          </a:p>
        </p:txBody>
      </p:sp>
      <p:sp>
        <p:nvSpPr>
          <p:cNvPr id="111" name="ZoneTexte 110"/>
          <p:cNvSpPr txBox="1"/>
          <p:nvPr/>
        </p:nvSpPr>
        <p:spPr>
          <a:xfrm>
            <a:off x="3558564" y="4058052"/>
            <a:ext cx="692890" cy="276999"/>
          </a:xfrm>
          <a:prstGeom prst="rect">
            <a:avLst/>
          </a:prstGeom>
          <a:noFill/>
        </p:spPr>
        <p:txBody>
          <a:bodyPr wrap="square" rtlCol="0">
            <a:spAutoFit/>
          </a:bodyPr>
          <a:lstStyle/>
          <a:p>
            <a:pPr algn="ctr"/>
            <a:r>
              <a:rPr lang="fr-FR" sz="1200" b="1" dirty="0" smtClean="0">
                <a:solidFill>
                  <a:srgbClr val="FFFFFF"/>
                </a:solidFill>
                <a:latin typeface="Calibri" pitchFamily="34" charset="0"/>
                <a:cs typeface="Calibri" pitchFamily="34" charset="0"/>
              </a:rPr>
              <a:t>30.7%</a:t>
            </a:r>
          </a:p>
        </p:txBody>
      </p:sp>
      <p:sp>
        <p:nvSpPr>
          <p:cNvPr id="112" name="ZoneTexte 111"/>
          <p:cNvSpPr txBox="1"/>
          <p:nvPr/>
        </p:nvSpPr>
        <p:spPr>
          <a:xfrm>
            <a:off x="5708581" y="2868323"/>
            <a:ext cx="692890" cy="276999"/>
          </a:xfrm>
          <a:prstGeom prst="rect">
            <a:avLst/>
          </a:prstGeom>
          <a:noFill/>
        </p:spPr>
        <p:txBody>
          <a:bodyPr wrap="square" rtlCol="0">
            <a:spAutoFit/>
          </a:bodyPr>
          <a:lstStyle/>
          <a:p>
            <a:pPr algn="ctr"/>
            <a:r>
              <a:rPr lang="fr-FR" sz="1200" b="1" dirty="0" smtClean="0">
                <a:solidFill>
                  <a:srgbClr val="FFFFFF"/>
                </a:solidFill>
                <a:latin typeface="Calibri" pitchFamily="34" charset="0"/>
                <a:cs typeface="Calibri" pitchFamily="34" charset="0"/>
              </a:rPr>
              <a:t>51.4%</a:t>
            </a:r>
          </a:p>
        </p:txBody>
      </p:sp>
      <p:sp>
        <p:nvSpPr>
          <p:cNvPr id="113" name="ZoneTexte 112"/>
          <p:cNvSpPr txBox="1"/>
          <p:nvPr/>
        </p:nvSpPr>
        <p:spPr>
          <a:xfrm>
            <a:off x="4585604" y="3227289"/>
            <a:ext cx="692890" cy="276999"/>
          </a:xfrm>
          <a:prstGeom prst="rect">
            <a:avLst/>
          </a:prstGeom>
          <a:noFill/>
        </p:spPr>
        <p:txBody>
          <a:bodyPr wrap="square" rtlCol="0">
            <a:spAutoFit/>
          </a:bodyPr>
          <a:lstStyle/>
          <a:p>
            <a:pPr algn="ctr"/>
            <a:r>
              <a:rPr lang="fr-FR" sz="1200" b="1" dirty="0" smtClean="0">
                <a:solidFill>
                  <a:srgbClr val="FFFFFF"/>
                </a:solidFill>
                <a:latin typeface="Calibri" pitchFamily="34" charset="0"/>
                <a:cs typeface="Calibri" pitchFamily="34" charset="0"/>
              </a:rPr>
              <a:t>48.2%</a:t>
            </a:r>
          </a:p>
        </p:txBody>
      </p:sp>
      <p:sp>
        <p:nvSpPr>
          <p:cNvPr id="114" name="ZoneTexte 113"/>
          <p:cNvSpPr txBox="1"/>
          <p:nvPr/>
        </p:nvSpPr>
        <p:spPr>
          <a:xfrm>
            <a:off x="6718862" y="2287910"/>
            <a:ext cx="692890" cy="276999"/>
          </a:xfrm>
          <a:prstGeom prst="rect">
            <a:avLst/>
          </a:prstGeom>
          <a:noFill/>
        </p:spPr>
        <p:txBody>
          <a:bodyPr wrap="square" rtlCol="0">
            <a:spAutoFit/>
          </a:bodyPr>
          <a:lstStyle/>
          <a:p>
            <a:pPr algn="ctr"/>
            <a:r>
              <a:rPr lang="fr-FR" sz="1200" b="1" dirty="0" smtClean="0">
                <a:solidFill>
                  <a:srgbClr val="FFFFFF"/>
                </a:solidFill>
                <a:latin typeface="Calibri" pitchFamily="34" charset="0"/>
                <a:cs typeface="Calibri" pitchFamily="34" charset="0"/>
              </a:rPr>
              <a:t>53.3%</a:t>
            </a:r>
          </a:p>
        </p:txBody>
      </p:sp>
      <p:sp>
        <p:nvSpPr>
          <p:cNvPr id="116" name="ZoneTexte 115"/>
          <p:cNvSpPr txBox="1"/>
          <p:nvPr/>
        </p:nvSpPr>
        <p:spPr>
          <a:xfrm>
            <a:off x="1401859" y="5177980"/>
            <a:ext cx="797668" cy="338554"/>
          </a:xfrm>
          <a:prstGeom prst="rect">
            <a:avLst/>
          </a:prstGeom>
          <a:noFill/>
        </p:spPr>
        <p:txBody>
          <a:bodyPr wrap="square" rtlCol="0">
            <a:spAutoFit/>
          </a:bodyPr>
          <a:lstStyle/>
          <a:p>
            <a:pPr algn="ctr"/>
            <a:r>
              <a:rPr lang="fr-FR" sz="1600" b="1" dirty="0" smtClean="0">
                <a:solidFill>
                  <a:srgbClr val="000000"/>
                </a:solidFill>
                <a:latin typeface="Calibri" pitchFamily="34" charset="0"/>
                <a:cs typeface="Calibri" pitchFamily="34" charset="0"/>
              </a:rPr>
              <a:t>90.0</a:t>
            </a:r>
          </a:p>
        </p:txBody>
      </p:sp>
      <p:sp>
        <p:nvSpPr>
          <p:cNvPr id="117" name="ZoneTexte 116"/>
          <p:cNvSpPr txBox="1"/>
          <p:nvPr/>
        </p:nvSpPr>
        <p:spPr>
          <a:xfrm>
            <a:off x="2445500" y="4595023"/>
            <a:ext cx="797668" cy="338554"/>
          </a:xfrm>
          <a:prstGeom prst="rect">
            <a:avLst/>
          </a:prstGeom>
          <a:noFill/>
        </p:spPr>
        <p:txBody>
          <a:bodyPr wrap="square" rtlCol="0">
            <a:spAutoFit/>
          </a:bodyPr>
          <a:lstStyle/>
          <a:p>
            <a:pPr algn="ctr"/>
            <a:r>
              <a:rPr lang="fr-FR" sz="1600" b="1" dirty="0" smtClean="0">
                <a:solidFill>
                  <a:srgbClr val="000000"/>
                </a:solidFill>
                <a:latin typeface="Calibri" pitchFamily="34" charset="0"/>
                <a:cs typeface="Calibri" pitchFamily="34" charset="0"/>
              </a:rPr>
              <a:t>211.4</a:t>
            </a:r>
          </a:p>
        </p:txBody>
      </p:sp>
      <p:sp>
        <p:nvSpPr>
          <p:cNvPr id="118" name="ZoneTexte 117"/>
          <p:cNvSpPr txBox="1"/>
          <p:nvPr/>
        </p:nvSpPr>
        <p:spPr>
          <a:xfrm>
            <a:off x="3478086" y="3425615"/>
            <a:ext cx="797668" cy="338554"/>
          </a:xfrm>
          <a:prstGeom prst="rect">
            <a:avLst/>
          </a:prstGeom>
          <a:noFill/>
        </p:spPr>
        <p:txBody>
          <a:bodyPr wrap="square" rtlCol="0">
            <a:spAutoFit/>
          </a:bodyPr>
          <a:lstStyle/>
          <a:p>
            <a:pPr algn="ctr"/>
            <a:r>
              <a:rPr lang="fr-FR" sz="1600" b="1" dirty="0" smtClean="0">
                <a:solidFill>
                  <a:srgbClr val="000000"/>
                </a:solidFill>
                <a:latin typeface="Calibri" pitchFamily="34" charset="0"/>
                <a:cs typeface="Calibri" pitchFamily="34" charset="0"/>
              </a:rPr>
              <a:t>443.4</a:t>
            </a:r>
          </a:p>
        </p:txBody>
      </p:sp>
      <p:sp>
        <p:nvSpPr>
          <p:cNvPr id="119" name="ZoneTexte 118"/>
          <p:cNvSpPr txBox="1"/>
          <p:nvPr/>
        </p:nvSpPr>
        <p:spPr>
          <a:xfrm>
            <a:off x="4533216" y="1782550"/>
            <a:ext cx="797668" cy="338554"/>
          </a:xfrm>
          <a:prstGeom prst="rect">
            <a:avLst/>
          </a:prstGeom>
          <a:noFill/>
        </p:spPr>
        <p:txBody>
          <a:bodyPr wrap="square" rtlCol="0">
            <a:spAutoFit/>
          </a:bodyPr>
          <a:lstStyle/>
          <a:p>
            <a:pPr algn="ctr"/>
            <a:r>
              <a:rPr lang="fr-FR" sz="1600" b="1" dirty="0" smtClean="0">
                <a:solidFill>
                  <a:srgbClr val="000000"/>
                </a:solidFill>
                <a:latin typeface="Calibri" pitchFamily="34" charset="0"/>
                <a:cs typeface="Calibri" pitchFamily="34" charset="0"/>
              </a:rPr>
              <a:t>764.2</a:t>
            </a:r>
          </a:p>
        </p:txBody>
      </p:sp>
      <p:sp>
        <p:nvSpPr>
          <p:cNvPr id="120" name="ZoneTexte 119"/>
          <p:cNvSpPr txBox="1"/>
          <p:nvPr/>
        </p:nvSpPr>
        <p:spPr>
          <a:xfrm>
            <a:off x="5610576" y="1194070"/>
            <a:ext cx="797668" cy="338554"/>
          </a:xfrm>
          <a:prstGeom prst="rect">
            <a:avLst/>
          </a:prstGeom>
          <a:noFill/>
        </p:spPr>
        <p:txBody>
          <a:bodyPr wrap="square" rtlCol="0">
            <a:spAutoFit/>
          </a:bodyPr>
          <a:lstStyle/>
          <a:p>
            <a:pPr algn="ctr"/>
            <a:r>
              <a:rPr lang="fr-FR" sz="1600" b="1" dirty="0" smtClean="0">
                <a:solidFill>
                  <a:srgbClr val="000000"/>
                </a:solidFill>
                <a:latin typeface="Calibri" pitchFamily="34" charset="0"/>
                <a:cs typeface="Calibri" pitchFamily="34" charset="0"/>
              </a:rPr>
              <a:t>870.5</a:t>
            </a:r>
          </a:p>
        </p:txBody>
      </p:sp>
      <p:sp>
        <p:nvSpPr>
          <p:cNvPr id="121" name="ZoneTexte 120"/>
          <p:cNvSpPr txBox="1"/>
          <p:nvPr/>
        </p:nvSpPr>
        <p:spPr>
          <a:xfrm>
            <a:off x="6664374" y="714943"/>
            <a:ext cx="797668" cy="338554"/>
          </a:xfrm>
          <a:prstGeom prst="rect">
            <a:avLst/>
          </a:prstGeom>
          <a:noFill/>
        </p:spPr>
        <p:txBody>
          <a:bodyPr wrap="square" rtlCol="0">
            <a:spAutoFit/>
          </a:bodyPr>
          <a:lstStyle/>
          <a:p>
            <a:pPr algn="ctr"/>
            <a:r>
              <a:rPr lang="fr-FR" sz="1600" b="1" dirty="0" smtClean="0">
                <a:solidFill>
                  <a:srgbClr val="000000"/>
                </a:solidFill>
                <a:latin typeface="Calibri" pitchFamily="34" charset="0"/>
                <a:cs typeface="Calibri" pitchFamily="34" charset="0"/>
              </a:rPr>
              <a:t>983.7</a:t>
            </a:r>
          </a:p>
        </p:txBody>
      </p:sp>
      <p:sp>
        <p:nvSpPr>
          <p:cNvPr id="50" name="ZoneTexte 49"/>
          <p:cNvSpPr txBox="1"/>
          <p:nvPr/>
        </p:nvSpPr>
        <p:spPr>
          <a:xfrm>
            <a:off x="2439293" y="5601776"/>
            <a:ext cx="797668" cy="276999"/>
          </a:xfrm>
          <a:prstGeom prst="rect">
            <a:avLst/>
          </a:prstGeom>
          <a:noFill/>
        </p:spPr>
        <p:txBody>
          <a:bodyPr wrap="square" rtlCol="0">
            <a:spAutoFit/>
          </a:bodyPr>
          <a:lstStyle/>
          <a:p>
            <a:pPr algn="ctr"/>
            <a:r>
              <a:rPr lang="fr-FR" sz="1200" b="1" dirty="0" smtClean="0">
                <a:solidFill>
                  <a:srgbClr val="000000"/>
                </a:solidFill>
                <a:latin typeface="Calibri" pitchFamily="34" charset="0"/>
                <a:cs typeface="Calibri" pitchFamily="34" charset="0"/>
              </a:rPr>
              <a:t>72.3%</a:t>
            </a:r>
          </a:p>
        </p:txBody>
      </p:sp>
      <p:sp>
        <p:nvSpPr>
          <p:cNvPr id="105" name="ZoneTexte 104"/>
          <p:cNvSpPr txBox="1"/>
          <p:nvPr/>
        </p:nvSpPr>
        <p:spPr>
          <a:xfrm>
            <a:off x="2452275" y="5014208"/>
            <a:ext cx="797668" cy="276999"/>
          </a:xfrm>
          <a:prstGeom prst="rect">
            <a:avLst/>
          </a:prstGeom>
          <a:noFill/>
        </p:spPr>
        <p:txBody>
          <a:bodyPr wrap="square" rtlCol="0">
            <a:spAutoFit/>
          </a:bodyPr>
          <a:lstStyle/>
          <a:p>
            <a:pPr algn="ctr"/>
            <a:r>
              <a:rPr lang="fr-FR" sz="1200" b="1" dirty="0" smtClean="0">
                <a:solidFill>
                  <a:schemeClr val="bg1"/>
                </a:solidFill>
                <a:latin typeface="Calibri" pitchFamily="34" charset="0"/>
                <a:cs typeface="Calibri" pitchFamily="34" charset="0"/>
              </a:rPr>
              <a:t>27.7%</a:t>
            </a:r>
          </a:p>
        </p:txBody>
      </p:sp>
      <p:sp>
        <p:nvSpPr>
          <p:cNvPr id="51" name="ZoneTexte 50"/>
          <p:cNvSpPr txBox="1"/>
          <p:nvPr/>
        </p:nvSpPr>
        <p:spPr>
          <a:xfrm>
            <a:off x="1401859" y="5046349"/>
            <a:ext cx="797668" cy="246221"/>
          </a:xfrm>
          <a:prstGeom prst="rect">
            <a:avLst/>
          </a:prstGeom>
          <a:noFill/>
        </p:spPr>
        <p:txBody>
          <a:bodyPr wrap="square" rtlCol="0">
            <a:spAutoFit/>
          </a:bodyPr>
          <a:lstStyle/>
          <a:p>
            <a:pPr algn="ctr"/>
            <a:r>
              <a:rPr lang="fr-FR" sz="1000" b="1" dirty="0" smtClean="0">
                <a:solidFill>
                  <a:schemeClr val="bg1"/>
                </a:solidFill>
                <a:latin typeface="Calibri" pitchFamily="34" charset="0"/>
                <a:cs typeface="Calibri" pitchFamily="34" charset="0"/>
              </a:rPr>
              <a:t>22,0%</a:t>
            </a:r>
          </a:p>
        </p:txBody>
      </p:sp>
      <p:sp>
        <p:nvSpPr>
          <p:cNvPr id="52" name="ZoneTexte 51"/>
          <p:cNvSpPr txBox="1"/>
          <p:nvPr/>
        </p:nvSpPr>
        <p:spPr>
          <a:xfrm>
            <a:off x="1408364" y="5532688"/>
            <a:ext cx="797668" cy="261610"/>
          </a:xfrm>
          <a:prstGeom prst="rect">
            <a:avLst/>
          </a:prstGeom>
          <a:noFill/>
        </p:spPr>
        <p:txBody>
          <a:bodyPr wrap="square" rtlCol="0">
            <a:spAutoFit/>
          </a:bodyPr>
          <a:lstStyle/>
          <a:p>
            <a:pPr algn="ctr"/>
            <a:r>
              <a:rPr lang="fr-FR" sz="1050" b="1" dirty="0" smtClean="0">
                <a:solidFill>
                  <a:schemeClr val="bg1"/>
                </a:solidFill>
                <a:latin typeface="Calibri" pitchFamily="34" charset="0"/>
                <a:cs typeface="Calibri" pitchFamily="34" charset="0"/>
              </a:rPr>
              <a:t>22.0%</a:t>
            </a:r>
          </a:p>
        </p:txBody>
      </p:sp>
    </p:spTree>
    <p:extLst>
      <p:ext uri="{BB962C8B-B14F-4D97-AF65-F5344CB8AC3E}">
        <p14:creationId xmlns:p14="http://schemas.microsoft.com/office/powerpoint/2010/main" val="2626792158"/>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 name="Titre 3"/>
          <p:cNvSpPr>
            <a:spLocks noGrp="1"/>
          </p:cNvSpPr>
          <p:nvPr>
            <p:ph type="title"/>
          </p:nvPr>
        </p:nvSpPr>
        <p:spPr/>
        <p:txBody>
          <a:bodyPr/>
          <a:lstStyle/>
          <a:p>
            <a:r>
              <a:rPr lang="fr-FR" kern="1200" cap="small" dirty="0" smtClean="0">
                <a:latin typeface="+mn-lt"/>
              </a:rPr>
              <a:t>Activity </a:t>
            </a:r>
            <a:r>
              <a:rPr lang="fr-FR" kern="1200" cap="small" dirty="0" err="1" smtClean="0">
                <a:latin typeface="+mn-lt"/>
              </a:rPr>
              <a:t>growth</a:t>
            </a:r>
            <a:r>
              <a:rPr lang="fr-FR" kern="1200" cap="small" dirty="0" smtClean="0">
                <a:latin typeface="+mn-lt"/>
              </a:rPr>
              <a:t> </a:t>
            </a:r>
            <a:r>
              <a:rPr lang="fr-FR" kern="1200" cap="small" dirty="0">
                <a:latin typeface="+mn-lt"/>
              </a:rPr>
              <a:t>- </a:t>
            </a:r>
            <a:r>
              <a:rPr lang="fr-FR" kern="1200" cap="small" dirty="0" smtClean="0">
                <a:latin typeface="+mn-lt"/>
              </a:rPr>
              <a:t>GROUP</a:t>
            </a:r>
            <a:endParaRPr lang="fr-FR" kern="1200" cap="small" dirty="0">
              <a:latin typeface="+mn-lt"/>
            </a:endParaRPr>
          </a:p>
        </p:txBody>
      </p:sp>
      <p:sp>
        <p:nvSpPr>
          <p:cNvPr id="11" name="Rectangle 10"/>
          <p:cNvSpPr/>
          <p:nvPr/>
        </p:nvSpPr>
        <p:spPr>
          <a:xfrm>
            <a:off x="6140736" y="3102385"/>
            <a:ext cx="2429412" cy="1415143"/>
          </a:xfrm>
          <a:prstGeom prst="rect">
            <a:avLst/>
          </a:prstGeom>
          <a:noFill/>
          <a:ln>
            <a:noFill/>
          </a:ln>
          <a:effectLst/>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endParaRPr lang="fr-FR" sz="2200" dirty="0">
              <a:solidFill>
                <a:srgbClr val="585858"/>
              </a:solidFill>
            </a:endParaRPr>
          </a:p>
        </p:txBody>
      </p:sp>
      <p:sp>
        <p:nvSpPr>
          <p:cNvPr id="25" name="Rectangle 24"/>
          <p:cNvSpPr/>
          <p:nvPr/>
        </p:nvSpPr>
        <p:spPr>
          <a:xfrm>
            <a:off x="7524802" y="1969215"/>
            <a:ext cx="1368000" cy="756000"/>
          </a:xfrm>
          <a:prstGeom prst="rect">
            <a:avLst/>
          </a:prstGeom>
          <a:solidFill>
            <a:srgbClr val="FEFF7F"/>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b="1" dirty="0">
              <a:solidFill>
                <a:schemeClr val="tx1"/>
              </a:solidFill>
              <a:latin typeface="Century Gothic" panose="020B0502020202020204" pitchFamily="34" charset="0"/>
              <a:cs typeface="Calibri" panose="020F0502020204030204" pitchFamily="34" charset="0"/>
            </a:endParaRPr>
          </a:p>
        </p:txBody>
      </p:sp>
      <p:sp>
        <p:nvSpPr>
          <p:cNvPr id="26" name="Rectangle 25"/>
          <p:cNvSpPr/>
          <p:nvPr/>
        </p:nvSpPr>
        <p:spPr>
          <a:xfrm>
            <a:off x="7527877" y="2829101"/>
            <a:ext cx="1368000" cy="756000"/>
          </a:xfrm>
          <a:prstGeom prst="rect">
            <a:avLst/>
          </a:prstGeom>
          <a:solidFill>
            <a:srgbClr val="FEFF7F"/>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b="1" dirty="0">
              <a:solidFill>
                <a:schemeClr val="tx1"/>
              </a:solidFill>
              <a:latin typeface="Century Gothic" panose="020B0502020202020204" pitchFamily="34" charset="0"/>
              <a:cs typeface="Calibri" panose="020F0502020204030204" pitchFamily="34" charset="0"/>
            </a:endParaRPr>
          </a:p>
        </p:txBody>
      </p:sp>
      <p:sp>
        <p:nvSpPr>
          <p:cNvPr id="27" name="Rectangle 26"/>
          <p:cNvSpPr/>
          <p:nvPr/>
        </p:nvSpPr>
        <p:spPr>
          <a:xfrm>
            <a:off x="7527877" y="4620550"/>
            <a:ext cx="1368000" cy="756000"/>
          </a:xfrm>
          <a:prstGeom prst="rect">
            <a:avLst/>
          </a:prstGeom>
          <a:solidFill>
            <a:schemeClr val="bg2">
              <a:lumMod val="75000"/>
            </a:scheme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b="1" dirty="0">
              <a:latin typeface="Century Gothic" panose="020B0502020202020204" pitchFamily="34" charset="0"/>
              <a:cs typeface="Calibri" panose="020F0502020204030204" pitchFamily="34" charset="0"/>
            </a:endParaRPr>
          </a:p>
        </p:txBody>
      </p:sp>
      <p:sp>
        <p:nvSpPr>
          <p:cNvPr id="34" name="ZoneTexte 33"/>
          <p:cNvSpPr txBox="1"/>
          <p:nvPr/>
        </p:nvSpPr>
        <p:spPr>
          <a:xfrm>
            <a:off x="7268360" y="4788442"/>
            <a:ext cx="1872000" cy="400110"/>
          </a:xfrm>
          <a:prstGeom prst="rect">
            <a:avLst/>
          </a:prstGeom>
          <a:noFill/>
        </p:spPr>
        <p:txBody>
          <a:bodyPr wrap="square" rtlCol="0">
            <a:spAutoFit/>
          </a:bodyPr>
          <a:lstStyle/>
          <a:p>
            <a:pPr algn="ctr"/>
            <a:r>
              <a:rPr lang="fr-FR" sz="2000" b="1" i="1" dirty="0" smtClean="0">
                <a:solidFill>
                  <a:schemeClr val="bg1"/>
                </a:solidFill>
                <a:latin typeface="+mn-lt"/>
                <a:cs typeface="Calibri" pitchFamily="34" charset="0"/>
              </a:rPr>
              <a:t>+13.0%</a:t>
            </a:r>
          </a:p>
        </p:txBody>
      </p:sp>
      <p:sp>
        <p:nvSpPr>
          <p:cNvPr id="35" name="ZoneTexte 34"/>
          <p:cNvSpPr txBox="1"/>
          <p:nvPr/>
        </p:nvSpPr>
        <p:spPr>
          <a:xfrm>
            <a:off x="7268360" y="2150861"/>
            <a:ext cx="1872000" cy="400110"/>
          </a:xfrm>
          <a:prstGeom prst="rect">
            <a:avLst/>
          </a:prstGeom>
          <a:noFill/>
        </p:spPr>
        <p:txBody>
          <a:bodyPr wrap="square" rtlCol="0">
            <a:spAutoFit/>
          </a:bodyPr>
          <a:lstStyle/>
          <a:p>
            <a:pPr algn="ctr"/>
            <a:r>
              <a:rPr lang="fr-FR" sz="2000" b="1" i="1" dirty="0" smtClean="0">
                <a:solidFill>
                  <a:schemeClr val="accent6">
                    <a:lumMod val="50000"/>
                  </a:schemeClr>
                </a:solidFill>
                <a:latin typeface="+mn-lt"/>
                <a:cs typeface="Calibri" pitchFamily="34" charset="0"/>
              </a:rPr>
              <a:t>+7.1%</a:t>
            </a:r>
            <a:endParaRPr lang="fr-FR" sz="2000" b="1" i="1" dirty="0">
              <a:solidFill>
                <a:schemeClr val="accent6">
                  <a:lumMod val="50000"/>
                </a:schemeClr>
              </a:solidFill>
              <a:latin typeface="+mn-lt"/>
              <a:cs typeface="Calibri" pitchFamily="34" charset="0"/>
            </a:endParaRPr>
          </a:p>
        </p:txBody>
      </p:sp>
      <p:sp>
        <p:nvSpPr>
          <p:cNvPr id="3" name="ZoneTexte 2"/>
          <p:cNvSpPr txBox="1"/>
          <p:nvPr/>
        </p:nvSpPr>
        <p:spPr>
          <a:xfrm>
            <a:off x="933721" y="5839618"/>
            <a:ext cx="7897012" cy="707886"/>
          </a:xfrm>
          <a:prstGeom prst="rect">
            <a:avLst/>
          </a:prstGeom>
          <a:noFill/>
        </p:spPr>
        <p:txBody>
          <a:bodyPr wrap="square" rtlCol="0">
            <a:spAutoFit/>
          </a:bodyPr>
          <a:lstStyle/>
          <a:p>
            <a:pPr>
              <a:buClr>
                <a:schemeClr val="accent4">
                  <a:lumMod val="50000"/>
                </a:schemeClr>
              </a:buClr>
              <a:buSzPct val="90000"/>
            </a:pPr>
            <a:r>
              <a:rPr lang="fr-FR" sz="2000" b="1" dirty="0" err="1" smtClean="0">
                <a:solidFill>
                  <a:schemeClr val="tx1">
                    <a:lumMod val="75000"/>
                    <a:lumOff val="25000"/>
                  </a:schemeClr>
                </a:solidFill>
                <a:latin typeface="+mn-lt"/>
                <a:cs typeface="Calibri" pitchFamily="34" charset="0"/>
              </a:rPr>
              <a:t>External</a:t>
            </a:r>
            <a:r>
              <a:rPr lang="fr-FR" sz="2000" b="1" dirty="0" smtClean="0">
                <a:solidFill>
                  <a:schemeClr val="tx1">
                    <a:lumMod val="75000"/>
                    <a:lumOff val="25000"/>
                  </a:schemeClr>
                </a:solidFill>
                <a:latin typeface="+mn-lt"/>
                <a:cs typeface="Calibri" pitchFamily="34" charset="0"/>
              </a:rPr>
              <a:t> </a:t>
            </a:r>
            <a:r>
              <a:rPr lang="fr-FR" sz="2000" b="1" dirty="0" err="1" smtClean="0">
                <a:solidFill>
                  <a:schemeClr val="tx1">
                    <a:lumMod val="75000"/>
                    <a:lumOff val="25000"/>
                  </a:schemeClr>
                </a:solidFill>
                <a:latin typeface="+mn-lt"/>
                <a:cs typeface="Calibri" pitchFamily="34" charset="0"/>
              </a:rPr>
              <a:t>growth</a:t>
            </a:r>
            <a:r>
              <a:rPr lang="fr-FR" sz="2000" b="1" dirty="0" smtClean="0">
                <a:solidFill>
                  <a:schemeClr val="tx1">
                    <a:lumMod val="75000"/>
                    <a:lumOff val="25000"/>
                  </a:schemeClr>
                </a:solidFill>
                <a:latin typeface="+mn-lt"/>
                <a:cs typeface="Calibri" pitchFamily="34" charset="0"/>
              </a:rPr>
              <a:t> </a:t>
            </a:r>
            <a:r>
              <a:rPr lang="fr-FR" sz="2000" b="1" dirty="0" err="1" smtClean="0">
                <a:solidFill>
                  <a:schemeClr val="tx1">
                    <a:lumMod val="75000"/>
                    <a:lumOff val="25000"/>
                  </a:schemeClr>
                </a:solidFill>
                <a:latin typeface="+mn-lt"/>
                <a:cs typeface="Calibri" pitchFamily="34" charset="0"/>
              </a:rPr>
              <a:t>accounts</a:t>
            </a:r>
            <a:r>
              <a:rPr lang="fr-FR" sz="2000" b="1" dirty="0" smtClean="0">
                <a:solidFill>
                  <a:schemeClr val="tx1">
                    <a:lumMod val="75000"/>
                    <a:lumOff val="25000"/>
                  </a:schemeClr>
                </a:solidFill>
                <a:latin typeface="+mn-lt"/>
                <a:cs typeface="Calibri" pitchFamily="34" charset="0"/>
              </a:rPr>
              <a:t> for 6.1% of total turnover, i.e. </a:t>
            </a:r>
            <a:r>
              <a:rPr lang="fr-FR" sz="2000" b="1" dirty="0" err="1" smtClean="0">
                <a:solidFill>
                  <a:schemeClr val="tx1">
                    <a:lumMod val="75000"/>
                    <a:lumOff val="25000"/>
                  </a:schemeClr>
                </a:solidFill>
                <a:latin typeface="+mn-lt"/>
                <a:cs typeface="Calibri" pitchFamily="34" charset="0"/>
              </a:rPr>
              <a:t>almost</a:t>
            </a:r>
            <a:r>
              <a:rPr lang="fr-FR" sz="2000" b="1" dirty="0" smtClean="0">
                <a:solidFill>
                  <a:schemeClr val="tx1">
                    <a:lumMod val="75000"/>
                    <a:lumOff val="25000"/>
                  </a:schemeClr>
                </a:solidFill>
                <a:latin typeface="+mn-lt"/>
                <a:cs typeface="Calibri" pitchFamily="34" charset="0"/>
              </a:rPr>
              <a:t> 50% of the </a:t>
            </a:r>
            <a:r>
              <a:rPr lang="fr-FR" sz="2000" b="1" dirty="0" err="1" smtClean="0">
                <a:solidFill>
                  <a:schemeClr val="tx1">
                    <a:lumMod val="75000"/>
                    <a:lumOff val="25000"/>
                  </a:schemeClr>
                </a:solidFill>
                <a:latin typeface="+mn-lt"/>
                <a:cs typeface="Calibri" pitchFamily="34" charset="0"/>
              </a:rPr>
              <a:t>Group’s</a:t>
            </a:r>
            <a:r>
              <a:rPr lang="fr-FR" sz="2000" b="1" dirty="0" smtClean="0">
                <a:solidFill>
                  <a:schemeClr val="tx1">
                    <a:lumMod val="75000"/>
                    <a:lumOff val="25000"/>
                  </a:schemeClr>
                </a:solidFill>
                <a:latin typeface="+mn-lt"/>
                <a:cs typeface="Calibri" pitchFamily="34" charset="0"/>
              </a:rPr>
              <a:t> </a:t>
            </a:r>
            <a:r>
              <a:rPr lang="fr-FR" sz="2000" b="1" dirty="0" err="1" smtClean="0">
                <a:solidFill>
                  <a:schemeClr val="tx1">
                    <a:lumMod val="75000"/>
                    <a:lumOff val="25000"/>
                  </a:schemeClr>
                </a:solidFill>
                <a:latin typeface="+mn-lt"/>
                <a:cs typeface="Calibri" pitchFamily="34" charset="0"/>
              </a:rPr>
              <a:t>consolidated</a:t>
            </a:r>
            <a:r>
              <a:rPr lang="fr-FR" sz="2000" b="1" dirty="0" smtClean="0">
                <a:solidFill>
                  <a:schemeClr val="tx1">
                    <a:lumMod val="75000"/>
                    <a:lumOff val="25000"/>
                  </a:schemeClr>
                </a:solidFill>
                <a:latin typeface="+mn-lt"/>
                <a:cs typeface="Calibri" pitchFamily="34" charset="0"/>
              </a:rPr>
              <a:t> </a:t>
            </a:r>
            <a:r>
              <a:rPr lang="fr-FR" sz="2000" b="1" dirty="0" err="1" smtClean="0">
                <a:solidFill>
                  <a:schemeClr val="tx1">
                    <a:lumMod val="75000"/>
                    <a:lumOff val="25000"/>
                  </a:schemeClr>
                </a:solidFill>
                <a:latin typeface="+mn-lt"/>
                <a:cs typeface="Calibri" pitchFamily="34" charset="0"/>
              </a:rPr>
              <a:t>growth</a:t>
            </a:r>
            <a:r>
              <a:rPr lang="fr-FR" sz="2000" b="1" dirty="0" smtClean="0">
                <a:solidFill>
                  <a:schemeClr val="tx1">
                    <a:lumMod val="75000"/>
                    <a:lumOff val="25000"/>
                  </a:schemeClr>
                </a:solidFill>
                <a:latin typeface="+mn-lt"/>
                <a:cs typeface="Calibri" pitchFamily="34" charset="0"/>
              </a:rPr>
              <a:t> in H1.</a:t>
            </a:r>
          </a:p>
        </p:txBody>
      </p:sp>
      <p:sp>
        <p:nvSpPr>
          <p:cNvPr id="42" name="Rectangle 41"/>
          <p:cNvSpPr/>
          <p:nvPr/>
        </p:nvSpPr>
        <p:spPr>
          <a:xfrm>
            <a:off x="7527877" y="3708761"/>
            <a:ext cx="1368000" cy="756000"/>
          </a:xfrm>
          <a:prstGeom prst="rect">
            <a:avLst/>
          </a:prstGeom>
          <a:solidFill>
            <a:srgbClr val="FEFF7F"/>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dirty="0">
              <a:solidFill>
                <a:schemeClr val="accent4">
                  <a:lumMod val="75000"/>
                </a:schemeClr>
              </a:solidFill>
              <a:latin typeface="Century Gothic" panose="020B0502020202020204" pitchFamily="34" charset="0"/>
              <a:cs typeface="Calibri" panose="020F0502020204030204" pitchFamily="34" charset="0"/>
            </a:endParaRPr>
          </a:p>
        </p:txBody>
      </p:sp>
      <p:sp>
        <p:nvSpPr>
          <p:cNvPr id="43" name="ZoneTexte 42"/>
          <p:cNvSpPr txBox="1"/>
          <p:nvPr/>
        </p:nvSpPr>
        <p:spPr>
          <a:xfrm>
            <a:off x="7527876" y="3894159"/>
            <a:ext cx="1368001" cy="400110"/>
          </a:xfrm>
          <a:prstGeom prst="rect">
            <a:avLst/>
          </a:prstGeom>
          <a:noFill/>
        </p:spPr>
        <p:txBody>
          <a:bodyPr wrap="square" rtlCol="0">
            <a:spAutoFit/>
          </a:bodyPr>
          <a:lstStyle/>
          <a:p>
            <a:pPr algn="ctr"/>
            <a:r>
              <a:rPr lang="fr-FR" sz="2000" b="1" i="1" dirty="0" smtClean="0">
                <a:solidFill>
                  <a:schemeClr val="accent6">
                    <a:lumMod val="50000"/>
                  </a:schemeClr>
                </a:solidFill>
                <a:latin typeface="+mn-lt"/>
                <a:cs typeface="Calibri" pitchFamily="34" charset="0"/>
              </a:rPr>
              <a:t>-0.20 %</a:t>
            </a:r>
            <a:endParaRPr lang="fr-FR" sz="2000" b="1" i="1" dirty="0">
              <a:solidFill>
                <a:schemeClr val="accent6">
                  <a:lumMod val="50000"/>
                </a:schemeClr>
              </a:solidFill>
              <a:latin typeface="+mn-lt"/>
              <a:cs typeface="Calibri" pitchFamily="34" charset="0"/>
            </a:endParaRPr>
          </a:p>
        </p:txBody>
      </p:sp>
      <p:pic>
        <p:nvPicPr>
          <p:cNvPr id="4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843486">
            <a:off x="326681" y="5933471"/>
            <a:ext cx="457548" cy="457548"/>
          </a:xfrm>
          <a:prstGeom prst="rect">
            <a:avLst/>
          </a:prstGeom>
          <a:noFill/>
          <a:effectLst>
            <a:glow rad="127000">
              <a:schemeClr val="accent1">
                <a:alpha val="0"/>
              </a:schemeClr>
            </a:glow>
            <a:reflection stA="0" endPos="65000" dist="50800" dir="5400000" sy="-100000" algn="bl" rotWithShape="0"/>
          </a:effectLst>
          <a:extLst>
            <a:ext uri="{909E8E84-426E-40dd-AFC4-6F175D3DCCD1}">
              <a14:hiddenFill xmlns="" xmlns:a14="http://schemas.microsoft.com/office/drawing/2010/main">
                <a:solidFill>
                  <a:srgbClr val="FFFFFF"/>
                </a:solidFill>
              </a14:hiddenFill>
            </a:ext>
          </a:extLst>
        </p:spPr>
      </p:pic>
      <p:sp>
        <p:nvSpPr>
          <p:cNvPr id="46" name="ZoneTexte 45"/>
          <p:cNvSpPr txBox="1"/>
          <p:nvPr/>
        </p:nvSpPr>
        <p:spPr>
          <a:xfrm>
            <a:off x="43442" y="1419021"/>
            <a:ext cx="3403143" cy="400110"/>
          </a:xfrm>
          <a:prstGeom prst="rect">
            <a:avLst/>
          </a:prstGeom>
          <a:noFill/>
        </p:spPr>
        <p:txBody>
          <a:bodyPr wrap="square" rtlCol="0">
            <a:spAutoFit/>
          </a:bodyPr>
          <a:lstStyle/>
          <a:p>
            <a:r>
              <a:rPr lang="fr-FR" sz="2000" b="1" i="1" dirty="0" smtClean="0">
                <a:latin typeface="Century Gothic" panose="020B0502020202020204" pitchFamily="34" charset="0"/>
                <a:cs typeface="Calibri" pitchFamily="34" charset="0"/>
              </a:rPr>
              <a:t>In €M</a:t>
            </a:r>
          </a:p>
        </p:txBody>
      </p:sp>
      <p:sp>
        <p:nvSpPr>
          <p:cNvPr id="47" name="ZoneTexte 46"/>
          <p:cNvSpPr txBox="1"/>
          <p:nvPr/>
        </p:nvSpPr>
        <p:spPr>
          <a:xfrm>
            <a:off x="3351256" y="1413701"/>
            <a:ext cx="1871999" cy="307777"/>
          </a:xfrm>
          <a:prstGeom prst="rect">
            <a:avLst/>
          </a:prstGeom>
          <a:noFill/>
        </p:spPr>
        <p:txBody>
          <a:bodyPr wrap="square" rtlCol="0">
            <a:spAutoFit/>
          </a:bodyPr>
          <a:lstStyle/>
          <a:p>
            <a:pPr algn="ctr"/>
            <a:r>
              <a:rPr lang="fr-FR" sz="1400" b="1" dirty="0" smtClean="0">
                <a:latin typeface="Century Gothic" panose="020B0502020202020204" pitchFamily="34" charset="0"/>
                <a:cs typeface="Calibri" pitchFamily="34" charset="0"/>
              </a:rPr>
              <a:t>Revenue H1 2016</a:t>
            </a:r>
          </a:p>
        </p:txBody>
      </p:sp>
      <p:sp>
        <p:nvSpPr>
          <p:cNvPr id="48" name="ZoneTexte 47"/>
          <p:cNvSpPr txBox="1"/>
          <p:nvPr/>
        </p:nvSpPr>
        <p:spPr>
          <a:xfrm>
            <a:off x="5321223" y="1410554"/>
            <a:ext cx="1871999" cy="307777"/>
          </a:xfrm>
          <a:prstGeom prst="rect">
            <a:avLst/>
          </a:prstGeom>
          <a:noFill/>
        </p:spPr>
        <p:txBody>
          <a:bodyPr wrap="square" rtlCol="0">
            <a:spAutoFit/>
          </a:bodyPr>
          <a:lstStyle/>
          <a:p>
            <a:pPr algn="ctr"/>
            <a:r>
              <a:rPr lang="fr-FR" sz="1400" b="1" dirty="0">
                <a:latin typeface="Century Gothic" panose="020B0502020202020204" pitchFamily="34" charset="0"/>
                <a:cs typeface="Calibri" pitchFamily="34" charset="0"/>
              </a:rPr>
              <a:t>Revenue H1 </a:t>
            </a:r>
            <a:r>
              <a:rPr lang="fr-FR" sz="1400" b="1" dirty="0" smtClean="0">
                <a:latin typeface="Century Gothic" panose="020B0502020202020204" pitchFamily="34" charset="0"/>
                <a:cs typeface="Calibri" pitchFamily="34" charset="0"/>
              </a:rPr>
              <a:t>2017</a:t>
            </a:r>
            <a:endParaRPr lang="fr-FR" sz="1400" b="1" dirty="0">
              <a:latin typeface="Century Gothic" panose="020B0502020202020204" pitchFamily="34" charset="0"/>
              <a:cs typeface="Calibri" pitchFamily="34" charset="0"/>
            </a:endParaRPr>
          </a:p>
        </p:txBody>
      </p:sp>
      <p:sp>
        <p:nvSpPr>
          <p:cNvPr id="49" name="ZoneTexte 48"/>
          <p:cNvSpPr txBox="1"/>
          <p:nvPr/>
        </p:nvSpPr>
        <p:spPr>
          <a:xfrm>
            <a:off x="7259654" y="1413699"/>
            <a:ext cx="1871999" cy="307777"/>
          </a:xfrm>
          <a:prstGeom prst="rect">
            <a:avLst/>
          </a:prstGeom>
          <a:noFill/>
        </p:spPr>
        <p:txBody>
          <a:bodyPr wrap="square" rtlCol="0">
            <a:spAutoFit/>
          </a:bodyPr>
          <a:lstStyle/>
          <a:p>
            <a:pPr algn="ctr"/>
            <a:r>
              <a:rPr lang="fr-FR" sz="1400" b="1" dirty="0" smtClean="0">
                <a:latin typeface="Century Gothic" panose="020B0502020202020204" pitchFamily="34" charset="0"/>
                <a:cs typeface="Calibri" pitchFamily="34" charset="0"/>
              </a:rPr>
              <a:t>Change</a:t>
            </a:r>
          </a:p>
        </p:txBody>
      </p:sp>
      <p:cxnSp>
        <p:nvCxnSpPr>
          <p:cNvPr id="50" name="Connecteur droit 49"/>
          <p:cNvCxnSpPr/>
          <p:nvPr/>
        </p:nvCxnSpPr>
        <p:spPr>
          <a:xfrm>
            <a:off x="107279" y="1771476"/>
            <a:ext cx="2880000"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1" name="Connecteur droit 50"/>
          <p:cNvCxnSpPr/>
          <p:nvPr/>
        </p:nvCxnSpPr>
        <p:spPr>
          <a:xfrm>
            <a:off x="3390137" y="1780788"/>
            <a:ext cx="3780000"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3" name="Connecteur droit 52"/>
          <p:cNvCxnSpPr/>
          <p:nvPr/>
        </p:nvCxnSpPr>
        <p:spPr>
          <a:xfrm>
            <a:off x="7542409" y="1781057"/>
            <a:ext cx="1332000"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 name="Flèche droite 4"/>
          <p:cNvSpPr/>
          <p:nvPr/>
        </p:nvSpPr>
        <p:spPr>
          <a:xfrm>
            <a:off x="3390137" y="1891519"/>
            <a:ext cx="1962150" cy="828000"/>
          </a:xfrm>
          <a:prstGeom prst="rightArrow">
            <a:avLst>
              <a:gd name="adj1" fmla="val 82067"/>
              <a:gd name="adj2" fmla="val 32185"/>
            </a:avLst>
          </a:prstGeom>
          <a:solidFill>
            <a:srgbClr val="FEFF7F"/>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solidFill>
                  <a:schemeClr val="tx1"/>
                </a:solidFill>
              </a:rPr>
              <a:t>870.5</a:t>
            </a:r>
            <a:endParaRPr lang="fr-FR" sz="3200" b="1" dirty="0">
              <a:solidFill>
                <a:schemeClr val="tx1"/>
              </a:solidFill>
            </a:endParaRPr>
          </a:p>
        </p:txBody>
      </p:sp>
      <p:sp>
        <p:nvSpPr>
          <p:cNvPr id="65" name="Flèche droite 64"/>
          <p:cNvSpPr/>
          <p:nvPr/>
        </p:nvSpPr>
        <p:spPr>
          <a:xfrm>
            <a:off x="3390137" y="2794657"/>
            <a:ext cx="1962150" cy="828000"/>
          </a:xfrm>
          <a:prstGeom prst="rightArrow">
            <a:avLst>
              <a:gd name="adj1" fmla="val 82067"/>
              <a:gd name="adj2" fmla="val 32185"/>
            </a:avLst>
          </a:prstGeom>
          <a:solidFill>
            <a:srgbClr val="FEFF7F"/>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0" b="1" dirty="0">
              <a:solidFill>
                <a:schemeClr val="tx1"/>
              </a:solidFill>
            </a:endParaRPr>
          </a:p>
        </p:txBody>
      </p:sp>
      <p:sp>
        <p:nvSpPr>
          <p:cNvPr id="66" name="Flèche droite 65"/>
          <p:cNvSpPr/>
          <p:nvPr/>
        </p:nvSpPr>
        <p:spPr>
          <a:xfrm>
            <a:off x="3390269" y="3688618"/>
            <a:ext cx="1962150" cy="828000"/>
          </a:xfrm>
          <a:prstGeom prst="rightArrow">
            <a:avLst>
              <a:gd name="adj1" fmla="val 82067"/>
              <a:gd name="adj2" fmla="val 32185"/>
            </a:avLst>
          </a:prstGeom>
          <a:solidFill>
            <a:srgbClr val="FEFF7F"/>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0" b="1" dirty="0">
              <a:solidFill>
                <a:schemeClr val="tx1"/>
              </a:solidFill>
            </a:endParaRPr>
          </a:p>
        </p:txBody>
      </p:sp>
      <p:sp>
        <p:nvSpPr>
          <p:cNvPr id="67" name="Flèche droite 66"/>
          <p:cNvSpPr/>
          <p:nvPr/>
        </p:nvSpPr>
        <p:spPr>
          <a:xfrm>
            <a:off x="5457062" y="1891519"/>
            <a:ext cx="1962150" cy="828000"/>
          </a:xfrm>
          <a:prstGeom prst="rightArrow">
            <a:avLst>
              <a:gd name="adj1" fmla="val 82067"/>
              <a:gd name="adj2" fmla="val 32185"/>
            </a:avLst>
          </a:prstGeom>
          <a:solidFill>
            <a:srgbClr val="FEFF7F"/>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solidFill>
                  <a:schemeClr val="tx1"/>
                </a:solidFill>
              </a:rPr>
              <a:t>932.5</a:t>
            </a:r>
            <a:endParaRPr lang="fr-FR" sz="3200" b="1" dirty="0">
              <a:solidFill>
                <a:schemeClr val="tx1"/>
              </a:solidFill>
            </a:endParaRPr>
          </a:p>
        </p:txBody>
      </p:sp>
      <p:sp>
        <p:nvSpPr>
          <p:cNvPr id="68" name="Flèche droite 67"/>
          <p:cNvSpPr/>
          <p:nvPr/>
        </p:nvSpPr>
        <p:spPr>
          <a:xfrm>
            <a:off x="5457062" y="2787037"/>
            <a:ext cx="1962150" cy="828000"/>
          </a:xfrm>
          <a:prstGeom prst="rightArrow">
            <a:avLst>
              <a:gd name="adj1" fmla="val 82067"/>
              <a:gd name="adj2" fmla="val 32185"/>
            </a:avLst>
          </a:prstGeom>
          <a:solidFill>
            <a:srgbClr val="FEFF7F"/>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solidFill>
                  <a:schemeClr val="tx1"/>
                </a:solidFill>
              </a:rPr>
              <a:t> 52.9</a:t>
            </a:r>
            <a:endParaRPr lang="fr-FR" sz="3200" b="1" dirty="0">
              <a:solidFill>
                <a:schemeClr val="tx1"/>
              </a:solidFill>
            </a:endParaRPr>
          </a:p>
        </p:txBody>
      </p:sp>
      <p:sp>
        <p:nvSpPr>
          <p:cNvPr id="69" name="Flèche droite 68"/>
          <p:cNvSpPr/>
          <p:nvPr/>
        </p:nvSpPr>
        <p:spPr>
          <a:xfrm>
            <a:off x="5457194" y="3688618"/>
            <a:ext cx="1962150" cy="828000"/>
          </a:xfrm>
          <a:prstGeom prst="rightArrow">
            <a:avLst>
              <a:gd name="adj1" fmla="val 82067"/>
              <a:gd name="adj2" fmla="val 32185"/>
            </a:avLst>
          </a:prstGeom>
          <a:solidFill>
            <a:srgbClr val="FEFF7F"/>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solidFill>
                  <a:schemeClr val="tx1"/>
                </a:solidFill>
              </a:rPr>
              <a:t>-1.7</a:t>
            </a:r>
            <a:endParaRPr lang="fr-FR" sz="3200" b="1" dirty="0">
              <a:solidFill>
                <a:schemeClr val="tx1"/>
              </a:solidFill>
            </a:endParaRPr>
          </a:p>
        </p:txBody>
      </p:sp>
      <p:sp>
        <p:nvSpPr>
          <p:cNvPr id="70" name="Flèche droite 69"/>
          <p:cNvSpPr/>
          <p:nvPr/>
        </p:nvSpPr>
        <p:spPr>
          <a:xfrm>
            <a:off x="3390137" y="4638154"/>
            <a:ext cx="1962150" cy="828000"/>
          </a:xfrm>
          <a:prstGeom prst="rightArrow">
            <a:avLst>
              <a:gd name="adj1" fmla="val 82067"/>
              <a:gd name="adj2" fmla="val 32185"/>
            </a:avLst>
          </a:prstGeom>
          <a:solidFill>
            <a:schemeClr val="bg2">
              <a:lumMod val="75000"/>
            </a:schemeClr>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 870.5</a:t>
            </a:r>
            <a:endParaRPr lang="fr-FR" sz="3200" b="1" dirty="0"/>
          </a:p>
        </p:txBody>
      </p:sp>
      <p:sp>
        <p:nvSpPr>
          <p:cNvPr id="71" name="Flèche droite 70"/>
          <p:cNvSpPr/>
          <p:nvPr/>
        </p:nvSpPr>
        <p:spPr>
          <a:xfrm>
            <a:off x="5457062" y="4606797"/>
            <a:ext cx="1962150" cy="828000"/>
          </a:xfrm>
          <a:prstGeom prst="rightArrow">
            <a:avLst>
              <a:gd name="adj1" fmla="val 82067"/>
              <a:gd name="adj2" fmla="val 32185"/>
            </a:avLst>
          </a:prstGeom>
          <a:solidFill>
            <a:schemeClr val="bg2">
              <a:lumMod val="75000"/>
            </a:schemeClr>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983.7</a:t>
            </a:r>
            <a:endParaRPr lang="fr-FR" sz="3200" b="1" dirty="0"/>
          </a:p>
        </p:txBody>
      </p:sp>
      <p:sp>
        <p:nvSpPr>
          <p:cNvPr id="72" name="Flèche droite 71"/>
          <p:cNvSpPr/>
          <p:nvPr/>
        </p:nvSpPr>
        <p:spPr>
          <a:xfrm>
            <a:off x="89088" y="1856990"/>
            <a:ext cx="3134338" cy="828000"/>
          </a:xfrm>
          <a:prstGeom prst="rightArrow">
            <a:avLst>
              <a:gd name="adj1" fmla="val 82067"/>
              <a:gd name="adj2" fmla="val 32185"/>
            </a:avLst>
          </a:prstGeom>
          <a:solidFill>
            <a:schemeClr val="bg2">
              <a:lumMod val="75000"/>
            </a:schemeClr>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b="1" dirty="0" smtClean="0">
                <a:latin typeface="Century Gothic" panose="020B0502020202020204" pitchFamily="34" charset="0"/>
                <a:cs typeface="Calibri" panose="020F0502020204030204" pitchFamily="34" charset="0"/>
              </a:rPr>
              <a:t>Turnover on a </a:t>
            </a:r>
            <a:r>
              <a:rPr lang="fr-FR" b="1" dirty="0" err="1" smtClean="0">
                <a:latin typeface="Century Gothic" panose="020B0502020202020204" pitchFamily="34" charset="0"/>
                <a:cs typeface="Calibri" panose="020F0502020204030204" pitchFamily="34" charset="0"/>
              </a:rPr>
              <a:t>like</a:t>
            </a:r>
            <a:r>
              <a:rPr lang="fr-FR" b="1" dirty="0" smtClean="0">
                <a:latin typeface="Century Gothic" panose="020B0502020202020204" pitchFamily="34" charset="0"/>
                <a:cs typeface="Calibri" panose="020F0502020204030204" pitchFamily="34" charset="0"/>
              </a:rPr>
              <a:t>-for-</a:t>
            </a:r>
            <a:r>
              <a:rPr lang="fr-FR" b="1" dirty="0" err="1" smtClean="0">
                <a:latin typeface="Century Gothic" panose="020B0502020202020204" pitchFamily="34" charset="0"/>
                <a:cs typeface="Calibri" panose="020F0502020204030204" pitchFamily="34" charset="0"/>
              </a:rPr>
              <a:t>like</a:t>
            </a:r>
            <a:r>
              <a:rPr lang="fr-FR" b="1" dirty="0" smtClean="0">
                <a:latin typeface="Century Gothic" panose="020B0502020202020204" pitchFamily="34" charset="0"/>
                <a:cs typeface="Calibri" panose="020F0502020204030204" pitchFamily="34" charset="0"/>
              </a:rPr>
              <a:t> basis</a:t>
            </a:r>
            <a:endParaRPr lang="fr-FR" b="1" dirty="0">
              <a:latin typeface="Century Gothic" panose="020B0502020202020204" pitchFamily="34" charset="0"/>
              <a:cs typeface="Calibri" panose="020F0502020204030204" pitchFamily="34" charset="0"/>
            </a:endParaRPr>
          </a:p>
        </p:txBody>
      </p:sp>
      <p:sp>
        <p:nvSpPr>
          <p:cNvPr id="73" name="Flèche droite 72"/>
          <p:cNvSpPr/>
          <p:nvPr/>
        </p:nvSpPr>
        <p:spPr>
          <a:xfrm>
            <a:off x="85777" y="2736217"/>
            <a:ext cx="3134338" cy="828000"/>
          </a:xfrm>
          <a:prstGeom prst="rightArrow">
            <a:avLst>
              <a:gd name="adj1" fmla="val 82067"/>
              <a:gd name="adj2" fmla="val 32185"/>
            </a:avLst>
          </a:prstGeom>
          <a:solidFill>
            <a:schemeClr val="bg2">
              <a:lumMod val="75000"/>
            </a:schemeClr>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b="1" dirty="0" smtClean="0">
                <a:latin typeface="Century Gothic" panose="020B0502020202020204" pitchFamily="34" charset="0"/>
                <a:cs typeface="Calibri" panose="020F0502020204030204" pitchFamily="34" charset="0"/>
              </a:rPr>
              <a:t>Change in scope</a:t>
            </a:r>
            <a:endParaRPr lang="fr-FR" b="1" dirty="0">
              <a:latin typeface="Century Gothic" panose="020B0502020202020204" pitchFamily="34" charset="0"/>
              <a:cs typeface="Calibri" panose="020F0502020204030204" pitchFamily="34" charset="0"/>
            </a:endParaRPr>
          </a:p>
        </p:txBody>
      </p:sp>
      <p:sp>
        <p:nvSpPr>
          <p:cNvPr id="74" name="Flèche droite 73"/>
          <p:cNvSpPr/>
          <p:nvPr/>
        </p:nvSpPr>
        <p:spPr>
          <a:xfrm>
            <a:off x="73966" y="3672761"/>
            <a:ext cx="3134338" cy="828000"/>
          </a:xfrm>
          <a:prstGeom prst="rightArrow">
            <a:avLst>
              <a:gd name="adj1" fmla="val 82067"/>
              <a:gd name="adj2" fmla="val 32185"/>
            </a:avLst>
          </a:prstGeom>
          <a:solidFill>
            <a:schemeClr val="bg2">
              <a:lumMod val="75000"/>
            </a:schemeClr>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b="1" dirty="0" smtClean="0">
                <a:solidFill>
                  <a:schemeClr val="bg1"/>
                </a:solidFill>
                <a:latin typeface="Century Gothic" panose="020B0502020202020204" pitchFamily="34" charset="0"/>
                <a:cs typeface="Calibri" pitchFamily="34" charset="0"/>
              </a:rPr>
              <a:t>Exchange rate </a:t>
            </a:r>
            <a:r>
              <a:rPr lang="fr-FR" b="1" dirty="0" err="1" smtClean="0">
                <a:solidFill>
                  <a:schemeClr val="bg1"/>
                </a:solidFill>
                <a:latin typeface="Century Gothic" panose="020B0502020202020204" pitchFamily="34" charset="0"/>
                <a:cs typeface="Calibri" pitchFamily="34" charset="0"/>
              </a:rPr>
              <a:t>effect</a:t>
            </a:r>
            <a:endParaRPr lang="fr-FR" sz="1050" b="1" dirty="0">
              <a:solidFill>
                <a:schemeClr val="bg1"/>
              </a:solidFill>
              <a:latin typeface="Century Gothic" panose="020B0502020202020204" pitchFamily="34" charset="0"/>
              <a:cs typeface="Calibri" pitchFamily="34" charset="0"/>
            </a:endParaRPr>
          </a:p>
        </p:txBody>
      </p:sp>
      <p:sp>
        <p:nvSpPr>
          <p:cNvPr id="75" name="Flèche droite 74"/>
          <p:cNvSpPr/>
          <p:nvPr/>
        </p:nvSpPr>
        <p:spPr>
          <a:xfrm>
            <a:off x="73966" y="4591084"/>
            <a:ext cx="3134338" cy="828000"/>
          </a:xfrm>
          <a:prstGeom prst="rightArrow">
            <a:avLst>
              <a:gd name="adj1" fmla="val 82067"/>
              <a:gd name="adj2" fmla="val 32185"/>
            </a:avLst>
          </a:prstGeom>
          <a:solidFill>
            <a:schemeClr val="bg2">
              <a:lumMod val="75000"/>
            </a:schemeClr>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b="1" dirty="0" smtClean="0">
                <a:solidFill>
                  <a:schemeClr val="bg1"/>
                </a:solidFill>
                <a:latin typeface="Century Gothic" panose="020B0502020202020204" pitchFamily="34" charset="0"/>
                <a:cs typeface="Calibri" pitchFamily="34" charset="0"/>
              </a:rPr>
              <a:t>GROUP TURNOVER</a:t>
            </a:r>
            <a:endParaRPr lang="fr-FR" sz="1050" b="1" dirty="0">
              <a:solidFill>
                <a:schemeClr val="bg1"/>
              </a:solidFill>
              <a:latin typeface="Century Gothic" panose="020B0502020202020204" pitchFamily="34" charset="0"/>
              <a:cs typeface="Calibri" pitchFamily="34" charset="0"/>
            </a:endParaRPr>
          </a:p>
        </p:txBody>
      </p:sp>
      <p:sp>
        <p:nvSpPr>
          <p:cNvPr id="37" name="ZoneTexte 36"/>
          <p:cNvSpPr txBox="1"/>
          <p:nvPr/>
        </p:nvSpPr>
        <p:spPr>
          <a:xfrm>
            <a:off x="7298292" y="3008602"/>
            <a:ext cx="1872000" cy="400110"/>
          </a:xfrm>
          <a:prstGeom prst="rect">
            <a:avLst/>
          </a:prstGeom>
          <a:noFill/>
        </p:spPr>
        <p:txBody>
          <a:bodyPr wrap="square" rtlCol="0">
            <a:spAutoFit/>
          </a:bodyPr>
          <a:lstStyle/>
          <a:p>
            <a:pPr algn="ctr"/>
            <a:r>
              <a:rPr lang="fr-FR" sz="2000" b="1" i="1" dirty="0" smtClean="0">
                <a:solidFill>
                  <a:schemeClr val="accent6">
                    <a:lumMod val="50000"/>
                  </a:schemeClr>
                </a:solidFill>
                <a:latin typeface="+mn-lt"/>
                <a:cs typeface="Calibri" pitchFamily="34" charset="0"/>
              </a:rPr>
              <a:t>+6.1 %</a:t>
            </a:r>
            <a:endParaRPr lang="fr-FR" sz="2000" b="1" i="1" dirty="0">
              <a:solidFill>
                <a:schemeClr val="accent6">
                  <a:lumMod val="50000"/>
                </a:schemeClr>
              </a:solidFill>
              <a:latin typeface="+mn-lt"/>
              <a:cs typeface="Calibri" pitchFamily="34" charset="0"/>
            </a:endParaRPr>
          </a:p>
        </p:txBody>
      </p:sp>
    </p:spTree>
    <p:extLst>
      <p:ext uri="{BB962C8B-B14F-4D97-AF65-F5344CB8AC3E}">
        <p14:creationId xmlns:p14="http://schemas.microsoft.com/office/powerpoint/2010/main" val="2795977590"/>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 name="Titre 3"/>
          <p:cNvSpPr>
            <a:spLocks noGrp="1"/>
          </p:cNvSpPr>
          <p:nvPr>
            <p:ph type="title"/>
          </p:nvPr>
        </p:nvSpPr>
        <p:spPr/>
        <p:txBody>
          <a:bodyPr/>
          <a:lstStyle/>
          <a:p>
            <a:r>
              <a:rPr lang="fr-FR" b="1" i="0" cap="small" dirty="0" smtClean="0">
                <a:latin typeface="+mn-lt"/>
                <a:cs typeface="Century Gothic" pitchFamily="34" charset="0"/>
              </a:rPr>
              <a:t>Activity </a:t>
            </a:r>
            <a:r>
              <a:rPr lang="fr-FR" b="1" i="0" cap="small" dirty="0" err="1" smtClean="0">
                <a:latin typeface="+mn-lt"/>
                <a:cs typeface="Century Gothic" pitchFamily="34" charset="0"/>
              </a:rPr>
              <a:t>growth</a:t>
            </a:r>
            <a:r>
              <a:rPr lang="fr-FR" b="1" i="0" cap="small" dirty="0" smtClean="0">
                <a:latin typeface="+mn-lt"/>
                <a:cs typeface="Century Gothic" pitchFamily="34" charset="0"/>
              </a:rPr>
              <a:t> - </a:t>
            </a:r>
            <a:r>
              <a:rPr lang="fr-FR" cap="small" dirty="0">
                <a:cs typeface="Century Gothic" pitchFamily="34" charset="0"/>
              </a:rPr>
              <a:t>FRANCE</a:t>
            </a:r>
            <a:endParaRPr lang="fr-FR" b="1" i="0" cap="small" dirty="0" smtClean="0">
              <a:latin typeface="+mn-lt"/>
              <a:cs typeface="Century Gothic" pitchFamily="34" charset="0"/>
            </a:endParaRPr>
          </a:p>
        </p:txBody>
      </p:sp>
      <p:sp>
        <p:nvSpPr>
          <p:cNvPr id="11" name="Rectangle 10"/>
          <p:cNvSpPr/>
          <p:nvPr/>
        </p:nvSpPr>
        <p:spPr>
          <a:xfrm>
            <a:off x="6140736" y="3714945"/>
            <a:ext cx="2429412" cy="1415143"/>
          </a:xfrm>
          <a:prstGeom prst="rect">
            <a:avLst/>
          </a:prstGeom>
          <a:noFill/>
          <a:ln>
            <a:noFill/>
          </a:ln>
          <a:effectLst/>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endParaRPr lang="fr-FR" sz="2200" dirty="0">
              <a:solidFill>
                <a:srgbClr val="585858"/>
              </a:solidFill>
            </a:endParaRPr>
          </a:p>
        </p:txBody>
      </p:sp>
      <p:sp>
        <p:nvSpPr>
          <p:cNvPr id="25" name="Rectangle 24"/>
          <p:cNvSpPr/>
          <p:nvPr/>
        </p:nvSpPr>
        <p:spPr>
          <a:xfrm>
            <a:off x="7524802" y="2625168"/>
            <a:ext cx="1368000" cy="756000"/>
          </a:xfrm>
          <a:prstGeom prst="rect">
            <a:avLst/>
          </a:prstGeom>
          <a:solidFill>
            <a:srgbClr val="FEFF7F"/>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b="1" dirty="0">
              <a:solidFill>
                <a:schemeClr val="tx1"/>
              </a:solidFill>
              <a:latin typeface="Century Gothic" panose="020B0502020202020204" pitchFamily="34" charset="0"/>
              <a:cs typeface="Calibri" panose="020F0502020204030204" pitchFamily="34" charset="0"/>
            </a:endParaRPr>
          </a:p>
        </p:txBody>
      </p:sp>
      <p:sp>
        <p:nvSpPr>
          <p:cNvPr id="26" name="Rectangle 25"/>
          <p:cNvSpPr/>
          <p:nvPr/>
        </p:nvSpPr>
        <p:spPr>
          <a:xfrm>
            <a:off x="7527877" y="3483996"/>
            <a:ext cx="1368000" cy="756000"/>
          </a:xfrm>
          <a:prstGeom prst="rect">
            <a:avLst/>
          </a:prstGeom>
          <a:solidFill>
            <a:srgbClr val="FEFF7F"/>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b="1" dirty="0">
              <a:solidFill>
                <a:schemeClr val="tx1"/>
              </a:solidFill>
              <a:latin typeface="Century Gothic" panose="020B0502020202020204" pitchFamily="34" charset="0"/>
              <a:cs typeface="Calibri" panose="020F0502020204030204" pitchFamily="34" charset="0"/>
            </a:endParaRPr>
          </a:p>
        </p:txBody>
      </p:sp>
      <p:sp>
        <p:nvSpPr>
          <p:cNvPr id="27" name="Rectangle 26"/>
          <p:cNvSpPr/>
          <p:nvPr/>
        </p:nvSpPr>
        <p:spPr>
          <a:xfrm>
            <a:off x="7527877" y="4548502"/>
            <a:ext cx="1368000" cy="756000"/>
          </a:xfrm>
          <a:prstGeom prst="rect">
            <a:avLst/>
          </a:prstGeom>
          <a:solidFill>
            <a:schemeClr val="bg2">
              <a:lumMod val="75000"/>
            </a:scheme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b="1" dirty="0">
              <a:latin typeface="Century Gothic" panose="020B0502020202020204" pitchFamily="34" charset="0"/>
              <a:cs typeface="Calibri" panose="020F0502020204030204" pitchFamily="34" charset="0"/>
            </a:endParaRPr>
          </a:p>
        </p:txBody>
      </p:sp>
      <p:sp>
        <p:nvSpPr>
          <p:cNvPr id="34" name="ZoneTexte 33"/>
          <p:cNvSpPr txBox="1"/>
          <p:nvPr/>
        </p:nvSpPr>
        <p:spPr>
          <a:xfrm>
            <a:off x="7286190" y="4741553"/>
            <a:ext cx="1872000" cy="400110"/>
          </a:xfrm>
          <a:prstGeom prst="rect">
            <a:avLst/>
          </a:prstGeom>
          <a:noFill/>
        </p:spPr>
        <p:txBody>
          <a:bodyPr wrap="square" rtlCol="0">
            <a:spAutoFit/>
          </a:bodyPr>
          <a:lstStyle/>
          <a:p>
            <a:pPr algn="ctr"/>
            <a:r>
              <a:rPr lang="fr-FR" sz="2000" b="1" i="1" dirty="0" smtClean="0">
                <a:solidFill>
                  <a:schemeClr val="bg1"/>
                </a:solidFill>
                <a:latin typeface="+mn-lt"/>
                <a:cs typeface="Calibri" pitchFamily="34" charset="0"/>
              </a:rPr>
              <a:t>+8.7%</a:t>
            </a:r>
          </a:p>
        </p:txBody>
      </p:sp>
      <p:sp>
        <p:nvSpPr>
          <p:cNvPr id="35" name="ZoneTexte 34"/>
          <p:cNvSpPr txBox="1"/>
          <p:nvPr/>
        </p:nvSpPr>
        <p:spPr>
          <a:xfrm>
            <a:off x="7268360" y="2797289"/>
            <a:ext cx="1872000" cy="400110"/>
          </a:xfrm>
          <a:prstGeom prst="rect">
            <a:avLst/>
          </a:prstGeom>
          <a:noFill/>
        </p:spPr>
        <p:txBody>
          <a:bodyPr wrap="square" rtlCol="0">
            <a:spAutoFit/>
          </a:bodyPr>
          <a:lstStyle/>
          <a:p>
            <a:pPr algn="ctr"/>
            <a:r>
              <a:rPr lang="fr-FR" sz="2000" b="1" i="1" dirty="0" smtClean="0">
                <a:solidFill>
                  <a:schemeClr val="accent6">
                    <a:lumMod val="50000"/>
                  </a:schemeClr>
                </a:solidFill>
                <a:latin typeface="+mn-lt"/>
                <a:cs typeface="Calibri" pitchFamily="34" charset="0"/>
              </a:rPr>
              <a:t>+5.8%</a:t>
            </a:r>
            <a:endParaRPr lang="fr-FR" sz="2000" b="1" i="1" dirty="0">
              <a:solidFill>
                <a:schemeClr val="accent6">
                  <a:lumMod val="50000"/>
                </a:schemeClr>
              </a:solidFill>
              <a:latin typeface="+mn-lt"/>
              <a:cs typeface="Calibri" pitchFamily="34" charset="0"/>
            </a:endParaRPr>
          </a:p>
        </p:txBody>
      </p:sp>
      <p:sp>
        <p:nvSpPr>
          <p:cNvPr id="46" name="ZoneTexte 45"/>
          <p:cNvSpPr txBox="1"/>
          <p:nvPr/>
        </p:nvSpPr>
        <p:spPr>
          <a:xfrm>
            <a:off x="43442" y="2031581"/>
            <a:ext cx="3209846" cy="400110"/>
          </a:xfrm>
          <a:prstGeom prst="rect">
            <a:avLst/>
          </a:prstGeom>
          <a:noFill/>
        </p:spPr>
        <p:txBody>
          <a:bodyPr wrap="square" rtlCol="0">
            <a:spAutoFit/>
          </a:bodyPr>
          <a:lstStyle/>
          <a:p>
            <a:r>
              <a:rPr lang="fr-FR" sz="2000" b="1" i="1" dirty="0" smtClean="0">
                <a:latin typeface="Century Gothic" panose="020B0502020202020204" pitchFamily="34" charset="0"/>
                <a:cs typeface="Calibri" pitchFamily="34" charset="0"/>
              </a:rPr>
              <a:t>In €M</a:t>
            </a:r>
          </a:p>
        </p:txBody>
      </p:sp>
      <p:sp>
        <p:nvSpPr>
          <p:cNvPr id="47" name="ZoneTexte 46"/>
          <p:cNvSpPr txBox="1"/>
          <p:nvPr/>
        </p:nvSpPr>
        <p:spPr>
          <a:xfrm>
            <a:off x="3351256" y="2026261"/>
            <a:ext cx="1871999" cy="307777"/>
          </a:xfrm>
          <a:prstGeom prst="rect">
            <a:avLst/>
          </a:prstGeom>
          <a:noFill/>
        </p:spPr>
        <p:txBody>
          <a:bodyPr wrap="square" rtlCol="0">
            <a:spAutoFit/>
          </a:bodyPr>
          <a:lstStyle/>
          <a:p>
            <a:pPr algn="ctr"/>
            <a:r>
              <a:rPr lang="fr-FR" sz="1400" b="1" dirty="0" smtClean="0">
                <a:latin typeface="Century Gothic" panose="020B0502020202020204" pitchFamily="34" charset="0"/>
                <a:cs typeface="Calibri" pitchFamily="34" charset="0"/>
              </a:rPr>
              <a:t>Revenue H1 2016</a:t>
            </a:r>
          </a:p>
        </p:txBody>
      </p:sp>
      <p:sp>
        <p:nvSpPr>
          <p:cNvPr id="48" name="ZoneTexte 47"/>
          <p:cNvSpPr txBox="1"/>
          <p:nvPr/>
        </p:nvSpPr>
        <p:spPr>
          <a:xfrm>
            <a:off x="5321223" y="2023114"/>
            <a:ext cx="1871999" cy="307777"/>
          </a:xfrm>
          <a:prstGeom prst="rect">
            <a:avLst/>
          </a:prstGeom>
          <a:noFill/>
        </p:spPr>
        <p:txBody>
          <a:bodyPr wrap="square" rtlCol="0">
            <a:spAutoFit/>
          </a:bodyPr>
          <a:lstStyle/>
          <a:p>
            <a:pPr algn="ctr"/>
            <a:r>
              <a:rPr lang="fr-FR" sz="1400" b="1" dirty="0">
                <a:latin typeface="Century Gothic" panose="020B0502020202020204" pitchFamily="34" charset="0"/>
                <a:cs typeface="Calibri" pitchFamily="34" charset="0"/>
              </a:rPr>
              <a:t>Revenue H1 </a:t>
            </a:r>
            <a:r>
              <a:rPr lang="fr-FR" sz="1400" b="1" dirty="0" smtClean="0">
                <a:latin typeface="Century Gothic" panose="020B0502020202020204" pitchFamily="34" charset="0"/>
                <a:cs typeface="Calibri" pitchFamily="34" charset="0"/>
              </a:rPr>
              <a:t>2017</a:t>
            </a:r>
            <a:endParaRPr lang="fr-FR" sz="1400" b="1" dirty="0">
              <a:latin typeface="Century Gothic" panose="020B0502020202020204" pitchFamily="34" charset="0"/>
              <a:cs typeface="Calibri" pitchFamily="34" charset="0"/>
            </a:endParaRPr>
          </a:p>
        </p:txBody>
      </p:sp>
      <p:sp>
        <p:nvSpPr>
          <p:cNvPr id="49" name="ZoneTexte 48"/>
          <p:cNvSpPr txBox="1"/>
          <p:nvPr/>
        </p:nvSpPr>
        <p:spPr>
          <a:xfrm>
            <a:off x="7259654" y="2026259"/>
            <a:ext cx="1871999" cy="307777"/>
          </a:xfrm>
          <a:prstGeom prst="rect">
            <a:avLst/>
          </a:prstGeom>
          <a:noFill/>
        </p:spPr>
        <p:txBody>
          <a:bodyPr wrap="square" rtlCol="0">
            <a:spAutoFit/>
          </a:bodyPr>
          <a:lstStyle/>
          <a:p>
            <a:pPr algn="ctr"/>
            <a:r>
              <a:rPr lang="fr-FR" sz="1400" b="1" dirty="0" smtClean="0">
                <a:latin typeface="Century Gothic" panose="020B0502020202020204" pitchFamily="34" charset="0"/>
                <a:cs typeface="Calibri" pitchFamily="34" charset="0"/>
              </a:rPr>
              <a:t>Change</a:t>
            </a:r>
          </a:p>
        </p:txBody>
      </p:sp>
      <p:cxnSp>
        <p:nvCxnSpPr>
          <p:cNvPr id="50" name="Connecteur droit 49"/>
          <p:cNvCxnSpPr/>
          <p:nvPr/>
        </p:nvCxnSpPr>
        <p:spPr>
          <a:xfrm>
            <a:off x="107279" y="2384036"/>
            <a:ext cx="28800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51" name="Connecteur droit 50"/>
          <p:cNvCxnSpPr/>
          <p:nvPr/>
        </p:nvCxnSpPr>
        <p:spPr>
          <a:xfrm>
            <a:off x="3390137" y="2393348"/>
            <a:ext cx="37800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53" name="Connecteur droit 52"/>
          <p:cNvCxnSpPr/>
          <p:nvPr/>
        </p:nvCxnSpPr>
        <p:spPr>
          <a:xfrm>
            <a:off x="7542409" y="2393617"/>
            <a:ext cx="1332000" cy="0"/>
          </a:xfrm>
          <a:prstGeom prst="line">
            <a:avLst/>
          </a:prstGeom>
        </p:spPr>
        <p:style>
          <a:lnRef idx="2">
            <a:schemeClr val="accent6"/>
          </a:lnRef>
          <a:fillRef idx="0">
            <a:schemeClr val="accent6"/>
          </a:fillRef>
          <a:effectRef idx="1">
            <a:schemeClr val="accent6"/>
          </a:effectRef>
          <a:fontRef idx="minor">
            <a:schemeClr val="tx1"/>
          </a:fontRef>
        </p:style>
      </p:cxnSp>
      <p:sp>
        <p:nvSpPr>
          <p:cNvPr id="5" name="Flèche droite 4"/>
          <p:cNvSpPr/>
          <p:nvPr/>
        </p:nvSpPr>
        <p:spPr>
          <a:xfrm>
            <a:off x="3390137" y="2537947"/>
            <a:ext cx="1962150" cy="828000"/>
          </a:xfrm>
          <a:prstGeom prst="rightArrow">
            <a:avLst>
              <a:gd name="adj1" fmla="val 82067"/>
              <a:gd name="adj2" fmla="val 32185"/>
            </a:avLst>
          </a:prstGeom>
          <a:solidFill>
            <a:srgbClr val="FEFF7F"/>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solidFill>
                  <a:schemeClr val="tx1"/>
                </a:solidFill>
              </a:rPr>
              <a:t> 422.8</a:t>
            </a:r>
            <a:endParaRPr lang="fr-FR" sz="3200" b="1" dirty="0">
              <a:solidFill>
                <a:schemeClr val="tx1"/>
              </a:solidFill>
            </a:endParaRPr>
          </a:p>
        </p:txBody>
      </p:sp>
      <p:sp>
        <p:nvSpPr>
          <p:cNvPr id="65" name="Flèche droite 64"/>
          <p:cNvSpPr/>
          <p:nvPr/>
        </p:nvSpPr>
        <p:spPr>
          <a:xfrm>
            <a:off x="3390137" y="3449552"/>
            <a:ext cx="1962150" cy="828000"/>
          </a:xfrm>
          <a:prstGeom prst="rightArrow">
            <a:avLst>
              <a:gd name="adj1" fmla="val 82067"/>
              <a:gd name="adj2" fmla="val 32185"/>
            </a:avLst>
          </a:prstGeom>
          <a:solidFill>
            <a:srgbClr val="FEFF7F"/>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0" b="1" dirty="0">
              <a:solidFill>
                <a:schemeClr val="tx1"/>
              </a:solidFill>
            </a:endParaRPr>
          </a:p>
        </p:txBody>
      </p:sp>
      <p:sp>
        <p:nvSpPr>
          <p:cNvPr id="67" name="Flèche droite 66"/>
          <p:cNvSpPr/>
          <p:nvPr/>
        </p:nvSpPr>
        <p:spPr>
          <a:xfrm>
            <a:off x="5457062" y="2537947"/>
            <a:ext cx="1962150" cy="828000"/>
          </a:xfrm>
          <a:prstGeom prst="rightArrow">
            <a:avLst>
              <a:gd name="adj1" fmla="val 82067"/>
              <a:gd name="adj2" fmla="val 32185"/>
            </a:avLst>
          </a:prstGeom>
          <a:solidFill>
            <a:srgbClr val="FEFF7F"/>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solidFill>
                  <a:schemeClr val="tx1"/>
                </a:solidFill>
              </a:rPr>
              <a:t>447.4</a:t>
            </a:r>
            <a:endParaRPr lang="fr-FR" sz="3200" b="1" dirty="0">
              <a:solidFill>
                <a:schemeClr val="tx1"/>
              </a:solidFill>
            </a:endParaRPr>
          </a:p>
        </p:txBody>
      </p:sp>
      <p:sp>
        <p:nvSpPr>
          <p:cNvPr id="68" name="Flèche droite 67"/>
          <p:cNvSpPr/>
          <p:nvPr/>
        </p:nvSpPr>
        <p:spPr>
          <a:xfrm>
            <a:off x="5457062" y="3441932"/>
            <a:ext cx="1962150" cy="828000"/>
          </a:xfrm>
          <a:prstGeom prst="rightArrow">
            <a:avLst>
              <a:gd name="adj1" fmla="val 82067"/>
              <a:gd name="adj2" fmla="val 32185"/>
            </a:avLst>
          </a:prstGeom>
          <a:solidFill>
            <a:srgbClr val="FEFF7F"/>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solidFill>
                  <a:schemeClr val="tx1"/>
                </a:solidFill>
              </a:rPr>
              <a:t>12.0 </a:t>
            </a:r>
            <a:endParaRPr lang="fr-FR" sz="3200" b="1" dirty="0">
              <a:solidFill>
                <a:schemeClr val="tx1"/>
              </a:solidFill>
            </a:endParaRPr>
          </a:p>
        </p:txBody>
      </p:sp>
      <p:sp>
        <p:nvSpPr>
          <p:cNvPr id="70" name="Flèche droite 69"/>
          <p:cNvSpPr/>
          <p:nvPr/>
        </p:nvSpPr>
        <p:spPr>
          <a:xfrm>
            <a:off x="3390269" y="4512699"/>
            <a:ext cx="1962150" cy="828000"/>
          </a:xfrm>
          <a:prstGeom prst="rightArrow">
            <a:avLst>
              <a:gd name="adj1" fmla="val 82067"/>
              <a:gd name="adj2" fmla="val 32185"/>
            </a:avLst>
          </a:prstGeom>
          <a:solidFill>
            <a:schemeClr val="bg2">
              <a:lumMod val="75000"/>
            </a:schemeClr>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 422.8</a:t>
            </a:r>
            <a:endParaRPr lang="fr-FR" sz="3200" b="1" dirty="0"/>
          </a:p>
        </p:txBody>
      </p:sp>
      <p:sp>
        <p:nvSpPr>
          <p:cNvPr id="71" name="Flèche droite 70"/>
          <p:cNvSpPr/>
          <p:nvPr/>
        </p:nvSpPr>
        <p:spPr>
          <a:xfrm>
            <a:off x="5457062" y="4513324"/>
            <a:ext cx="1962150" cy="828000"/>
          </a:xfrm>
          <a:prstGeom prst="rightArrow">
            <a:avLst>
              <a:gd name="adj1" fmla="val 82067"/>
              <a:gd name="adj2" fmla="val 32185"/>
            </a:avLst>
          </a:prstGeom>
          <a:solidFill>
            <a:schemeClr val="bg2">
              <a:lumMod val="75000"/>
            </a:schemeClr>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 459.4  </a:t>
            </a:r>
            <a:endParaRPr lang="fr-FR" sz="3200" b="1" dirty="0"/>
          </a:p>
        </p:txBody>
      </p:sp>
      <p:sp>
        <p:nvSpPr>
          <p:cNvPr id="72" name="Flèche droite 71"/>
          <p:cNvSpPr/>
          <p:nvPr/>
        </p:nvSpPr>
        <p:spPr>
          <a:xfrm>
            <a:off x="106022" y="2503418"/>
            <a:ext cx="3134338" cy="828000"/>
          </a:xfrm>
          <a:prstGeom prst="rightArrow">
            <a:avLst>
              <a:gd name="adj1" fmla="val 82067"/>
              <a:gd name="adj2" fmla="val 32185"/>
            </a:avLst>
          </a:prstGeom>
          <a:solidFill>
            <a:schemeClr val="bg2">
              <a:lumMod val="75000"/>
            </a:schemeClr>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b="1" dirty="0">
                <a:latin typeface="Century Gothic" panose="020B0502020202020204" pitchFamily="34" charset="0"/>
                <a:cs typeface="Calibri" panose="020F0502020204030204" pitchFamily="34" charset="0"/>
              </a:rPr>
              <a:t>Turnover on a </a:t>
            </a:r>
            <a:r>
              <a:rPr lang="fr-FR" b="1" dirty="0" err="1">
                <a:latin typeface="Century Gothic" panose="020B0502020202020204" pitchFamily="34" charset="0"/>
                <a:cs typeface="Calibri" panose="020F0502020204030204" pitchFamily="34" charset="0"/>
              </a:rPr>
              <a:t>like</a:t>
            </a:r>
            <a:r>
              <a:rPr lang="fr-FR" b="1" dirty="0">
                <a:latin typeface="Century Gothic" panose="020B0502020202020204" pitchFamily="34" charset="0"/>
                <a:cs typeface="Calibri" panose="020F0502020204030204" pitchFamily="34" charset="0"/>
              </a:rPr>
              <a:t>-for-</a:t>
            </a:r>
            <a:r>
              <a:rPr lang="fr-FR" b="1" dirty="0" err="1">
                <a:latin typeface="Century Gothic" panose="020B0502020202020204" pitchFamily="34" charset="0"/>
                <a:cs typeface="Calibri" panose="020F0502020204030204" pitchFamily="34" charset="0"/>
              </a:rPr>
              <a:t>like</a:t>
            </a:r>
            <a:r>
              <a:rPr lang="fr-FR" b="1" dirty="0">
                <a:latin typeface="Century Gothic" panose="020B0502020202020204" pitchFamily="34" charset="0"/>
                <a:cs typeface="Calibri" panose="020F0502020204030204" pitchFamily="34" charset="0"/>
              </a:rPr>
              <a:t> basis</a:t>
            </a:r>
          </a:p>
        </p:txBody>
      </p:sp>
      <p:sp>
        <p:nvSpPr>
          <p:cNvPr id="73" name="Flèche droite 72"/>
          <p:cNvSpPr/>
          <p:nvPr/>
        </p:nvSpPr>
        <p:spPr>
          <a:xfrm>
            <a:off x="106022" y="3452058"/>
            <a:ext cx="3134338" cy="828000"/>
          </a:xfrm>
          <a:prstGeom prst="rightArrow">
            <a:avLst>
              <a:gd name="adj1" fmla="val 82067"/>
              <a:gd name="adj2" fmla="val 32185"/>
            </a:avLst>
          </a:prstGeom>
          <a:solidFill>
            <a:schemeClr val="bg2">
              <a:lumMod val="75000"/>
            </a:schemeClr>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b="1" dirty="0">
                <a:latin typeface="Century Gothic" panose="020B0502020202020204" pitchFamily="34" charset="0"/>
                <a:cs typeface="Calibri" panose="020F0502020204030204" pitchFamily="34" charset="0"/>
              </a:rPr>
              <a:t>Change in scope</a:t>
            </a:r>
          </a:p>
        </p:txBody>
      </p:sp>
      <p:sp>
        <p:nvSpPr>
          <p:cNvPr id="75" name="Flèche droite 74"/>
          <p:cNvSpPr/>
          <p:nvPr/>
        </p:nvSpPr>
        <p:spPr>
          <a:xfrm>
            <a:off x="73966" y="4519036"/>
            <a:ext cx="3134338" cy="828000"/>
          </a:xfrm>
          <a:prstGeom prst="rightArrow">
            <a:avLst>
              <a:gd name="adj1" fmla="val 82067"/>
              <a:gd name="adj2" fmla="val 32185"/>
            </a:avLst>
          </a:prstGeom>
          <a:solidFill>
            <a:schemeClr val="bg2">
              <a:lumMod val="75000"/>
            </a:schemeClr>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b="1" dirty="0" smtClean="0">
                <a:solidFill>
                  <a:schemeClr val="bg1"/>
                </a:solidFill>
                <a:latin typeface="Century Gothic" panose="020B0502020202020204" pitchFamily="34" charset="0"/>
                <a:cs typeface="Calibri" pitchFamily="34" charset="0"/>
              </a:rPr>
              <a:t>France </a:t>
            </a:r>
            <a:r>
              <a:rPr lang="fr-FR" b="1" dirty="0">
                <a:solidFill>
                  <a:schemeClr val="bg1"/>
                </a:solidFill>
                <a:latin typeface="Century Gothic" panose="020B0502020202020204" pitchFamily="34" charset="0"/>
                <a:cs typeface="Calibri" pitchFamily="34" charset="0"/>
              </a:rPr>
              <a:t>- TOTAL</a:t>
            </a:r>
            <a:endParaRPr lang="fr-FR" sz="1050" b="1" dirty="0">
              <a:solidFill>
                <a:schemeClr val="bg1"/>
              </a:solidFill>
              <a:latin typeface="Century Gothic" panose="020B0502020202020204" pitchFamily="34" charset="0"/>
              <a:cs typeface="Calibri" pitchFamily="34" charset="0"/>
            </a:endParaRPr>
          </a:p>
        </p:txBody>
      </p:sp>
      <p:sp>
        <p:nvSpPr>
          <p:cNvPr id="29" name="ZoneTexte 28"/>
          <p:cNvSpPr txBox="1"/>
          <p:nvPr/>
        </p:nvSpPr>
        <p:spPr>
          <a:xfrm>
            <a:off x="7343012" y="3613542"/>
            <a:ext cx="1872000" cy="400110"/>
          </a:xfrm>
          <a:prstGeom prst="rect">
            <a:avLst/>
          </a:prstGeom>
          <a:noFill/>
        </p:spPr>
        <p:txBody>
          <a:bodyPr wrap="square" rtlCol="0">
            <a:spAutoFit/>
          </a:bodyPr>
          <a:lstStyle/>
          <a:p>
            <a:pPr algn="ctr"/>
            <a:r>
              <a:rPr lang="fr-FR" sz="2000" b="1" i="1" dirty="0" smtClean="0">
                <a:solidFill>
                  <a:schemeClr val="accent6">
                    <a:lumMod val="50000"/>
                  </a:schemeClr>
                </a:solidFill>
                <a:latin typeface="+mn-lt"/>
                <a:cs typeface="Calibri" pitchFamily="34" charset="0"/>
              </a:rPr>
              <a:t>+2.9%</a:t>
            </a:r>
            <a:endParaRPr lang="fr-FR" sz="2000" b="1" i="1" dirty="0">
              <a:solidFill>
                <a:schemeClr val="accent6">
                  <a:lumMod val="50000"/>
                </a:schemeClr>
              </a:solidFill>
              <a:latin typeface="+mn-lt"/>
              <a:cs typeface="Calibri" pitchFamily="34" charset="0"/>
            </a:endParaRPr>
          </a:p>
        </p:txBody>
      </p:sp>
      <p:pic>
        <p:nvPicPr>
          <p:cNvPr id="2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843486">
            <a:off x="326681" y="5933471"/>
            <a:ext cx="457548" cy="457548"/>
          </a:xfrm>
          <a:prstGeom prst="rect">
            <a:avLst/>
          </a:prstGeom>
          <a:noFill/>
          <a:effectLst>
            <a:glow rad="127000">
              <a:schemeClr val="accent1">
                <a:alpha val="0"/>
              </a:schemeClr>
            </a:glow>
            <a:reflection stA="0" endPos="65000" dist="50800" dir="5400000" sy="-100000" algn="bl" rotWithShape="0"/>
          </a:effectLst>
          <a:extLst>
            <a:ext uri="{909E8E84-426E-40dd-AFC4-6F175D3DCCD1}">
              <a14:hiddenFill xmlns="" xmlns:a14="http://schemas.microsoft.com/office/drawing/2010/main">
                <a:solidFill>
                  <a:srgbClr val="FFFFFF"/>
                </a:solidFill>
              </a14:hiddenFill>
            </a:ext>
          </a:extLst>
        </p:spPr>
      </p:pic>
      <p:sp>
        <p:nvSpPr>
          <p:cNvPr id="30" name="ZoneTexte 29"/>
          <p:cNvSpPr txBox="1"/>
          <p:nvPr/>
        </p:nvSpPr>
        <p:spPr>
          <a:xfrm>
            <a:off x="933721" y="5839618"/>
            <a:ext cx="7897012" cy="707886"/>
          </a:xfrm>
          <a:prstGeom prst="rect">
            <a:avLst/>
          </a:prstGeom>
          <a:noFill/>
        </p:spPr>
        <p:txBody>
          <a:bodyPr wrap="square" rtlCol="0">
            <a:spAutoFit/>
          </a:bodyPr>
          <a:lstStyle/>
          <a:p>
            <a:pPr>
              <a:buClr>
                <a:schemeClr val="accent4">
                  <a:lumMod val="50000"/>
                </a:schemeClr>
              </a:buClr>
              <a:buSzPct val="90000"/>
            </a:pPr>
            <a:r>
              <a:rPr lang="fr-FR" sz="2000" b="1" dirty="0" err="1" smtClean="0">
                <a:solidFill>
                  <a:schemeClr val="tx1">
                    <a:lumMod val="75000"/>
                    <a:lumOff val="25000"/>
                  </a:schemeClr>
                </a:solidFill>
                <a:latin typeface="+mn-lt"/>
                <a:cs typeface="Calibri" pitchFamily="34" charset="0"/>
              </a:rPr>
              <a:t>Accelerated</a:t>
            </a:r>
            <a:r>
              <a:rPr lang="fr-FR" sz="2000" b="1" dirty="0" smtClean="0">
                <a:solidFill>
                  <a:schemeClr val="tx1">
                    <a:lumMod val="75000"/>
                    <a:lumOff val="25000"/>
                  </a:schemeClr>
                </a:solidFill>
                <a:latin typeface="+mn-lt"/>
                <a:cs typeface="Calibri" pitchFamily="34" charset="0"/>
              </a:rPr>
              <a:t> </a:t>
            </a:r>
            <a:r>
              <a:rPr lang="fr-FR" sz="2000" b="1" dirty="0" err="1" smtClean="0">
                <a:solidFill>
                  <a:schemeClr val="tx1">
                    <a:lumMod val="75000"/>
                    <a:lumOff val="25000"/>
                  </a:schemeClr>
                </a:solidFill>
                <a:latin typeface="+mn-lt"/>
                <a:cs typeface="Calibri" pitchFamily="34" charset="0"/>
              </a:rPr>
              <a:t>organic</a:t>
            </a:r>
            <a:r>
              <a:rPr lang="fr-FR" sz="2000" b="1" dirty="0" smtClean="0">
                <a:solidFill>
                  <a:schemeClr val="tx1">
                    <a:lumMod val="75000"/>
                    <a:lumOff val="25000"/>
                  </a:schemeClr>
                </a:solidFill>
                <a:latin typeface="+mn-lt"/>
                <a:cs typeface="Calibri" pitchFamily="34" charset="0"/>
              </a:rPr>
              <a:t> </a:t>
            </a:r>
            <a:r>
              <a:rPr lang="fr-FR" sz="2000" b="1" dirty="0" err="1" smtClean="0">
                <a:solidFill>
                  <a:schemeClr val="tx1">
                    <a:lumMod val="75000"/>
                    <a:lumOff val="25000"/>
                  </a:schemeClr>
                </a:solidFill>
                <a:latin typeface="+mn-lt"/>
                <a:cs typeface="Calibri" pitchFamily="34" charset="0"/>
              </a:rPr>
              <a:t>growth</a:t>
            </a:r>
            <a:r>
              <a:rPr lang="fr-FR" sz="2000" b="1" dirty="0" smtClean="0">
                <a:solidFill>
                  <a:schemeClr val="tx1">
                    <a:lumMod val="75000"/>
                    <a:lumOff val="25000"/>
                  </a:schemeClr>
                </a:solidFill>
                <a:latin typeface="+mn-lt"/>
                <a:cs typeface="Calibri" pitchFamily="34" charset="0"/>
              </a:rPr>
              <a:t> in France: (+6.7%) on a </a:t>
            </a:r>
            <a:r>
              <a:rPr lang="fr-FR" sz="2000" b="1" dirty="0" err="1" smtClean="0">
                <a:solidFill>
                  <a:schemeClr val="tx1">
                    <a:lumMod val="75000"/>
                    <a:lumOff val="25000"/>
                  </a:schemeClr>
                </a:solidFill>
                <a:latin typeface="+mn-lt"/>
                <a:cs typeface="Calibri" pitchFamily="34" charset="0"/>
              </a:rPr>
              <a:t>like</a:t>
            </a:r>
            <a:r>
              <a:rPr lang="fr-FR" sz="2000" b="1" dirty="0" smtClean="0">
                <a:solidFill>
                  <a:schemeClr val="tx1">
                    <a:lumMod val="75000"/>
                    <a:lumOff val="25000"/>
                  </a:schemeClr>
                </a:solidFill>
                <a:latin typeface="+mn-lt"/>
                <a:cs typeface="Calibri" pitchFamily="34" charset="0"/>
              </a:rPr>
              <a:t>-for-</a:t>
            </a:r>
            <a:r>
              <a:rPr lang="fr-FR" sz="2000" b="1" dirty="0" err="1" smtClean="0">
                <a:solidFill>
                  <a:schemeClr val="tx1">
                    <a:lumMod val="75000"/>
                    <a:lumOff val="25000"/>
                  </a:schemeClr>
                </a:solidFill>
                <a:latin typeface="+mn-lt"/>
                <a:cs typeface="Calibri" pitchFamily="34" charset="0"/>
              </a:rPr>
              <a:t>like</a:t>
            </a:r>
            <a:r>
              <a:rPr lang="fr-FR" sz="2000" b="1" dirty="0" smtClean="0">
                <a:solidFill>
                  <a:schemeClr val="tx1">
                    <a:lumMod val="75000"/>
                    <a:lumOff val="25000"/>
                  </a:schemeClr>
                </a:solidFill>
                <a:latin typeface="+mn-lt"/>
                <a:cs typeface="Calibri" pitchFamily="34" charset="0"/>
              </a:rPr>
              <a:t> basis</a:t>
            </a:r>
          </a:p>
        </p:txBody>
      </p:sp>
    </p:spTree>
    <p:extLst>
      <p:ext uri="{BB962C8B-B14F-4D97-AF65-F5344CB8AC3E}">
        <p14:creationId xmlns:p14="http://schemas.microsoft.com/office/powerpoint/2010/main" val="2795084027"/>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 name="Titre 3"/>
          <p:cNvSpPr>
            <a:spLocks noGrp="1"/>
          </p:cNvSpPr>
          <p:nvPr>
            <p:ph type="title"/>
          </p:nvPr>
        </p:nvSpPr>
        <p:spPr/>
        <p:txBody>
          <a:bodyPr/>
          <a:lstStyle/>
          <a:p>
            <a:r>
              <a:rPr lang="fr-FR" b="1" i="0" cap="small" dirty="0" smtClean="0">
                <a:latin typeface="+mn-lt"/>
                <a:cs typeface="Century Gothic" pitchFamily="34" charset="0"/>
              </a:rPr>
              <a:t>Activity </a:t>
            </a:r>
            <a:r>
              <a:rPr lang="fr-FR" b="1" i="0" cap="small" dirty="0" err="1" smtClean="0">
                <a:latin typeface="+mn-lt"/>
                <a:cs typeface="Century Gothic" pitchFamily="34" charset="0"/>
              </a:rPr>
              <a:t>growth</a:t>
            </a:r>
            <a:r>
              <a:rPr lang="fr-FR" b="1" i="0" cap="small" dirty="0" smtClean="0">
                <a:latin typeface="+mn-lt"/>
                <a:cs typeface="Century Gothic" pitchFamily="34" charset="0"/>
              </a:rPr>
              <a:t> - </a:t>
            </a:r>
            <a:r>
              <a:rPr lang="fr-FR" cap="small" dirty="0">
                <a:cs typeface="Century Gothic" pitchFamily="34" charset="0"/>
              </a:rPr>
              <a:t>INTERNATIONAL</a:t>
            </a:r>
            <a:endParaRPr lang="fr-FR" b="1" i="0" cap="small" dirty="0" smtClean="0">
              <a:latin typeface="+mn-lt"/>
              <a:cs typeface="Century Gothic" pitchFamily="34" charset="0"/>
            </a:endParaRPr>
          </a:p>
        </p:txBody>
      </p:sp>
      <p:sp>
        <p:nvSpPr>
          <p:cNvPr id="11" name="Rectangle 10"/>
          <p:cNvSpPr/>
          <p:nvPr/>
        </p:nvSpPr>
        <p:spPr>
          <a:xfrm>
            <a:off x="6140736" y="3102385"/>
            <a:ext cx="2429412" cy="1415143"/>
          </a:xfrm>
          <a:prstGeom prst="rect">
            <a:avLst/>
          </a:prstGeom>
          <a:noFill/>
          <a:ln>
            <a:noFill/>
          </a:ln>
          <a:effectLst/>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endParaRPr lang="fr-FR" sz="2200" dirty="0">
              <a:solidFill>
                <a:srgbClr val="585858"/>
              </a:solidFill>
            </a:endParaRPr>
          </a:p>
        </p:txBody>
      </p:sp>
      <p:sp>
        <p:nvSpPr>
          <p:cNvPr id="25" name="Rectangle 24"/>
          <p:cNvSpPr/>
          <p:nvPr/>
        </p:nvSpPr>
        <p:spPr>
          <a:xfrm>
            <a:off x="7524802" y="1936405"/>
            <a:ext cx="1368000" cy="756000"/>
          </a:xfrm>
          <a:prstGeom prst="rect">
            <a:avLst/>
          </a:prstGeom>
          <a:solidFill>
            <a:srgbClr val="FEFF7F"/>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b="1" dirty="0">
              <a:solidFill>
                <a:schemeClr val="tx1"/>
              </a:solidFill>
              <a:latin typeface="Century Gothic" panose="020B0502020202020204" pitchFamily="34" charset="0"/>
              <a:cs typeface="Calibri" panose="020F0502020204030204" pitchFamily="34" charset="0"/>
            </a:endParaRPr>
          </a:p>
        </p:txBody>
      </p:sp>
      <p:sp>
        <p:nvSpPr>
          <p:cNvPr id="26" name="Rectangle 25"/>
          <p:cNvSpPr/>
          <p:nvPr/>
        </p:nvSpPr>
        <p:spPr>
          <a:xfrm>
            <a:off x="7527877" y="2811345"/>
            <a:ext cx="1368000" cy="756000"/>
          </a:xfrm>
          <a:prstGeom prst="rect">
            <a:avLst/>
          </a:prstGeom>
          <a:solidFill>
            <a:srgbClr val="FEFF7F"/>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b="1" dirty="0">
              <a:solidFill>
                <a:schemeClr val="tx1"/>
              </a:solidFill>
              <a:latin typeface="Century Gothic" panose="020B0502020202020204" pitchFamily="34" charset="0"/>
              <a:cs typeface="Calibri" panose="020F0502020204030204" pitchFamily="34" charset="0"/>
            </a:endParaRPr>
          </a:p>
        </p:txBody>
      </p:sp>
      <p:sp>
        <p:nvSpPr>
          <p:cNvPr id="27" name="Rectangle 26"/>
          <p:cNvSpPr/>
          <p:nvPr/>
        </p:nvSpPr>
        <p:spPr>
          <a:xfrm>
            <a:off x="7527877" y="4586682"/>
            <a:ext cx="1368000" cy="756000"/>
          </a:xfrm>
          <a:prstGeom prst="rect">
            <a:avLst/>
          </a:prstGeom>
          <a:solidFill>
            <a:schemeClr val="bg2">
              <a:lumMod val="75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000" b="1" dirty="0">
              <a:latin typeface="Century Gothic" panose="020B0502020202020204" pitchFamily="34" charset="0"/>
              <a:cs typeface="Calibri" panose="020F0502020204030204" pitchFamily="34" charset="0"/>
            </a:endParaRPr>
          </a:p>
        </p:txBody>
      </p:sp>
      <p:sp>
        <p:nvSpPr>
          <p:cNvPr id="34" name="ZoneTexte 33"/>
          <p:cNvSpPr txBox="1"/>
          <p:nvPr/>
        </p:nvSpPr>
        <p:spPr>
          <a:xfrm>
            <a:off x="7268360" y="4754574"/>
            <a:ext cx="1872000" cy="400110"/>
          </a:xfrm>
          <a:prstGeom prst="rect">
            <a:avLst/>
          </a:prstGeom>
          <a:noFill/>
        </p:spPr>
        <p:txBody>
          <a:bodyPr wrap="square" rtlCol="0">
            <a:spAutoFit/>
          </a:bodyPr>
          <a:lstStyle/>
          <a:p>
            <a:pPr algn="ctr"/>
            <a:r>
              <a:rPr lang="fr-FR" sz="2000" b="1" i="1" dirty="0" smtClean="0">
                <a:solidFill>
                  <a:schemeClr val="bg1"/>
                </a:solidFill>
                <a:latin typeface="+mn-lt"/>
                <a:cs typeface="Calibri" pitchFamily="34" charset="0"/>
              </a:rPr>
              <a:t>+</a:t>
            </a:r>
            <a:r>
              <a:rPr lang="fr-FR" sz="2000" b="1" i="1" dirty="0">
                <a:solidFill>
                  <a:schemeClr val="bg1"/>
                </a:solidFill>
                <a:latin typeface="+mn-lt"/>
                <a:cs typeface="Calibri" pitchFamily="34" charset="0"/>
              </a:rPr>
              <a:t> </a:t>
            </a:r>
            <a:r>
              <a:rPr lang="fr-FR" sz="2000" b="1" i="1" dirty="0" smtClean="0">
                <a:solidFill>
                  <a:schemeClr val="bg1"/>
                </a:solidFill>
                <a:latin typeface="+mn-lt"/>
                <a:cs typeface="Calibri" pitchFamily="34" charset="0"/>
              </a:rPr>
              <a:t>  17.1%</a:t>
            </a:r>
          </a:p>
        </p:txBody>
      </p:sp>
      <p:sp>
        <p:nvSpPr>
          <p:cNvPr id="35" name="ZoneTexte 34"/>
          <p:cNvSpPr txBox="1"/>
          <p:nvPr/>
        </p:nvSpPr>
        <p:spPr>
          <a:xfrm>
            <a:off x="7268360" y="2125460"/>
            <a:ext cx="1872000" cy="400110"/>
          </a:xfrm>
          <a:prstGeom prst="rect">
            <a:avLst/>
          </a:prstGeom>
          <a:noFill/>
        </p:spPr>
        <p:txBody>
          <a:bodyPr wrap="square" rtlCol="0">
            <a:spAutoFit/>
          </a:bodyPr>
          <a:lstStyle/>
          <a:p>
            <a:pPr algn="ctr"/>
            <a:r>
              <a:rPr lang="fr-FR" sz="2000" b="1" i="1" dirty="0" smtClean="0">
                <a:solidFill>
                  <a:schemeClr val="accent6">
                    <a:lumMod val="50000"/>
                  </a:schemeClr>
                </a:solidFill>
                <a:latin typeface="+mn-lt"/>
                <a:cs typeface="Calibri" pitchFamily="34" charset="0"/>
              </a:rPr>
              <a:t>+8.4%</a:t>
            </a:r>
            <a:endParaRPr lang="fr-FR" sz="2000" b="1" i="1" dirty="0">
              <a:solidFill>
                <a:schemeClr val="accent6">
                  <a:lumMod val="50000"/>
                </a:schemeClr>
              </a:solidFill>
              <a:latin typeface="+mn-lt"/>
              <a:cs typeface="Calibri" pitchFamily="34" charset="0"/>
            </a:endParaRPr>
          </a:p>
        </p:txBody>
      </p:sp>
      <p:sp>
        <p:nvSpPr>
          <p:cNvPr id="3" name="ZoneTexte 2"/>
          <p:cNvSpPr txBox="1"/>
          <p:nvPr/>
        </p:nvSpPr>
        <p:spPr>
          <a:xfrm>
            <a:off x="959121" y="5566636"/>
            <a:ext cx="7611027" cy="923330"/>
          </a:xfrm>
          <a:prstGeom prst="rect">
            <a:avLst/>
          </a:prstGeom>
          <a:noFill/>
        </p:spPr>
        <p:txBody>
          <a:bodyPr wrap="square" rtlCol="0">
            <a:spAutoFit/>
          </a:bodyPr>
          <a:lstStyle/>
          <a:p>
            <a:r>
              <a:rPr lang="fr-FR" b="1" dirty="0" err="1" smtClean="0">
                <a:solidFill>
                  <a:schemeClr val="tx1">
                    <a:lumMod val="75000"/>
                    <a:lumOff val="25000"/>
                  </a:schemeClr>
                </a:solidFill>
                <a:latin typeface="+mn-lt"/>
                <a:cs typeface="Calibri" pitchFamily="34" charset="0"/>
              </a:rPr>
              <a:t>Organic</a:t>
            </a:r>
            <a:r>
              <a:rPr lang="fr-FR" b="1" dirty="0" smtClean="0">
                <a:solidFill>
                  <a:schemeClr val="tx1">
                    <a:lumMod val="75000"/>
                    <a:lumOff val="25000"/>
                  </a:schemeClr>
                </a:solidFill>
                <a:latin typeface="+mn-lt"/>
                <a:cs typeface="Calibri" pitchFamily="34" charset="0"/>
              </a:rPr>
              <a:t> </a:t>
            </a:r>
            <a:r>
              <a:rPr lang="fr-FR" b="1" dirty="0" err="1" smtClean="0">
                <a:solidFill>
                  <a:schemeClr val="tx1">
                    <a:lumMod val="75000"/>
                    <a:lumOff val="25000"/>
                  </a:schemeClr>
                </a:solidFill>
                <a:latin typeface="+mn-lt"/>
                <a:cs typeface="Calibri" pitchFamily="34" charset="0"/>
              </a:rPr>
              <a:t>growth</a:t>
            </a:r>
            <a:r>
              <a:rPr lang="fr-FR" b="1" dirty="0" smtClean="0">
                <a:solidFill>
                  <a:schemeClr val="tx1">
                    <a:lumMod val="75000"/>
                    <a:lumOff val="25000"/>
                  </a:schemeClr>
                </a:solidFill>
                <a:latin typeface="+mn-lt"/>
                <a:cs typeface="Calibri" pitchFamily="34" charset="0"/>
              </a:rPr>
              <a:t> in international business </a:t>
            </a:r>
            <a:r>
              <a:rPr lang="fr-FR" b="1" dirty="0" err="1" smtClean="0">
                <a:solidFill>
                  <a:schemeClr val="tx1">
                    <a:lumMod val="75000"/>
                    <a:lumOff val="25000"/>
                  </a:schemeClr>
                </a:solidFill>
                <a:latin typeface="+mn-lt"/>
                <a:cs typeface="Calibri" pitchFamily="34" charset="0"/>
              </a:rPr>
              <a:t>remains</a:t>
            </a:r>
            <a:r>
              <a:rPr lang="fr-FR" b="1" dirty="0" smtClean="0">
                <a:solidFill>
                  <a:schemeClr val="tx1">
                    <a:lumMod val="75000"/>
                    <a:lumOff val="25000"/>
                  </a:schemeClr>
                </a:solidFill>
                <a:latin typeface="+mn-lt"/>
                <a:cs typeface="Calibri" pitchFamily="34" charset="0"/>
              </a:rPr>
              <a:t> </a:t>
            </a:r>
            <a:r>
              <a:rPr lang="fr-FR" b="1" dirty="0" err="1" smtClean="0">
                <a:solidFill>
                  <a:schemeClr val="tx1">
                    <a:lumMod val="75000"/>
                    <a:lumOff val="25000"/>
                  </a:schemeClr>
                </a:solidFill>
                <a:latin typeface="+mn-lt"/>
                <a:cs typeface="Calibri" pitchFamily="34" charset="0"/>
              </a:rPr>
              <a:t>strong</a:t>
            </a:r>
            <a:r>
              <a:rPr lang="fr-FR" b="1" dirty="0">
                <a:solidFill>
                  <a:schemeClr val="tx1">
                    <a:lumMod val="75000"/>
                    <a:lumOff val="25000"/>
                  </a:schemeClr>
                </a:solidFill>
                <a:latin typeface="+mn-lt"/>
                <a:cs typeface="Calibri" pitchFamily="34" charset="0"/>
              </a:rPr>
              <a:t> </a:t>
            </a:r>
            <a:r>
              <a:rPr lang="fr-FR" b="1" dirty="0" smtClean="0">
                <a:solidFill>
                  <a:schemeClr val="tx1">
                    <a:lumMod val="75000"/>
                    <a:lumOff val="25000"/>
                  </a:schemeClr>
                </a:solidFill>
                <a:latin typeface="+mn-lt"/>
                <a:cs typeface="Calibri" pitchFamily="34" charset="0"/>
              </a:rPr>
              <a:t>(9.3% on a </a:t>
            </a:r>
            <a:r>
              <a:rPr lang="fr-FR" b="1" dirty="0" err="1" smtClean="0">
                <a:solidFill>
                  <a:schemeClr val="tx1">
                    <a:lumMod val="75000"/>
                    <a:lumOff val="25000"/>
                  </a:schemeClr>
                </a:solidFill>
                <a:latin typeface="+mn-lt"/>
                <a:cs typeface="Calibri" pitchFamily="34" charset="0"/>
              </a:rPr>
              <a:t>like</a:t>
            </a:r>
            <a:r>
              <a:rPr lang="fr-FR" b="1" dirty="0" smtClean="0">
                <a:solidFill>
                  <a:schemeClr val="tx1">
                    <a:lumMod val="75000"/>
                    <a:lumOff val="25000"/>
                  </a:schemeClr>
                </a:solidFill>
                <a:latin typeface="+mn-lt"/>
                <a:cs typeface="Calibri" pitchFamily="34" charset="0"/>
              </a:rPr>
              <a:t>-for-</a:t>
            </a:r>
            <a:r>
              <a:rPr lang="fr-FR" b="1" dirty="0" err="1" smtClean="0">
                <a:solidFill>
                  <a:schemeClr val="tx1">
                    <a:lumMod val="75000"/>
                    <a:lumOff val="25000"/>
                  </a:schemeClr>
                </a:solidFill>
                <a:latin typeface="+mn-lt"/>
                <a:cs typeface="Calibri" pitchFamily="34" charset="0"/>
              </a:rPr>
              <a:t>like</a:t>
            </a:r>
            <a:r>
              <a:rPr lang="fr-FR" b="1" dirty="0" smtClean="0">
                <a:solidFill>
                  <a:schemeClr val="tx1">
                    <a:lumMod val="75000"/>
                    <a:lumOff val="25000"/>
                  </a:schemeClr>
                </a:solidFill>
                <a:latin typeface="+mn-lt"/>
                <a:cs typeface="Calibri" pitchFamily="34" charset="0"/>
              </a:rPr>
              <a:t> basis)</a:t>
            </a:r>
          </a:p>
          <a:p>
            <a:r>
              <a:rPr lang="fr-FR" b="1" dirty="0" err="1" smtClean="0">
                <a:solidFill>
                  <a:schemeClr val="tx1">
                    <a:lumMod val="75000"/>
                    <a:lumOff val="25000"/>
                  </a:schemeClr>
                </a:solidFill>
                <a:latin typeface="+mn-lt"/>
                <a:cs typeface="Calibri" pitchFamily="34" charset="0"/>
              </a:rPr>
              <a:t>External</a:t>
            </a:r>
            <a:r>
              <a:rPr lang="fr-FR" b="1" dirty="0" smtClean="0">
                <a:solidFill>
                  <a:schemeClr val="tx1">
                    <a:lumMod val="75000"/>
                    <a:lumOff val="25000"/>
                  </a:schemeClr>
                </a:solidFill>
                <a:latin typeface="+mn-lt"/>
                <a:cs typeface="Calibri" pitchFamily="34" charset="0"/>
              </a:rPr>
              <a:t> </a:t>
            </a:r>
            <a:r>
              <a:rPr lang="fr-FR" b="1" dirty="0" err="1" smtClean="0">
                <a:solidFill>
                  <a:schemeClr val="tx1">
                    <a:lumMod val="75000"/>
                    <a:lumOff val="25000"/>
                  </a:schemeClr>
                </a:solidFill>
                <a:latin typeface="+mn-lt"/>
                <a:cs typeface="Calibri" pitchFamily="34" charset="0"/>
              </a:rPr>
              <a:t>growth</a:t>
            </a:r>
            <a:r>
              <a:rPr lang="fr-FR" b="1" dirty="0" smtClean="0">
                <a:solidFill>
                  <a:schemeClr val="tx1">
                    <a:lumMod val="75000"/>
                    <a:lumOff val="25000"/>
                  </a:schemeClr>
                </a:solidFill>
                <a:latin typeface="+mn-lt"/>
                <a:cs typeface="Calibri" pitchFamily="34" charset="0"/>
              </a:rPr>
              <a:t> </a:t>
            </a:r>
            <a:r>
              <a:rPr lang="fr-FR" b="1" dirty="0" err="1" smtClean="0">
                <a:solidFill>
                  <a:schemeClr val="tx1">
                    <a:lumMod val="75000"/>
                    <a:lumOff val="25000"/>
                  </a:schemeClr>
                </a:solidFill>
                <a:latin typeface="+mn-lt"/>
                <a:cs typeface="Calibri" pitchFamily="34" charset="0"/>
              </a:rPr>
              <a:t>accounts</a:t>
            </a:r>
            <a:r>
              <a:rPr lang="fr-FR" b="1" dirty="0" smtClean="0">
                <a:solidFill>
                  <a:schemeClr val="tx1">
                    <a:lumMod val="75000"/>
                    <a:lumOff val="25000"/>
                  </a:schemeClr>
                </a:solidFill>
                <a:latin typeface="+mn-lt"/>
                <a:cs typeface="Calibri" pitchFamily="34" charset="0"/>
              </a:rPr>
              <a:t> for </a:t>
            </a:r>
            <a:r>
              <a:rPr lang="fr-FR" b="1" dirty="0" err="1" smtClean="0">
                <a:solidFill>
                  <a:schemeClr val="tx1">
                    <a:lumMod val="75000"/>
                    <a:lumOff val="25000"/>
                  </a:schemeClr>
                </a:solidFill>
                <a:latin typeface="+mn-lt"/>
                <a:cs typeface="Calibri" pitchFamily="34" charset="0"/>
              </a:rPr>
              <a:t>almost</a:t>
            </a:r>
            <a:r>
              <a:rPr lang="fr-FR" b="1" dirty="0" smtClean="0">
                <a:solidFill>
                  <a:schemeClr val="tx1">
                    <a:lumMod val="75000"/>
                    <a:lumOff val="25000"/>
                  </a:schemeClr>
                </a:solidFill>
                <a:latin typeface="+mn-lt"/>
                <a:cs typeface="Calibri" pitchFamily="34" charset="0"/>
              </a:rPr>
              <a:t> 50% of total </a:t>
            </a:r>
            <a:r>
              <a:rPr lang="fr-FR" b="1" dirty="0" err="1" smtClean="0">
                <a:solidFill>
                  <a:schemeClr val="tx1">
                    <a:lumMod val="75000"/>
                    <a:lumOff val="25000"/>
                  </a:schemeClr>
                </a:solidFill>
                <a:latin typeface="+mn-lt"/>
                <a:cs typeface="Calibri" pitchFamily="34" charset="0"/>
              </a:rPr>
              <a:t>growth</a:t>
            </a:r>
            <a:r>
              <a:rPr lang="fr-FR" b="1" dirty="0" smtClean="0">
                <a:solidFill>
                  <a:schemeClr val="tx1">
                    <a:lumMod val="75000"/>
                    <a:lumOff val="25000"/>
                  </a:schemeClr>
                </a:solidFill>
                <a:latin typeface="+mn-lt"/>
                <a:cs typeface="Calibri" pitchFamily="34" charset="0"/>
              </a:rPr>
              <a:t>.</a:t>
            </a:r>
          </a:p>
        </p:txBody>
      </p:sp>
      <p:sp>
        <p:nvSpPr>
          <p:cNvPr id="42" name="Rectangle 41"/>
          <p:cNvSpPr/>
          <p:nvPr/>
        </p:nvSpPr>
        <p:spPr>
          <a:xfrm>
            <a:off x="7527877" y="3674893"/>
            <a:ext cx="1368000" cy="756000"/>
          </a:xfrm>
          <a:prstGeom prst="rect">
            <a:avLst/>
          </a:prstGeom>
          <a:solidFill>
            <a:srgbClr val="FEFF7F"/>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b="1" dirty="0">
              <a:solidFill>
                <a:schemeClr val="accent4">
                  <a:lumMod val="75000"/>
                </a:schemeClr>
              </a:solidFill>
              <a:latin typeface="Century Gothic" panose="020B0502020202020204" pitchFamily="34" charset="0"/>
              <a:cs typeface="Calibri" panose="020F0502020204030204" pitchFamily="34" charset="0"/>
            </a:endParaRPr>
          </a:p>
        </p:txBody>
      </p:sp>
      <p:sp>
        <p:nvSpPr>
          <p:cNvPr id="43" name="ZoneTexte 42"/>
          <p:cNvSpPr txBox="1"/>
          <p:nvPr/>
        </p:nvSpPr>
        <p:spPr>
          <a:xfrm>
            <a:off x="7527876" y="3834890"/>
            <a:ext cx="1368001" cy="400110"/>
          </a:xfrm>
          <a:prstGeom prst="rect">
            <a:avLst/>
          </a:prstGeom>
          <a:noFill/>
        </p:spPr>
        <p:txBody>
          <a:bodyPr wrap="square" rtlCol="0">
            <a:spAutoFit/>
          </a:bodyPr>
          <a:lstStyle/>
          <a:p>
            <a:pPr algn="ctr"/>
            <a:r>
              <a:rPr lang="fr-FR" sz="2000" b="1" i="1" dirty="0" smtClean="0">
                <a:solidFill>
                  <a:schemeClr val="accent6">
                    <a:lumMod val="50000"/>
                  </a:schemeClr>
                </a:solidFill>
                <a:latin typeface="+mn-lt"/>
                <a:cs typeface="Calibri" pitchFamily="34" charset="0"/>
              </a:rPr>
              <a:t>  -0.4%</a:t>
            </a:r>
            <a:endParaRPr lang="fr-FR" sz="2000" b="1" i="1" dirty="0">
              <a:solidFill>
                <a:schemeClr val="accent6">
                  <a:lumMod val="50000"/>
                </a:schemeClr>
              </a:solidFill>
              <a:latin typeface="+mn-lt"/>
              <a:cs typeface="Calibri" pitchFamily="34" charset="0"/>
            </a:endParaRPr>
          </a:p>
        </p:txBody>
      </p:sp>
      <p:sp>
        <p:nvSpPr>
          <p:cNvPr id="46" name="ZoneTexte 45"/>
          <p:cNvSpPr txBox="1"/>
          <p:nvPr/>
        </p:nvSpPr>
        <p:spPr>
          <a:xfrm>
            <a:off x="43442" y="1419021"/>
            <a:ext cx="2627999" cy="400110"/>
          </a:xfrm>
          <a:prstGeom prst="rect">
            <a:avLst/>
          </a:prstGeom>
          <a:noFill/>
        </p:spPr>
        <p:txBody>
          <a:bodyPr wrap="square" rtlCol="0">
            <a:spAutoFit/>
          </a:bodyPr>
          <a:lstStyle/>
          <a:p>
            <a:r>
              <a:rPr lang="fr-FR" sz="2000" b="1" i="1" dirty="0" smtClean="0">
                <a:latin typeface="Century Gothic" panose="020B0502020202020204" pitchFamily="34" charset="0"/>
                <a:cs typeface="Calibri" pitchFamily="34" charset="0"/>
              </a:rPr>
              <a:t>In €M</a:t>
            </a:r>
          </a:p>
        </p:txBody>
      </p:sp>
      <p:sp>
        <p:nvSpPr>
          <p:cNvPr id="47" name="ZoneTexte 46"/>
          <p:cNvSpPr txBox="1"/>
          <p:nvPr/>
        </p:nvSpPr>
        <p:spPr>
          <a:xfrm>
            <a:off x="3351256" y="1413701"/>
            <a:ext cx="1871999" cy="307777"/>
          </a:xfrm>
          <a:prstGeom prst="rect">
            <a:avLst/>
          </a:prstGeom>
          <a:noFill/>
        </p:spPr>
        <p:txBody>
          <a:bodyPr wrap="square" rtlCol="0">
            <a:spAutoFit/>
          </a:bodyPr>
          <a:lstStyle/>
          <a:p>
            <a:pPr algn="ctr"/>
            <a:r>
              <a:rPr lang="fr-FR" sz="1400" b="1" dirty="0">
                <a:latin typeface="Century Gothic" panose="020B0502020202020204" pitchFamily="34" charset="0"/>
                <a:cs typeface="Calibri" pitchFamily="34" charset="0"/>
              </a:rPr>
              <a:t>Revenue H1 2016</a:t>
            </a:r>
          </a:p>
        </p:txBody>
      </p:sp>
      <p:sp>
        <p:nvSpPr>
          <p:cNvPr id="48" name="ZoneTexte 47"/>
          <p:cNvSpPr txBox="1"/>
          <p:nvPr/>
        </p:nvSpPr>
        <p:spPr>
          <a:xfrm>
            <a:off x="5321223" y="1410554"/>
            <a:ext cx="1871999" cy="307777"/>
          </a:xfrm>
          <a:prstGeom prst="rect">
            <a:avLst/>
          </a:prstGeom>
          <a:noFill/>
        </p:spPr>
        <p:txBody>
          <a:bodyPr wrap="square" rtlCol="0">
            <a:spAutoFit/>
          </a:bodyPr>
          <a:lstStyle/>
          <a:p>
            <a:pPr algn="ctr"/>
            <a:r>
              <a:rPr lang="fr-FR" sz="1400" b="1" dirty="0">
                <a:latin typeface="Century Gothic" panose="020B0502020202020204" pitchFamily="34" charset="0"/>
                <a:cs typeface="Calibri" pitchFamily="34" charset="0"/>
              </a:rPr>
              <a:t>Revenue H1 </a:t>
            </a:r>
            <a:r>
              <a:rPr lang="fr-FR" sz="1400" b="1" dirty="0" smtClean="0">
                <a:latin typeface="Century Gothic" panose="020B0502020202020204" pitchFamily="34" charset="0"/>
                <a:cs typeface="Calibri" pitchFamily="34" charset="0"/>
              </a:rPr>
              <a:t>2017</a:t>
            </a:r>
            <a:endParaRPr lang="fr-FR" sz="1400" b="1" dirty="0">
              <a:latin typeface="Century Gothic" panose="020B0502020202020204" pitchFamily="34" charset="0"/>
              <a:cs typeface="Calibri" pitchFamily="34" charset="0"/>
            </a:endParaRPr>
          </a:p>
        </p:txBody>
      </p:sp>
      <p:sp>
        <p:nvSpPr>
          <p:cNvPr id="49" name="ZoneTexte 48"/>
          <p:cNvSpPr txBox="1"/>
          <p:nvPr/>
        </p:nvSpPr>
        <p:spPr>
          <a:xfrm>
            <a:off x="7259654" y="1413699"/>
            <a:ext cx="1871999" cy="307777"/>
          </a:xfrm>
          <a:prstGeom prst="rect">
            <a:avLst/>
          </a:prstGeom>
          <a:noFill/>
        </p:spPr>
        <p:txBody>
          <a:bodyPr wrap="square" rtlCol="0">
            <a:spAutoFit/>
          </a:bodyPr>
          <a:lstStyle/>
          <a:p>
            <a:pPr algn="ctr"/>
            <a:r>
              <a:rPr lang="fr-FR" sz="1400" b="1" dirty="0" smtClean="0">
                <a:latin typeface="Century Gothic" panose="020B0502020202020204" pitchFamily="34" charset="0"/>
                <a:cs typeface="Calibri" pitchFamily="34" charset="0"/>
              </a:rPr>
              <a:t>Change</a:t>
            </a:r>
          </a:p>
        </p:txBody>
      </p:sp>
      <p:cxnSp>
        <p:nvCxnSpPr>
          <p:cNvPr id="50" name="Connecteur droit 49"/>
          <p:cNvCxnSpPr/>
          <p:nvPr/>
        </p:nvCxnSpPr>
        <p:spPr>
          <a:xfrm>
            <a:off x="107279" y="1771476"/>
            <a:ext cx="28800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51" name="Connecteur droit 50"/>
          <p:cNvCxnSpPr/>
          <p:nvPr/>
        </p:nvCxnSpPr>
        <p:spPr>
          <a:xfrm>
            <a:off x="3390137" y="1780788"/>
            <a:ext cx="37800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53" name="Connecteur droit 52"/>
          <p:cNvCxnSpPr/>
          <p:nvPr/>
        </p:nvCxnSpPr>
        <p:spPr>
          <a:xfrm>
            <a:off x="7542409" y="1781057"/>
            <a:ext cx="1332000" cy="0"/>
          </a:xfrm>
          <a:prstGeom prst="line">
            <a:avLst/>
          </a:prstGeom>
        </p:spPr>
        <p:style>
          <a:lnRef idx="2">
            <a:schemeClr val="accent6"/>
          </a:lnRef>
          <a:fillRef idx="0">
            <a:schemeClr val="accent6"/>
          </a:fillRef>
          <a:effectRef idx="1">
            <a:schemeClr val="accent6"/>
          </a:effectRef>
          <a:fontRef idx="minor">
            <a:schemeClr val="tx1"/>
          </a:fontRef>
        </p:style>
      </p:cxnSp>
      <p:sp>
        <p:nvSpPr>
          <p:cNvPr id="5" name="Flèche droite 4"/>
          <p:cNvSpPr/>
          <p:nvPr/>
        </p:nvSpPr>
        <p:spPr>
          <a:xfrm>
            <a:off x="3390137" y="1891519"/>
            <a:ext cx="1962150" cy="828000"/>
          </a:xfrm>
          <a:prstGeom prst="rightArrow">
            <a:avLst>
              <a:gd name="adj1" fmla="val 82067"/>
              <a:gd name="adj2" fmla="val 32185"/>
            </a:avLst>
          </a:prstGeom>
          <a:solidFill>
            <a:srgbClr val="FEFF7F"/>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solidFill>
                  <a:schemeClr val="tx1"/>
                </a:solidFill>
              </a:rPr>
              <a:t>447.7 </a:t>
            </a:r>
            <a:endParaRPr lang="fr-FR" sz="3200" b="1" dirty="0">
              <a:solidFill>
                <a:schemeClr val="tx1"/>
              </a:solidFill>
            </a:endParaRPr>
          </a:p>
        </p:txBody>
      </p:sp>
      <p:sp>
        <p:nvSpPr>
          <p:cNvPr id="65" name="Flèche droite 64"/>
          <p:cNvSpPr/>
          <p:nvPr/>
        </p:nvSpPr>
        <p:spPr>
          <a:xfrm>
            <a:off x="3390137" y="2794657"/>
            <a:ext cx="1962150" cy="828000"/>
          </a:xfrm>
          <a:prstGeom prst="rightArrow">
            <a:avLst>
              <a:gd name="adj1" fmla="val 82067"/>
              <a:gd name="adj2" fmla="val 32185"/>
            </a:avLst>
          </a:prstGeom>
          <a:solidFill>
            <a:srgbClr val="FEFF7F"/>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0" b="1" dirty="0">
              <a:solidFill>
                <a:schemeClr val="tx1"/>
              </a:solidFill>
            </a:endParaRPr>
          </a:p>
        </p:txBody>
      </p:sp>
      <p:sp>
        <p:nvSpPr>
          <p:cNvPr id="66" name="Flèche droite 65"/>
          <p:cNvSpPr/>
          <p:nvPr/>
        </p:nvSpPr>
        <p:spPr>
          <a:xfrm>
            <a:off x="3390269" y="3654750"/>
            <a:ext cx="1962150" cy="828000"/>
          </a:xfrm>
          <a:prstGeom prst="rightArrow">
            <a:avLst>
              <a:gd name="adj1" fmla="val 82067"/>
              <a:gd name="adj2" fmla="val 32185"/>
            </a:avLst>
          </a:prstGeom>
          <a:solidFill>
            <a:srgbClr val="FEFF7F"/>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0" b="1" dirty="0">
              <a:solidFill>
                <a:schemeClr val="tx1"/>
              </a:solidFill>
            </a:endParaRPr>
          </a:p>
        </p:txBody>
      </p:sp>
      <p:sp>
        <p:nvSpPr>
          <p:cNvPr id="67" name="Flèche droite 66"/>
          <p:cNvSpPr/>
          <p:nvPr/>
        </p:nvSpPr>
        <p:spPr>
          <a:xfrm>
            <a:off x="5457062" y="1891519"/>
            <a:ext cx="1962150" cy="828000"/>
          </a:xfrm>
          <a:prstGeom prst="rightArrow">
            <a:avLst>
              <a:gd name="adj1" fmla="val 82067"/>
              <a:gd name="adj2" fmla="val 32185"/>
            </a:avLst>
          </a:prstGeom>
          <a:solidFill>
            <a:srgbClr val="FEFF7F"/>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solidFill>
                  <a:schemeClr val="tx1"/>
                </a:solidFill>
              </a:rPr>
              <a:t>485.1</a:t>
            </a:r>
            <a:endParaRPr lang="fr-FR" sz="3200" b="1" dirty="0">
              <a:solidFill>
                <a:schemeClr val="tx1"/>
              </a:solidFill>
            </a:endParaRPr>
          </a:p>
        </p:txBody>
      </p:sp>
      <p:sp>
        <p:nvSpPr>
          <p:cNvPr id="68" name="Flèche droite 67"/>
          <p:cNvSpPr/>
          <p:nvPr/>
        </p:nvSpPr>
        <p:spPr>
          <a:xfrm>
            <a:off x="5457062" y="2787037"/>
            <a:ext cx="1962150" cy="828000"/>
          </a:xfrm>
          <a:prstGeom prst="rightArrow">
            <a:avLst>
              <a:gd name="adj1" fmla="val 82067"/>
              <a:gd name="adj2" fmla="val 32185"/>
            </a:avLst>
          </a:prstGeom>
          <a:solidFill>
            <a:srgbClr val="FEFF7F"/>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solidFill>
                  <a:schemeClr val="tx1"/>
                </a:solidFill>
              </a:rPr>
              <a:t>40.9 </a:t>
            </a:r>
            <a:endParaRPr lang="fr-FR" sz="3200" b="1" dirty="0">
              <a:solidFill>
                <a:schemeClr val="tx1"/>
              </a:solidFill>
            </a:endParaRPr>
          </a:p>
        </p:txBody>
      </p:sp>
      <p:sp>
        <p:nvSpPr>
          <p:cNvPr id="69" name="Flèche droite 68"/>
          <p:cNvSpPr/>
          <p:nvPr/>
        </p:nvSpPr>
        <p:spPr>
          <a:xfrm>
            <a:off x="5457194" y="3654750"/>
            <a:ext cx="1962150" cy="828000"/>
          </a:xfrm>
          <a:prstGeom prst="rightArrow">
            <a:avLst>
              <a:gd name="adj1" fmla="val 82067"/>
              <a:gd name="adj2" fmla="val 32185"/>
            </a:avLst>
          </a:prstGeom>
          <a:solidFill>
            <a:srgbClr val="FEFF7F"/>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solidFill>
                  <a:schemeClr val="tx1"/>
                </a:solidFill>
              </a:rPr>
              <a:t>-1.7  </a:t>
            </a:r>
            <a:endParaRPr lang="fr-FR" sz="3200" b="1" dirty="0">
              <a:solidFill>
                <a:schemeClr val="tx1"/>
              </a:solidFill>
            </a:endParaRPr>
          </a:p>
        </p:txBody>
      </p:sp>
      <p:sp>
        <p:nvSpPr>
          <p:cNvPr id="70" name="Flèche droite 69"/>
          <p:cNvSpPr/>
          <p:nvPr/>
        </p:nvSpPr>
        <p:spPr>
          <a:xfrm>
            <a:off x="3390269" y="4550879"/>
            <a:ext cx="1962150" cy="828000"/>
          </a:xfrm>
          <a:prstGeom prst="rightArrow">
            <a:avLst>
              <a:gd name="adj1" fmla="val 82067"/>
              <a:gd name="adj2" fmla="val 32185"/>
            </a:avLst>
          </a:prstGeom>
          <a:solidFill>
            <a:schemeClr val="bg2">
              <a:lumMod val="75000"/>
            </a:schemeClr>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 447.7 </a:t>
            </a:r>
            <a:endParaRPr lang="fr-FR" sz="3200" b="1" dirty="0"/>
          </a:p>
        </p:txBody>
      </p:sp>
      <p:sp>
        <p:nvSpPr>
          <p:cNvPr id="71" name="Flèche droite 70"/>
          <p:cNvSpPr/>
          <p:nvPr/>
        </p:nvSpPr>
        <p:spPr>
          <a:xfrm>
            <a:off x="5457062" y="4551504"/>
            <a:ext cx="1962150" cy="828000"/>
          </a:xfrm>
          <a:prstGeom prst="rightArrow">
            <a:avLst>
              <a:gd name="adj1" fmla="val 82067"/>
              <a:gd name="adj2" fmla="val 32185"/>
            </a:avLst>
          </a:prstGeom>
          <a:solidFill>
            <a:schemeClr val="bg2">
              <a:lumMod val="75000"/>
            </a:schemeClr>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smtClean="0"/>
              <a:t> 524.3</a:t>
            </a:r>
            <a:endParaRPr lang="fr-FR" sz="3200" b="1" dirty="0"/>
          </a:p>
        </p:txBody>
      </p:sp>
      <p:sp>
        <p:nvSpPr>
          <p:cNvPr id="72" name="Flèche droite 71"/>
          <p:cNvSpPr/>
          <p:nvPr/>
        </p:nvSpPr>
        <p:spPr>
          <a:xfrm>
            <a:off x="106022" y="1856990"/>
            <a:ext cx="3134338" cy="828000"/>
          </a:xfrm>
          <a:prstGeom prst="rightArrow">
            <a:avLst>
              <a:gd name="adj1" fmla="val 82067"/>
              <a:gd name="adj2" fmla="val 32185"/>
            </a:avLst>
          </a:prstGeom>
          <a:solidFill>
            <a:schemeClr val="bg2">
              <a:lumMod val="75000"/>
            </a:schemeClr>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b="1" dirty="0">
                <a:latin typeface="Century Gothic" panose="020B0502020202020204" pitchFamily="34" charset="0"/>
                <a:cs typeface="Calibri" panose="020F0502020204030204" pitchFamily="34" charset="0"/>
              </a:rPr>
              <a:t>Turnover on a </a:t>
            </a:r>
            <a:r>
              <a:rPr lang="fr-FR" b="1" dirty="0" err="1">
                <a:latin typeface="Century Gothic" panose="020B0502020202020204" pitchFamily="34" charset="0"/>
                <a:cs typeface="Calibri" panose="020F0502020204030204" pitchFamily="34" charset="0"/>
              </a:rPr>
              <a:t>like</a:t>
            </a:r>
            <a:r>
              <a:rPr lang="fr-FR" b="1" dirty="0">
                <a:latin typeface="Century Gothic" panose="020B0502020202020204" pitchFamily="34" charset="0"/>
                <a:cs typeface="Calibri" panose="020F0502020204030204" pitchFamily="34" charset="0"/>
              </a:rPr>
              <a:t>-for-</a:t>
            </a:r>
            <a:r>
              <a:rPr lang="fr-FR" b="1" dirty="0" err="1">
                <a:latin typeface="Century Gothic" panose="020B0502020202020204" pitchFamily="34" charset="0"/>
                <a:cs typeface="Calibri" panose="020F0502020204030204" pitchFamily="34" charset="0"/>
              </a:rPr>
              <a:t>like</a:t>
            </a:r>
            <a:r>
              <a:rPr lang="fr-FR" b="1" dirty="0">
                <a:latin typeface="Century Gothic" panose="020B0502020202020204" pitchFamily="34" charset="0"/>
                <a:cs typeface="Calibri" panose="020F0502020204030204" pitchFamily="34" charset="0"/>
              </a:rPr>
              <a:t> basis</a:t>
            </a:r>
          </a:p>
        </p:txBody>
      </p:sp>
      <p:sp>
        <p:nvSpPr>
          <p:cNvPr id="73" name="Flèche droite 72"/>
          <p:cNvSpPr/>
          <p:nvPr/>
        </p:nvSpPr>
        <p:spPr>
          <a:xfrm>
            <a:off x="94244" y="2736217"/>
            <a:ext cx="3134338" cy="828000"/>
          </a:xfrm>
          <a:prstGeom prst="rightArrow">
            <a:avLst>
              <a:gd name="adj1" fmla="val 82067"/>
              <a:gd name="adj2" fmla="val 32185"/>
            </a:avLst>
          </a:prstGeom>
          <a:solidFill>
            <a:schemeClr val="bg2">
              <a:lumMod val="75000"/>
            </a:schemeClr>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b="1" dirty="0">
                <a:latin typeface="Century Gothic" panose="020B0502020202020204" pitchFamily="34" charset="0"/>
                <a:cs typeface="Calibri" panose="020F0502020204030204" pitchFamily="34" charset="0"/>
              </a:rPr>
              <a:t>Change in scope</a:t>
            </a:r>
          </a:p>
        </p:txBody>
      </p:sp>
      <p:sp>
        <p:nvSpPr>
          <p:cNvPr id="74" name="Flèche droite 73"/>
          <p:cNvSpPr/>
          <p:nvPr/>
        </p:nvSpPr>
        <p:spPr>
          <a:xfrm>
            <a:off x="73966" y="3638893"/>
            <a:ext cx="3134338" cy="828000"/>
          </a:xfrm>
          <a:prstGeom prst="rightArrow">
            <a:avLst>
              <a:gd name="adj1" fmla="val 82067"/>
              <a:gd name="adj2" fmla="val 32185"/>
            </a:avLst>
          </a:prstGeom>
          <a:solidFill>
            <a:schemeClr val="bg2">
              <a:lumMod val="75000"/>
            </a:schemeClr>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b="1" dirty="0">
                <a:solidFill>
                  <a:schemeClr val="bg1"/>
                </a:solidFill>
                <a:latin typeface="Century Gothic" panose="020B0502020202020204" pitchFamily="34" charset="0"/>
                <a:cs typeface="Calibri" pitchFamily="34" charset="0"/>
              </a:rPr>
              <a:t>Exchange rate </a:t>
            </a:r>
            <a:r>
              <a:rPr lang="fr-FR" b="1" dirty="0" err="1">
                <a:solidFill>
                  <a:schemeClr val="bg1"/>
                </a:solidFill>
                <a:latin typeface="Century Gothic" panose="020B0502020202020204" pitchFamily="34" charset="0"/>
                <a:cs typeface="Calibri" pitchFamily="34" charset="0"/>
              </a:rPr>
              <a:t>effect</a:t>
            </a:r>
            <a:endParaRPr lang="fr-FR" sz="1050" b="1" dirty="0">
              <a:solidFill>
                <a:schemeClr val="bg1"/>
              </a:solidFill>
              <a:latin typeface="Century Gothic" panose="020B0502020202020204" pitchFamily="34" charset="0"/>
              <a:cs typeface="Calibri" pitchFamily="34" charset="0"/>
            </a:endParaRPr>
          </a:p>
        </p:txBody>
      </p:sp>
      <p:sp>
        <p:nvSpPr>
          <p:cNvPr id="75" name="Flèche droite 74"/>
          <p:cNvSpPr/>
          <p:nvPr/>
        </p:nvSpPr>
        <p:spPr>
          <a:xfrm>
            <a:off x="73966" y="4557216"/>
            <a:ext cx="3134338" cy="828000"/>
          </a:xfrm>
          <a:prstGeom prst="rightArrow">
            <a:avLst>
              <a:gd name="adj1" fmla="val 82067"/>
              <a:gd name="adj2" fmla="val 32185"/>
            </a:avLst>
          </a:prstGeom>
          <a:solidFill>
            <a:schemeClr val="bg2">
              <a:lumMod val="75000"/>
            </a:schemeClr>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b="1" dirty="0">
                <a:solidFill>
                  <a:schemeClr val="bg1"/>
                </a:solidFill>
                <a:latin typeface="Century Gothic" panose="020B0502020202020204" pitchFamily="34" charset="0"/>
                <a:cs typeface="Calibri" pitchFamily="34" charset="0"/>
              </a:rPr>
              <a:t>International - TOTAL</a:t>
            </a:r>
            <a:endParaRPr lang="fr-FR" sz="1050" b="1" dirty="0">
              <a:solidFill>
                <a:schemeClr val="bg1"/>
              </a:solidFill>
              <a:latin typeface="Century Gothic" panose="020B0502020202020204" pitchFamily="34" charset="0"/>
              <a:cs typeface="Calibri" pitchFamily="34" charset="0"/>
            </a:endParaRPr>
          </a:p>
        </p:txBody>
      </p:sp>
      <p:sp>
        <p:nvSpPr>
          <p:cNvPr id="36" name="ZoneTexte 35"/>
          <p:cNvSpPr txBox="1"/>
          <p:nvPr/>
        </p:nvSpPr>
        <p:spPr>
          <a:xfrm>
            <a:off x="7281577" y="3000982"/>
            <a:ext cx="1872000" cy="400110"/>
          </a:xfrm>
          <a:prstGeom prst="rect">
            <a:avLst/>
          </a:prstGeom>
          <a:noFill/>
        </p:spPr>
        <p:txBody>
          <a:bodyPr wrap="square" rtlCol="0">
            <a:spAutoFit/>
          </a:bodyPr>
          <a:lstStyle/>
          <a:p>
            <a:pPr algn="ctr"/>
            <a:r>
              <a:rPr lang="fr-FR" sz="2000" b="1" i="1" dirty="0" smtClean="0">
                <a:solidFill>
                  <a:schemeClr val="accent6">
                    <a:lumMod val="50000"/>
                  </a:schemeClr>
                </a:solidFill>
                <a:latin typeface="+mn-lt"/>
                <a:cs typeface="Calibri" pitchFamily="34" charset="0"/>
              </a:rPr>
              <a:t>+9.1%</a:t>
            </a:r>
            <a:endParaRPr lang="fr-FR" sz="2000" b="1" i="1" dirty="0">
              <a:solidFill>
                <a:schemeClr val="accent6">
                  <a:lumMod val="50000"/>
                </a:schemeClr>
              </a:solidFill>
              <a:latin typeface="+mn-lt"/>
              <a:cs typeface="Calibri" pitchFamily="34" charset="0"/>
            </a:endParaRPr>
          </a:p>
        </p:txBody>
      </p:sp>
      <p:pic>
        <p:nvPicPr>
          <p:cNvPr id="3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843486">
            <a:off x="407093" y="5776349"/>
            <a:ext cx="457548" cy="457548"/>
          </a:xfrm>
          <a:prstGeom prst="rect">
            <a:avLst/>
          </a:prstGeom>
          <a:noFill/>
          <a:effectLst>
            <a:glow rad="127000">
              <a:schemeClr val="accent1">
                <a:alpha val="0"/>
              </a:schemeClr>
            </a:glow>
            <a:reflection stA="0" endPos="65000" dist="50800" dir="5400000" sy="-100000" algn="bl" rotWithShape="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80972197"/>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55"/>
          <p:cNvSpPr>
            <a:spLocks noGrp="1"/>
          </p:cNvSpPr>
          <p:nvPr>
            <p:ph type="title"/>
          </p:nvPr>
        </p:nvSpPr>
        <p:spPr/>
        <p:txBody>
          <a:bodyPr/>
          <a:lstStyle/>
          <a:p>
            <a:r>
              <a:rPr lang="fr-FR" sz="2400" b="1" i="0" cap="small" dirty="0" err="1" smtClean="0">
                <a:solidFill>
                  <a:schemeClr val="tx1"/>
                </a:solidFill>
                <a:latin typeface="+mn-lt"/>
              </a:rPr>
              <a:t>Organic</a:t>
            </a:r>
            <a:r>
              <a:rPr lang="fr-FR" sz="2400" b="1" i="0" cap="small" dirty="0" smtClean="0">
                <a:solidFill>
                  <a:schemeClr val="tx1"/>
                </a:solidFill>
                <a:latin typeface="+mn-lt"/>
              </a:rPr>
              <a:t> </a:t>
            </a:r>
            <a:r>
              <a:rPr lang="fr-FR" sz="2400" b="1" i="0" cap="small" dirty="0" err="1" smtClean="0">
                <a:solidFill>
                  <a:schemeClr val="tx1"/>
                </a:solidFill>
                <a:latin typeface="+mn-lt"/>
              </a:rPr>
              <a:t>growth</a:t>
            </a:r>
            <a:r>
              <a:rPr lang="fr-FR" sz="2400" b="1" i="0" cap="small" dirty="0" smtClean="0">
                <a:solidFill>
                  <a:schemeClr val="tx1"/>
                </a:solidFill>
                <a:latin typeface="+mn-lt"/>
              </a:rPr>
              <a:t> in first </a:t>
            </a:r>
            <a:r>
              <a:rPr lang="fr-FR" sz="2400" b="1" i="0" cap="small" dirty="0" err="1" smtClean="0">
                <a:solidFill>
                  <a:schemeClr val="tx1"/>
                </a:solidFill>
                <a:latin typeface="+mn-lt"/>
              </a:rPr>
              <a:t>half</a:t>
            </a:r>
            <a:r>
              <a:rPr lang="fr-FR" sz="2400" b="1" i="0" cap="small" dirty="0" smtClean="0">
                <a:solidFill>
                  <a:schemeClr val="tx1"/>
                </a:solidFill>
                <a:latin typeface="+mn-lt"/>
              </a:rPr>
              <a:t> 2017</a:t>
            </a:r>
            <a:endParaRPr lang="en-US" sz="1800" b="0" i="0" dirty="0">
              <a:solidFill>
                <a:schemeClr val="tx1"/>
              </a:solidFill>
              <a:latin typeface="+mn-lt"/>
            </a:endParaRPr>
          </a:p>
        </p:txBody>
      </p:sp>
      <p:graphicFrame>
        <p:nvGraphicFramePr>
          <p:cNvPr id="2" name="Tableau 1"/>
          <p:cNvGraphicFramePr>
            <a:graphicFrameLocks noGrp="1"/>
          </p:cNvGraphicFramePr>
          <p:nvPr>
            <p:extLst>
              <p:ext uri="{D42A27DB-BD31-4B8C-83A1-F6EECF244321}">
                <p14:modId xmlns:p14="http://schemas.microsoft.com/office/powerpoint/2010/main" val="2596196053"/>
              </p:ext>
            </p:extLst>
          </p:nvPr>
        </p:nvGraphicFramePr>
        <p:xfrm>
          <a:off x="1814579" y="1825907"/>
          <a:ext cx="4572000" cy="2657316"/>
        </p:xfrm>
        <a:graphic>
          <a:graphicData uri="http://schemas.openxmlformats.org/drawingml/2006/table">
            <a:tbl>
              <a:tblPr firstRow="1" bandRow="1">
                <a:tableStyleId>{5C22544A-7EE6-4342-B048-85BDC9FD1C3A}</a:tableStyleId>
              </a:tblPr>
              <a:tblGrid>
                <a:gridCol w="1728000"/>
                <a:gridCol w="936000"/>
                <a:gridCol w="936000"/>
                <a:gridCol w="972000"/>
              </a:tblGrid>
              <a:tr h="570622">
                <a:tc>
                  <a:txBody>
                    <a:bodyPr/>
                    <a:lstStyle/>
                    <a:p>
                      <a:pPr algn="ctr"/>
                      <a:r>
                        <a:rPr lang="fr-FR" sz="2000" i="1" dirty="0" smtClean="0">
                          <a:solidFill>
                            <a:schemeClr val="bg1"/>
                          </a:solidFill>
                          <a:latin typeface="+mn-lt"/>
                        </a:rPr>
                        <a:t>As %</a:t>
                      </a:r>
                      <a:endParaRPr lang="fr-FR" sz="2000" i="1" dirty="0">
                        <a:solidFill>
                          <a:schemeClr val="bg1"/>
                        </a:solidFill>
                        <a:latin typeface="+mn-lt"/>
                      </a:endParaRPr>
                    </a:p>
                  </a:txBody>
                  <a:tcPr anchor="ctr">
                    <a:lnR w="38100" cap="flat" cmpd="sng" algn="ctr">
                      <a:solidFill>
                        <a:srgbClr val="93B2C2"/>
                      </a:solidFill>
                      <a:prstDash val="solid"/>
                      <a:round/>
                      <a:headEnd type="none" w="med" len="med"/>
                      <a:tailEnd type="none" w="med" len="med"/>
                    </a:lnR>
                    <a:lnB w="57150" cap="flat" cmpd="sng" algn="ctr">
                      <a:solidFill>
                        <a:srgbClr val="93B2C2"/>
                      </a:solidFill>
                      <a:prstDash val="solid"/>
                      <a:round/>
                      <a:headEnd type="none" w="med" len="med"/>
                      <a:tailEnd type="none" w="med" len="med"/>
                    </a:lnB>
                    <a:solidFill>
                      <a:schemeClr val="bg2">
                        <a:lumMod val="75000"/>
                      </a:schemeClr>
                    </a:solidFill>
                  </a:tcPr>
                </a:tc>
                <a:tc>
                  <a:txBody>
                    <a:bodyPr/>
                    <a:lstStyle/>
                    <a:p>
                      <a:pPr algn="ctr"/>
                      <a:r>
                        <a:rPr lang="fr-FR" sz="1800" i="1" dirty="0" smtClean="0">
                          <a:solidFill>
                            <a:schemeClr val="bg1"/>
                          </a:solidFill>
                          <a:latin typeface="+mn-lt"/>
                        </a:rPr>
                        <a:t>Q1</a:t>
                      </a:r>
                      <a:endParaRPr lang="fr-FR" sz="1800" i="1" dirty="0">
                        <a:solidFill>
                          <a:schemeClr val="bg1"/>
                        </a:solidFill>
                        <a:latin typeface="+mn-lt"/>
                      </a:endParaRPr>
                    </a:p>
                  </a:txBody>
                  <a:tcPr anchor="ctr">
                    <a:lnL w="38100" cap="flat" cmpd="sng" algn="ctr">
                      <a:solidFill>
                        <a:srgbClr val="93B2C2"/>
                      </a:solidFill>
                      <a:prstDash val="solid"/>
                      <a:round/>
                      <a:headEnd type="none" w="med" len="med"/>
                      <a:tailEnd type="none" w="med" len="med"/>
                    </a:lnL>
                    <a:lnR w="19050" cap="flat" cmpd="sng" algn="ctr">
                      <a:solidFill>
                        <a:srgbClr val="93B2C2"/>
                      </a:solidFill>
                      <a:prstDash val="solid"/>
                      <a:round/>
                      <a:headEnd type="none" w="med" len="med"/>
                      <a:tailEnd type="none" w="med" len="med"/>
                    </a:lnR>
                    <a:lnB w="57150" cap="flat" cmpd="sng" algn="ctr">
                      <a:solidFill>
                        <a:srgbClr val="93B2C2"/>
                      </a:solidFill>
                      <a:prstDash val="solid"/>
                      <a:round/>
                      <a:headEnd type="none" w="med" len="med"/>
                      <a:tailEnd type="none" w="med" len="med"/>
                    </a:lnB>
                    <a:solidFill>
                      <a:schemeClr val="bg2">
                        <a:lumMod val="75000"/>
                      </a:schemeClr>
                    </a:solidFill>
                  </a:tcPr>
                </a:tc>
                <a:tc>
                  <a:txBody>
                    <a:bodyPr/>
                    <a:lstStyle/>
                    <a:p>
                      <a:pPr algn="ctr"/>
                      <a:r>
                        <a:rPr lang="fr-FR" sz="1800" i="1" dirty="0" smtClean="0">
                          <a:solidFill>
                            <a:schemeClr val="bg1"/>
                          </a:solidFill>
                          <a:latin typeface="+mn-lt"/>
                        </a:rPr>
                        <a:t>Q2</a:t>
                      </a:r>
                      <a:endParaRPr lang="fr-FR" sz="1800" i="1" dirty="0">
                        <a:solidFill>
                          <a:schemeClr val="bg1"/>
                        </a:solidFill>
                        <a:latin typeface="+mn-lt"/>
                      </a:endParaRPr>
                    </a:p>
                  </a:txBody>
                  <a:tcPr anchor="ctr">
                    <a:lnL w="19050" cap="flat" cmpd="sng" algn="ctr">
                      <a:solidFill>
                        <a:srgbClr val="93B2C2"/>
                      </a:solidFill>
                      <a:prstDash val="solid"/>
                      <a:round/>
                      <a:headEnd type="none" w="med" len="med"/>
                      <a:tailEnd type="none" w="med" len="med"/>
                    </a:lnL>
                    <a:lnR w="19050" cap="flat" cmpd="sng" algn="ctr">
                      <a:solidFill>
                        <a:srgbClr val="93B2C2"/>
                      </a:solidFill>
                      <a:prstDash val="solid"/>
                      <a:round/>
                      <a:headEnd type="none" w="med" len="med"/>
                      <a:tailEnd type="none" w="med" len="med"/>
                    </a:lnR>
                    <a:lnB w="57150" cap="flat" cmpd="sng" algn="ctr">
                      <a:solidFill>
                        <a:srgbClr val="93B2C2"/>
                      </a:solidFill>
                      <a:prstDash val="solid"/>
                      <a:round/>
                      <a:headEnd type="none" w="med" len="med"/>
                      <a:tailEnd type="none" w="med" len="med"/>
                    </a:lnB>
                    <a:solidFill>
                      <a:schemeClr val="bg2">
                        <a:lumMod val="75000"/>
                      </a:schemeClr>
                    </a:solidFill>
                  </a:tcPr>
                </a:tc>
                <a:tc>
                  <a:txBody>
                    <a:bodyPr/>
                    <a:lstStyle/>
                    <a:p>
                      <a:pPr algn="ctr"/>
                      <a:r>
                        <a:rPr lang="fr-FR" sz="2800" dirty="0" smtClean="0">
                          <a:solidFill>
                            <a:schemeClr val="bg1"/>
                          </a:solidFill>
                          <a:latin typeface="+mn-lt"/>
                        </a:rPr>
                        <a:t>H1</a:t>
                      </a:r>
                      <a:endParaRPr lang="fr-FR" sz="2800" dirty="0">
                        <a:solidFill>
                          <a:schemeClr val="bg1"/>
                        </a:solidFill>
                        <a:latin typeface="+mn-lt"/>
                      </a:endParaRPr>
                    </a:p>
                  </a:txBody>
                  <a:tcPr anchor="ctr">
                    <a:lnL w="19050" cap="flat" cmpd="sng" algn="ctr">
                      <a:solidFill>
                        <a:srgbClr val="93B2C2"/>
                      </a:solidFill>
                      <a:prstDash val="solid"/>
                      <a:round/>
                      <a:headEnd type="none" w="med" len="med"/>
                      <a:tailEnd type="none" w="med" len="med"/>
                    </a:lnL>
                    <a:lnR w="28575" cap="flat" cmpd="sng" algn="ctr">
                      <a:solidFill>
                        <a:schemeClr val="accent4">
                          <a:lumMod val="75000"/>
                        </a:schemeClr>
                      </a:solidFill>
                      <a:prstDash val="solid"/>
                      <a:round/>
                      <a:headEnd type="none" w="med" len="med"/>
                      <a:tailEnd type="none" w="med" len="med"/>
                    </a:lnR>
                    <a:lnB w="57150" cap="flat" cmpd="sng" algn="ctr">
                      <a:solidFill>
                        <a:srgbClr val="93B2C2"/>
                      </a:solidFill>
                      <a:prstDash val="solid"/>
                      <a:round/>
                      <a:headEnd type="none" w="med" len="med"/>
                      <a:tailEnd type="none" w="med" len="med"/>
                    </a:lnB>
                    <a:solidFill>
                      <a:schemeClr val="bg2">
                        <a:lumMod val="75000"/>
                      </a:schemeClr>
                    </a:solidFill>
                  </a:tcPr>
                </a:tc>
              </a:tr>
              <a:tr h="684000">
                <a:tc>
                  <a:txBody>
                    <a:bodyPr/>
                    <a:lstStyle/>
                    <a:p>
                      <a:r>
                        <a:rPr lang="fr-FR" sz="2000" b="1" dirty="0" smtClean="0">
                          <a:latin typeface="+mn-lt"/>
                        </a:rPr>
                        <a:t>France</a:t>
                      </a:r>
                      <a:endParaRPr lang="fr-FR" sz="2000" b="1" dirty="0">
                        <a:latin typeface="+mn-lt"/>
                      </a:endParaRPr>
                    </a:p>
                  </a:txBody>
                  <a:tcPr anchor="ctr">
                    <a:lnR w="38100" cap="flat" cmpd="sng" algn="ctr">
                      <a:solidFill>
                        <a:srgbClr val="93B2C2"/>
                      </a:solidFill>
                      <a:prstDash val="solid"/>
                      <a:round/>
                      <a:headEnd type="none" w="med" len="med"/>
                      <a:tailEnd type="none" w="med" len="med"/>
                    </a:lnR>
                    <a:lnT w="57150" cap="flat" cmpd="sng" algn="ctr">
                      <a:solidFill>
                        <a:srgbClr val="93B2C2"/>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marL="0" algn="r"/>
                      <a:r>
                        <a:rPr lang="fr-FR" sz="2000" dirty="0" smtClean="0">
                          <a:latin typeface="+mn-lt"/>
                        </a:rPr>
                        <a:t>9.1% </a:t>
                      </a:r>
                      <a:endParaRPr lang="fr-FR" sz="2000" dirty="0">
                        <a:latin typeface="+mn-lt"/>
                      </a:endParaRPr>
                    </a:p>
                  </a:txBody>
                  <a:tcPr anchor="ctr">
                    <a:lnL w="38100" cap="flat" cmpd="sng" algn="ctr">
                      <a:solidFill>
                        <a:srgbClr val="93B2C2"/>
                      </a:solidFill>
                      <a:prstDash val="solid"/>
                      <a:round/>
                      <a:headEnd type="none" w="med" len="med"/>
                      <a:tailEnd type="none" w="med" len="med"/>
                    </a:lnL>
                    <a:lnR w="19050" cap="flat" cmpd="sng" algn="ctr">
                      <a:solidFill>
                        <a:srgbClr val="93B2C2"/>
                      </a:solidFill>
                      <a:prstDash val="solid"/>
                      <a:round/>
                      <a:headEnd type="none" w="med" len="med"/>
                      <a:tailEnd type="none" w="med" len="med"/>
                    </a:lnR>
                    <a:lnT w="57150" cap="flat" cmpd="sng" algn="ctr">
                      <a:solidFill>
                        <a:srgbClr val="93B2C2"/>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marL="0" algn="r"/>
                      <a:r>
                        <a:rPr lang="fr-FR" sz="2000" dirty="0" smtClean="0">
                          <a:latin typeface="+mn-lt"/>
                        </a:rPr>
                        <a:t>2.6% </a:t>
                      </a:r>
                      <a:endParaRPr lang="fr-FR" sz="2000" dirty="0">
                        <a:latin typeface="+mn-lt"/>
                      </a:endParaRPr>
                    </a:p>
                  </a:txBody>
                  <a:tcPr anchor="ctr">
                    <a:lnL w="19050" cap="flat" cmpd="sng" algn="ctr">
                      <a:solidFill>
                        <a:srgbClr val="93B2C2"/>
                      </a:solidFill>
                      <a:prstDash val="solid"/>
                      <a:round/>
                      <a:headEnd type="none" w="med" len="med"/>
                      <a:tailEnd type="none" w="med" len="med"/>
                    </a:lnL>
                    <a:lnR w="19050" cap="flat" cmpd="sng" algn="ctr">
                      <a:solidFill>
                        <a:srgbClr val="93B2C2"/>
                      </a:solidFill>
                      <a:prstDash val="solid"/>
                      <a:round/>
                      <a:headEnd type="none" w="med" len="med"/>
                      <a:tailEnd type="none" w="med" len="med"/>
                    </a:lnR>
                    <a:lnT w="57150" cap="flat" cmpd="sng" algn="ctr">
                      <a:solidFill>
                        <a:srgbClr val="93B2C2"/>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marL="0" algn="r"/>
                      <a:r>
                        <a:rPr lang="fr-FR" sz="2200" b="1" dirty="0" smtClean="0">
                          <a:latin typeface="+mn-lt"/>
                        </a:rPr>
                        <a:t>5.8% </a:t>
                      </a:r>
                      <a:endParaRPr lang="fr-FR" sz="2200" b="1" dirty="0">
                        <a:latin typeface="+mn-lt"/>
                      </a:endParaRPr>
                    </a:p>
                  </a:txBody>
                  <a:tcPr anchor="ctr">
                    <a:lnL w="19050" cap="flat" cmpd="sng" algn="ctr">
                      <a:solidFill>
                        <a:srgbClr val="93B2C2"/>
                      </a:solidFill>
                      <a:prstDash val="solid"/>
                      <a:round/>
                      <a:headEnd type="none" w="med" len="med"/>
                      <a:tailEnd type="none" w="med" len="med"/>
                    </a:lnL>
                    <a:lnR w="28575" cap="flat" cmpd="sng" algn="ctr">
                      <a:solidFill>
                        <a:schemeClr val="accent4">
                          <a:lumMod val="75000"/>
                        </a:schemeClr>
                      </a:solidFill>
                      <a:prstDash val="solid"/>
                      <a:round/>
                      <a:headEnd type="none" w="med" len="med"/>
                      <a:tailEnd type="none" w="med" len="med"/>
                    </a:lnR>
                    <a:lnT w="57150" cap="flat" cmpd="sng" algn="ctr">
                      <a:solidFill>
                        <a:srgbClr val="93B2C2"/>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r>
              <a:tr h="684000">
                <a:tc>
                  <a:txBody>
                    <a:bodyPr/>
                    <a:lstStyle/>
                    <a:p>
                      <a:r>
                        <a:rPr lang="fr-FR" sz="2000" b="1" dirty="0" smtClean="0">
                          <a:latin typeface="+mn-lt"/>
                        </a:rPr>
                        <a:t>International</a:t>
                      </a:r>
                      <a:endParaRPr lang="fr-FR" sz="2000" b="1" dirty="0">
                        <a:latin typeface="+mn-lt"/>
                      </a:endParaRPr>
                    </a:p>
                  </a:txBody>
                  <a:tcPr anchor="ctr">
                    <a:lnR w="38100" cap="flat" cmpd="sng" algn="ctr">
                      <a:solidFill>
                        <a:srgbClr val="93B2C2"/>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marL="0" algn="r"/>
                      <a:r>
                        <a:rPr lang="fr-FR" sz="2000" dirty="0" smtClean="0">
                          <a:latin typeface="+mn-lt"/>
                        </a:rPr>
                        <a:t>12.3% </a:t>
                      </a:r>
                      <a:endParaRPr lang="fr-FR" sz="2000" dirty="0">
                        <a:latin typeface="+mn-lt"/>
                      </a:endParaRPr>
                    </a:p>
                  </a:txBody>
                  <a:tcPr anchor="ctr">
                    <a:lnL w="38100" cap="flat" cmpd="sng" algn="ctr">
                      <a:solidFill>
                        <a:srgbClr val="93B2C2"/>
                      </a:solidFill>
                      <a:prstDash val="solid"/>
                      <a:round/>
                      <a:headEnd type="none" w="med" len="med"/>
                      <a:tailEnd type="none" w="med" len="med"/>
                    </a:lnL>
                    <a:lnR w="19050" cap="flat" cmpd="sng" algn="ctr">
                      <a:solidFill>
                        <a:srgbClr val="93B2C2"/>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marL="0" algn="r"/>
                      <a:r>
                        <a:rPr lang="fr-FR" sz="2000" dirty="0" smtClean="0">
                          <a:latin typeface="+mn-lt"/>
                        </a:rPr>
                        <a:t>4.8% </a:t>
                      </a:r>
                      <a:endParaRPr lang="fr-FR" sz="2000" dirty="0">
                        <a:latin typeface="+mn-lt"/>
                      </a:endParaRPr>
                    </a:p>
                  </a:txBody>
                  <a:tcPr anchor="ctr">
                    <a:lnL w="19050" cap="flat" cmpd="sng" algn="ctr">
                      <a:solidFill>
                        <a:srgbClr val="93B2C2"/>
                      </a:solidFill>
                      <a:prstDash val="solid"/>
                      <a:round/>
                      <a:headEnd type="none" w="med" len="med"/>
                      <a:tailEnd type="none" w="med" len="med"/>
                    </a:lnL>
                    <a:lnR w="19050" cap="flat" cmpd="sng" algn="ctr">
                      <a:solidFill>
                        <a:srgbClr val="93B2C2"/>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c>
                  <a:txBody>
                    <a:bodyPr/>
                    <a:lstStyle/>
                    <a:p>
                      <a:pPr marL="0" algn="r"/>
                      <a:r>
                        <a:rPr lang="fr-FR" sz="2200" b="1" dirty="0" smtClean="0">
                          <a:latin typeface="+mn-lt"/>
                        </a:rPr>
                        <a:t>8.4% </a:t>
                      </a:r>
                      <a:endParaRPr lang="fr-FR" sz="2200" b="1" dirty="0">
                        <a:latin typeface="+mn-lt"/>
                      </a:endParaRPr>
                    </a:p>
                  </a:txBody>
                  <a:tcPr anchor="ctr">
                    <a:lnL w="19050" cap="flat" cmpd="sng" algn="ctr">
                      <a:solidFill>
                        <a:srgbClr val="93B2C2"/>
                      </a:solidFill>
                      <a:prstDash val="solid"/>
                      <a:round/>
                      <a:headEnd type="none" w="med" len="med"/>
                      <a:tailEnd type="none" w="med" len="med"/>
                    </a:lnL>
                    <a:lnR w="28575"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bg1"/>
                    </a:solidFill>
                  </a:tcPr>
                </a:tc>
              </a:tr>
              <a:tr h="718694">
                <a:tc>
                  <a:txBody>
                    <a:bodyPr/>
                    <a:lstStyle/>
                    <a:p>
                      <a:r>
                        <a:rPr lang="fr-FR" sz="2000" b="1" dirty="0" smtClean="0">
                          <a:latin typeface="+mn-lt"/>
                        </a:rPr>
                        <a:t>GROUP</a:t>
                      </a:r>
                      <a:endParaRPr lang="fr-FR" sz="2000" b="1" dirty="0">
                        <a:latin typeface="+mn-lt"/>
                      </a:endParaRPr>
                    </a:p>
                  </a:txBody>
                  <a:tcPr anchor="ctr">
                    <a:lnR w="38100" cap="flat" cmpd="sng" algn="ctr">
                      <a:solidFill>
                        <a:srgbClr val="93B2C2"/>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tc>
                  <a:txBody>
                    <a:bodyPr/>
                    <a:lstStyle/>
                    <a:p>
                      <a:pPr marL="0" algn="r"/>
                      <a:r>
                        <a:rPr lang="fr-FR" sz="2000" b="1" dirty="0" smtClean="0">
                          <a:latin typeface="+mn-lt"/>
                        </a:rPr>
                        <a:t>10.7% </a:t>
                      </a:r>
                      <a:endParaRPr lang="fr-FR" sz="2000" b="1" dirty="0">
                        <a:latin typeface="+mn-lt"/>
                      </a:endParaRPr>
                    </a:p>
                  </a:txBody>
                  <a:tcPr anchor="ctr">
                    <a:lnL w="38100" cap="flat" cmpd="sng" algn="ctr">
                      <a:solidFill>
                        <a:srgbClr val="93B2C2"/>
                      </a:solidFill>
                      <a:prstDash val="solid"/>
                      <a:round/>
                      <a:headEnd type="none" w="med" len="med"/>
                      <a:tailEnd type="none" w="med" len="med"/>
                    </a:lnL>
                    <a:lnR w="19050" cap="flat" cmpd="sng" algn="ctr">
                      <a:solidFill>
                        <a:srgbClr val="93B2C2"/>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tc>
                  <a:txBody>
                    <a:bodyPr/>
                    <a:lstStyle/>
                    <a:p>
                      <a:pPr marL="0" algn="r"/>
                      <a:r>
                        <a:rPr lang="fr-FR" sz="2000" b="1" dirty="0" smtClean="0">
                          <a:latin typeface="+mn-lt"/>
                        </a:rPr>
                        <a:t>3.7% </a:t>
                      </a:r>
                      <a:endParaRPr lang="fr-FR" sz="2000" b="1" dirty="0">
                        <a:latin typeface="+mn-lt"/>
                      </a:endParaRPr>
                    </a:p>
                  </a:txBody>
                  <a:tcPr anchor="ctr">
                    <a:lnL w="19050" cap="flat" cmpd="sng" algn="ctr">
                      <a:solidFill>
                        <a:srgbClr val="93B2C2"/>
                      </a:solidFill>
                      <a:prstDash val="solid"/>
                      <a:round/>
                      <a:headEnd type="none" w="med" len="med"/>
                      <a:tailEnd type="none" w="med" len="med"/>
                    </a:lnL>
                    <a:lnR w="19050" cap="flat" cmpd="sng" algn="ctr">
                      <a:solidFill>
                        <a:srgbClr val="93B2C2"/>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tc>
                  <a:txBody>
                    <a:bodyPr/>
                    <a:lstStyle/>
                    <a:p>
                      <a:pPr marL="0" algn="r"/>
                      <a:r>
                        <a:rPr lang="fr-FR" sz="2200" b="1" dirty="0" smtClean="0">
                          <a:latin typeface="+mn-lt"/>
                        </a:rPr>
                        <a:t>7.1% </a:t>
                      </a:r>
                      <a:endParaRPr lang="fr-FR" sz="2200" b="1" dirty="0">
                        <a:latin typeface="+mn-lt"/>
                      </a:endParaRPr>
                    </a:p>
                  </a:txBody>
                  <a:tcPr anchor="ctr">
                    <a:lnL w="19050" cap="flat" cmpd="sng" algn="ctr">
                      <a:solidFill>
                        <a:srgbClr val="93B2C2"/>
                      </a:solidFill>
                      <a:prstDash val="solid"/>
                      <a:round/>
                      <a:headEnd type="none" w="med" len="med"/>
                      <a:tailEnd type="none" w="med" len="med"/>
                    </a:lnL>
                    <a:lnR w="28575"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20000"/>
                        <a:lumOff val="80000"/>
                      </a:schemeClr>
                    </a:solidFill>
                  </a:tcPr>
                </a:tc>
              </a:tr>
            </a:tbl>
          </a:graphicData>
        </a:graphic>
      </p:graphicFrame>
      <p:sp>
        <p:nvSpPr>
          <p:cNvPr id="13" name="ZoneTexte 12"/>
          <p:cNvSpPr txBox="1"/>
          <p:nvPr/>
        </p:nvSpPr>
        <p:spPr>
          <a:xfrm>
            <a:off x="808321" y="4922324"/>
            <a:ext cx="7897012" cy="1015663"/>
          </a:xfrm>
          <a:prstGeom prst="rect">
            <a:avLst/>
          </a:prstGeom>
          <a:noFill/>
        </p:spPr>
        <p:txBody>
          <a:bodyPr wrap="square" rtlCol="0">
            <a:spAutoFit/>
          </a:bodyPr>
          <a:lstStyle/>
          <a:p>
            <a:pPr>
              <a:spcBef>
                <a:spcPts val="600"/>
              </a:spcBef>
              <a:spcAft>
                <a:spcPts val="600"/>
              </a:spcAft>
            </a:pPr>
            <a:r>
              <a:rPr lang="fr-FR" sz="2000" b="1" dirty="0" err="1" smtClean="0">
                <a:solidFill>
                  <a:schemeClr val="tx1">
                    <a:lumMod val="75000"/>
                    <a:lumOff val="25000"/>
                  </a:schemeClr>
                </a:solidFill>
                <a:latin typeface="Century Gothic" panose="020B0502020202020204" pitchFamily="34" charset="0"/>
                <a:cs typeface="Calibri" pitchFamily="34" charset="0"/>
              </a:rPr>
              <a:t>Restated</a:t>
            </a:r>
            <a:r>
              <a:rPr lang="fr-FR" sz="2000" b="1" dirty="0" smtClean="0">
                <a:solidFill>
                  <a:schemeClr val="tx1">
                    <a:lumMod val="75000"/>
                    <a:lumOff val="25000"/>
                  </a:schemeClr>
                </a:solidFill>
                <a:latin typeface="Century Gothic" panose="020B0502020202020204" pitchFamily="34" charset="0"/>
                <a:cs typeface="Calibri" pitchFamily="34" charset="0"/>
              </a:rPr>
              <a:t> for </a:t>
            </a:r>
            <a:r>
              <a:rPr lang="fr-FR" sz="2000" b="1" dirty="0" err="1" smtClean="0">
                <a:solidFill>
                  <a:schemeClr val="tx1">
                    <a:lumMod val="75000"/>
                    <a:lumOff val="25000"/>
                  </a:schemeClr>
                </a:solidFill>
                <a:latin typeface="Century Gothic" panose="020B0502020202020204" pitchFamily="34" charset="0"/>
                <a:cs typeface="Calibri" pitchFamily="34" charset="0"/>
              </a:rPr>
              <a:t>number</a:t>
            </a:r>
            <a:r>
              <a:rPr lang="fr-FR" sz="2000" b="1" dirty="0" smtClean="0">
                <a:solidFill>
                  <a:schemeClr val="tx1">
                    <a:lumMod val="75000"/>
                    <a:lumOff val="25000"/>
                  </a:schemeClr>
                </a:solidFill>
                <a:latin typeface="Century Gothic" panose="020B0502020202020204" pitchFamily="34" charset="0"/>
                <a:cs typeface="Calibri" pitchFamily="34" charset="0"/>
              </a:rPr>
              <a:t> of business </a:t>
            </a:r>
            <a:r>
              <a:rPr lang="fr-FR" sz="2000" b="1" dirty="0" err="1" smtClean="0">
                <a:solidFill>
                  <a:schemeClr val="tx1">
                    <a:lumMod val="75000"/>
                    <a:lumOff val="25000"/>
                  </a:schemeClr>
                </a:solidFill>
                <a:latin typeface="Century Gothic" panose="020B0502020202020204" pitchFamily="34" charset="0"/>
                <a:cs typeface="Calibri" pitchFamily="34" charset="0"/>
              </a:rPr>
              <a:t>days</a:t>
            </a:r>
            <a:r>
              <a:rPr lang="fr-FR" sz="2000" b="1" dirty="0" smtClean="0">
                <a:solidFill>
                  <a:schemeClr val="tx1">
                    <a:lumMod val="75000"/>
                    <a:lumOff val="25000"/>
                  </a:schemeClr>
                </a:solidFill>
                <a:latin typeface="Century Gothic" panose="020B0502020202020204" pitchFamily="34" charset="0"/>
                <a:cs typeface="Calibri" pitchFamily="34" charset="0"/>
              </a:rPr>
              <a:t> as </a:t>
            </a:r>
            <a:r>
              <a:rPr lang="fr-FR" sz="2000" b="1" dirty="0" err="1" smtClean="0">
                <a:solidFill>
                  <a:schemeClr val="tx1">
                    <a:lumMod val="75000"/>
                    <a:lumOff val="25000"/>
                  </a:schemeClr>
                </a:solidFill>
                <a:latin typeface="Century Gothic" panose="020B0502020202020204" pitchFamily="34" charset="0"/>
                <a:cs typeface="Calibri" pitchFamily="34" charset="0"/>
              </a:rPr>
              <a:t>compared</a:t>
            </a:r>
            <a:r>
              <a:rPr lang="fr-FR" sz="2000" b="1" dirty="0" smtClean="0">
                <a:solidFill>
                  <a:schemeClr val="tx1">
                    <a:lumMod val="75000"/>
                    <a:lumOff val="25000"/>
                  </a:schemeClr>
                </a:solidFill>
                <a:latin typeface="Century Gothic" panose="020B0502020202020204" pitchFamily="34" charset="0"/>
                <a:cs typeface="Calibri" pitchFamily="34" charset="0"/>
              </a:rPr>
              <a:t> to 2016 (+2 </a:t>
            </a:r>
            <a:r>
              <a:rPr lang="fr-FR" sz="2000" b="1" dirty="0" err="1" smtClean="0">
                <a:solidFill>
                  <a:schemeClr val="tx1">
                    <a:lumMod val="75000"/>
                    <a:lumOff val="25000"/>
                  </a:schemeClr>
                </a:solidFill>
                <a:latin typeface="Century Gothic" panose="020B0502020202020204" pitchFamily="34" charset="0"/>
                <a:cs typeface="Calibri" pitchFamily="34" charset="0"/>
              </a:rPr>
              <a:t>days</a:t>
            </a:r>
            <a:r>
              <a:rPr lang="fr-FR" sz="2000" b="1" dirty="0" smtClean="0">
                <a:solidFill>
                  <a:schemeClr val="tx1">
                    <a:lumMod val="75000"/>
                    <a:lumOff val="25000"/>
                  </a:schemeClr>
                </a:solidFill>
                <a:latin typeface="Century Gothic" panose="020B0502020202020204" pitchFamily="34" charset="0"/>
                <a:cs typeface="Calibri" pitchFamily="34" charset="0"/>
              </a:rPr>
              <a:t> in </a:t>
            </a:r>
            <a:r>
              <a:rPr lang="fr-FR" sz="2000" b="1" dirty="0" smtClean="0">
                <a:solidFill>
                  <a:schemeClr val="tx1">
                    <a:lumMod val="75000"/>
                    <a:lumOff val="25000"/>
                  </a:schemeClr>
                </a:solidFill>
                <a:latin typeface="Century Gothic" panose="020B0502020202020204" pitchFamily="34" charset="0"/>
                <a:cs typeface="Calibri" pitchFamily="34" charset="0"/>
              </a:rPr>
              <a:t>Q1</a:t>
            </a:r>
            <a:r>
              <a:rPr lang="fr-FR" sz="2000" b="1" dirty="0" smtClean="0">
                <a:solidFill>
                  <a:schemeClr val="tx1">
                    <a:lumMod val="75000"/>
                    <a:lumOff val="25000"/>
                  </a:schemeClr>
                </a:solidFill>
                <a:latin typeface="Century Gothic" panose="020B0502020202020204" pitchFamily="34" charset="0"/>
                <a:cs typeface="Calibri" pitchFamily="34" charset="0"/>
              </a:rPr>
              <a:t>; </a:t>
            </a:r>
            <a:r>
              <a:rPr lang="fr-FR" sz="2000" b="1" dirty="0" smtClean="0">
                <a:solidFill>
                  <a:schemeClr val="tx1">
                    <a:lumMod val="75000"/>
                    <a:lumOff val="25000"/>
                  </a:schemeClr>
                </a:solidFill>
                <a:latin typeface="Century Gothic" panose="020B0502020202020204" pitchFamily="34" charset="0"/>
                <a:cs typeface="Calibri" pitchFamily="34" charset="0"/>
              </a:rPr>
              <a:t>-3 </a:t>
            </a:r>
            <a:r>
              <a:rPr lang="fr-FR" sz="2000" b="1" dirty="0" err="1" smtClean="0">
                <a:solidFill>
                  <a:schemeClr val="tx1">
                    <a:lumMod val="75000"/>
                    <a:lumOff val="25000"/>
                  </a:schemeClr>
                </a:solidFill>
                <a:latin typeface="Century Gothic" panose="020B0502020202020204" pitchFamily="34" charset="0"/>
                <a:cs typeface="Calibri" pitchFamily="34" charset="0"/>
              </a:rPr>
              <a:t>days</a:t>
            </a:r>
            <a:r>
              <a:rPr lang="fr-FR" sz="2000" b="1" dirty="0" smtClean="0">
                <a:solidFill>
                  <a:schemeClr val="tx1">
                    <a:lumMod val="75000"/>
                    <a:lumOff val="25000"/>
                  </a:schemeClr>
                </a:solidFill>
                <a:latin typeface="Century Gothic" panose="020B0502020202020204" pitchFamily="34" charset="0"/>
                <a:cs typeface="Calibri" pitchFamily="34" charset="0"/>
              </a:rPr>
              <a:t> in </a:t>
            </a:r>
            <a:r>
              <a:rPr lang="fr-FR" sz="2000" b="1" dirty="0" smtClean="0">
                <a:solidFill>
                  <a:schemeClr val="tx1">
                    <a:lumMod val="75000"/>
                    <a:lumOff val="25000"/>
                  </a:schemeClr>
                </a:solidFill>
                <a:latin typeface="Century Gothic" panose="020B0502020202020204" pitchFamily="34" charset="0"/>
                <a:cs typeface="Calibri" pitchFamily="34" charset="0"/>
              </a:rPr>
              <a:t>Q2</a:t>
            </a:r>
            <a:r>
              <a:rPr lang="fr-FR" sz="2000" b="1" dirty="0" smtClean="0">
                <a:solidFill>
                  <a:schemeClr val="tx1">
                    <a:lumMod val="75000"/>
                    <a:lumOff val="25000"/>
                  </a:schemeClr>
                </a:solidFill>
                <a:latin typeface="Century Gothic" panose="020B0502020202020204" pitchFamily="34" charset="0"/>
                <a:cs typeface="Calibri" pitchFamily="34" charset="0"/>
              </a:rPr>
              <a:t>) and </a:t>
            </a:r>
            <a:r>
              <a:rPr lang="fr-FR" sz="2000" b="1" dirty="0" err="1" smtClean="0">
                <a:solidFill>
                  <a:schemeClr val="tx1">
                    <a:lumMod val="75000"/>
                    <a:lumOff val="25000"/>
                  </a:schemeClr>
                </a:solidFill>
                <a:latin typeface="Century Gothic" panose="020B0502020202020204" pitchFamily="34" charset="0"/>
                <a:cs typeface="Calibri" pitchFamily="34" charset="0"/>
              </a:rPr>
              <a:t>Forex</a:t>
            </a:r>
            <a:r>
              <a:rPr lang="fr-FR" sz="2000" b="1" dirty="0" smtClean="0">
                <a:solidFill>
                  <a:schemeClr val="tx1">
                    <a:lumMod val="75000"/>
                    <a:lumOff val="25000"/>
                  </a:schemeClr>
                </a:solidFill>
                <a:latin typeface="Century Gothic" panose="020B0502020202020204" pitchFamily="34" charset="0"/>
                <a:cs typeface="Calibri" pitchFamily="34" charset="0"/>
              </a:rPr>
              <a:t>, </a:t>
            </a:r>
            <a:r>
              <a:rPr lang="fr-FR" sz="2000" b="1" dirty="0" err="1" smtClean="0">
                <a:solidFill>
                  <a:schemeClr val="tx1">
                    <a:lumMod val="75000"/>
                    <a:lumOff val="25000"/>
                  </a:schemeClr>
                </a:solidFill>
                <a:latin typeface="Century Gothic" panose="020B0502020202020204" pitchFamily="34" charset="0"/>
                <a:cs typeface="Calibri" pitchFamily="34" charset="0"/>
              </a:rPr>
              <a:t>organic</a:t>
            </a:r>
            <a:r>
              <a:rPr lang="fr-FR" sz="2000" b="1" dirty="0" smtClean="0">
                <a:solidFill>
                  <a:schemeClr val="tx1">
                    <a:lumMod val="75000"/>
                    <a:lumOff val="25000"/>
                  </a:schemeClr>
                </a:solidFill>
                <a:latin typeface="Century Gothic" panose="020B0502020202020204" pitchFamily="34" charset="0"/>
                <a:cs typeface="Calibri" pitchFamily="34" charset="0"/>
              </a:rPr>
              <a:t> </a:t>
            </a:r>
            <a:r>
              <a:rPr lang="fr-FR" sz="2000" b="1" dirty="0" err="1" smtClean="0">
                <a:solidFill>
                  <a:schemeClr val="tx1">
                    <a:lumMod val="75000"/>
                    <a:lumOff val="25000"/>
                  </a:schemeClr>
                </a:solidFill>
                <a:latin typeface="Century Gothic" panose="020B0502020202020204" pitchFamily="34" charset="0"/>
                <a:cs typeface="Calibri" pitchFamily="34" charset="0"/>
              </a:rPr>
              <a:t>growth</a:t>
            </a:r>
            <a:r>
              <a:rPr lang="fr-FR" sz="2000" b="1" dirty="0" smtClean="0">
                <a:solidFill>
                  <a:schemeClr val="tx1">
                    <a:lumMod val="75000"/>
                    <a:lumOff val="25000"/>
                  </a:schemeClr>
                </a:solidFill>
                <a:latin typeface="Century Gothic" panose="020B0502020202020204" pitchFamily="34" charset="0"/>
                <a:cs typeface="Calibri" pitchFamily="34" charset="0"/>
              </a:rPr>
              <a:t> </a:t>
            </a:r>
            <a:r>
              <a:rPr lang="fr-FR" sz="2000" b="1" dirty="0" err="1" smtClean="0">
                <a:solidFill>
                  <a:schemeClr val="tx1">
                    <a:lumMod val="75000"/>
                    <a:lumOff val="25000"/>
                  </a:schemeClr>
                </a:solidFill>
                <a:latin typeface="Century Gothic" panose="020B0502020202020204" pitchFamily="34" charset="0"/>
                <a:cs typeface="Calibri" pitchFamily="34" charset="0"/>
              </a:rPr>
              <a:t>would</a:t>
            </a:r>
            <a:r>
              <a:rPr lang="fr-FR" sz="2000" b="1" dirty="0" smtClean="0">
                <a:solidFill>
                  <a:schemeClr val="tx1">
                    <a:lumMod val="75000"/>
                    <a:lumOff val="25000"/>
                  </a:schemeClr>
                </a:solidFill>
                <a:latin typeface="Century Gothic" panose="020B0502020202020204" pitchFamily="34" charset="0"/>
                <a:cs typeface="Calibri" pitchFamily="34" charset="0"/>
              </a:rPr>
              <a:t> </a:t>
            </a:r>
            <a:r>
              <a:rPr lang="fr-FR" sz="2000" b="1" dirty="0" err="1" smtClean="0">
                <a:solidFill>
                  <a:schemeClr val="tx1">
                    <a:lumMod val="75000"/>
                    <a:lumOff val="25000"/>
                  </a:schemeClr>
                </a:solidFill>
                <a:latin typeface="Century Gothic" panose="020B0502020202020204" pitchFamily="34" charset="0"/>
                <a:cs typeface="Calibri" pitchFamily="34" charset="0"/>
              </a:rPr>
              <a:t>reach</a:t>
            </a:r>
            <a:r>
              <a:rPr lang="fr-FR" sz="2000" b="1" dirty="0" smtClean="0">
                <a:solidFill>
                  <a:schemeClr val="tx1">
                    <a:lumMod val="75000"/>
                    <a:lumOff val="25000"/>
                  </a:schemeClr>
                </a:solidFill>
                <a:latin typeface="Century Gothic" panose="020B0502020202020204" pitchFamily="34" charset="0"/>
                <a:cs typeface="Calibri" pitchFamily="34" charset="0"/>
              </a:rPr>
              <a:t> 8% on a </a:t>
            </a:r>
            <a:r>
              <a:rPr lang="fr-FR" sz="2000" b="1" dirty="0" err="1" smtClean="0">
                <a:solidFill>
                  <a:schemeClr val="tx1">
                    <a:lumMod val="75000"/>
                    <a:lumOff val="25000"/>
                  </a:schemeClr>
                </a:solidFill>
                <a:latin typeface="Century Gothic" panose="020B0502020202020204" pitchFamily="34" charset="0"/>
                <a:cs typeface="Calibri" pitchFamily="34" charset="0"/>
              </a:rPr>
              <a:t>like</a:t>
            </a:r>
            <a:r>
              <a:rPr lang="fr-FR" sz="2000" b="1" dirty="0" smtClean="0">
                <a:solidFill>
                  <a:schemeClr val="tx1">
                    <a:lumMod val="75000"/>
                    <a:lumOff val="25000"/>
                  </a:schemeClr>
                </a:solidFill>
                <a:latin typeface="Century Gothic" panose="020B0502020202020204" pitchFamily="34" charset="0"/>
                <a:cs typeface="Calibri" pitchFamily="34" charset="0"/>
              </a:rPr>
              <a:t>-for-</a:t>
            </a:r>
            <a:r>
              <a:rPr lang="fr-FR" sz="2000" b="1" dirty="0" err="1" smtClean="0">
                <a:solidFill>
                  <a:schemeClr val="tx1">
                    <a:lumMod val="75000"/>
                    <a:lumOff val="25000"/>
                  </a:schemeClr>
                </a:solidFill>
                <a:latin typeface="Century Gothic" panose="020B0502020202020204" pitchFamily="34" charset="0"/>
                <a:cs typeface="Calibri" pitchFamily="34" charset="0"/>
              </a:rPr>
              <a:t>like</a:t>
            </a:r>
            <a:r>
              <a:rPr lang="fr-FR" sz="2000" b="1" dirty="0" smtClean="0">
                <a:solidFill>
                  <a:schemeClr val="tx1">
                    <a:lumMod val="75000"/>
                    <a:lumOff val="25000"/>
                  </a:schemeClr>
                </a:solidFill>
                <a:latin typeface="Century Gothic" panose="020B0502020202020204" pitchFamily="34" charset="0"/>
                <a:cs typeface="Calibri" pitchFamily="34" charset="0"/>
              </a:rPr>
              <a:t> basis in H1 2017.</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843486">
            <a:off x="256293" y="5201381"/>
            <a:ext cx="457548" cy="457548"/>
          </a:xfrm>
          <a:prstGeom prst="rect">
            <a:avLst/>
          </a:prstGeom>
          <a:noFill/>
          <a:effectLst>
            <a:glow rad="127000">
              <a:schemeClr val="accent1">
                <a:alpha val="0"/>
              </a:schemeClr>
            </a:glow>
            <a:reflection stA="0" endPos="65000" dist="50800" dir="5400000" sy="-100000" algn="bl" rotWithShape="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76471620"/>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185057" y="256163"/>
            <a:ext cx="8229600" cy="1143000"/>
          </a:xfrm>
        </p:spPr>
        <p:txBody>
          <a:bodyPr/>
          <a:lstStyle/>
          <a:p>
            <a:r>
              <a:rPr lang="fr-FR" sz="2400" b="1" i="0" cap="small" dirty="0" err="1" smtClean="0">
                <a:solidFill>
                  <a:schemeClr val="tx1"/>
                </a:solidFill>
                <a:latin typeface="+mn-lt"/>
                <a:cs typeface="Calibri"/>
              </a:rPr>
              <a:t>Consolidated</a:t>
            </a:r>
            <a:r>
              <a:rPr lang="fr-FR" sz="2400" b="1" i="0" cap="small" dirty="0" smtClean="0">
                <a:solidFill>
                  <a:schemeClr val="tx1"/>
                </a:solidFill>
                <a:latin typeface="+mn-lt"/>
                <a:cs typeface="Calibri"/>
              </a:rPr>
              <a:t> turnover by </a:t>
            </a:r>
            <a:r>
              <a:rPr lang="fr-FR" sz="2400" b="1" i="0" cap="small" dirty="0" err="1" smtClean="0">
                <a:solidFill>
                  <a:schemeClr val="tx1"/>
                </a:solidFill>
                <a:latin typeface="+mn-lt"/>
                <a:cs typeface="Calibri"/>
              </a:rPr>
              <a:t>geographic</a:t>
            </a:r>
            <a:r>
              <a:rPr lang="fr-FR" sz="2400" b="1" i="0" cap="small" dirty="0" smtClean="0">
                <a:solidFill>
                  <a:schemeClr val="tx1"/>
                </a:solidFill>
                <a:latin typeface="+mn-lt"/>
                <a:cs typeface="Calibri"/>
              </a:rPr>
              <a:t> </a:t>
            </a:r>
            <a:r>
              <a:rPr lang="fr-FR" sz="2400" b="1" i="0" cap="small" dirty="0" err="1" smtClean="0">
                <a:solidFill>
                  <a:schemeClr val="tx1"/>
                </a:solidFill>
                <a:latin typeface="+mn-lt"/>
                <a:cs typeface="Calibri"/>
              </a:rPr>
              <a:t>region</a:t>
            </a:r>
            <a:r>
              <a:rPr lang="fr-FR" sz="2400" b="1" i="0" cap="small" dirty="0" smtClean="0">
                <a:solidFill>
                  <a:schemeClr val="tx1"/>
                </a:solidFill>
                <a:latin typeface="+mn-lt"/>
                <a:cs typeface="Calibri"/>
              </a:rPr>
              <a:t> </a:t>
            </a:r>
            <a:r>
              <a:rPr lang="fr-FR" sz="2400" b="1" i="0" cap="small" dirty="0">
                <a:solidFill>
                  <a:schemeClr val="tx1"/>
                </a:solidFill>
                <a:latin typeface="+mn-lt"/>
                <a:cs typeface="Calibri"/>
              </a:rPr>
              <a:t/>
            </a:r>
            <a:br>
              <a:rPr lang="fr-FR" sz="2400" b="1" i="0" cap="small" dirty="0">
                <a:solidFill>
                  <a:schemeClr val="tx1"/>
                </a:solidFill>
                <a:latin typeface="+mn-lt"/>
                <a:cs typeface="Calibri"/>
              </a:rPr>
            </a:br>
            <a:r>
              <a:rPr lang="fr-FR" sz="1800" i="0" cap="small" dirty="0" smtClean="0">
                <a:solidFill>
                  <a:schemeClr val="tx1"/>
                </a:solidFill>
                <a:latin typeface="+mn-lt"/>
                <a:cs typeface="Calibri"/>
              </a:rPr>
              <a:t>(In </a:t>
            </a:r>
            <a:r>
              <a:rPr lang="fr-FR" sz="1800" i="0" cap="small" dirty="0">
                <a:solidFill>
                  <a:schemeClr val="tx1"/>
                </a:solidFill>
                <a:latin typeface="+mn-lt"/>
                <a:cs typeface="Calibri"/>
              </a:rPr>
              <a:t>€M)</a:t>
            </a:r>
          </a:p>
        </p:txBody>
      </p:sp>
      <p:graphicFrame>
        <p:nvGraphicFramePr>
          <p:cNvPr id="7" name="Tableau 6"/>
          <p:cNvGraphicFramePr>
            <a:graphicFrameLocks noGrp="1"/>
          </p:cNvGraphicFramePr>
          <p:nvPr>
            <p:extLst>
              <p:ext uri="{D42A27DB-BD31-4B8C-83A1-F6EECF244321}">
                <p14:modId xmlns:p14="http://schemas.microsoft.com/office/powerpoint/2010/main" val="1735458616"/>
              </p:ext>
            </p:extLst>
          </p:nvPr>
        </p:nvGraphicFramePr>
        <p:xfrm>
          <a:off x="141818" y="1343129"/>
          <a:ext cx="8062249" cy="5156725"/>
        </p:xfrm>
        <a:graphic>
          <a:graphicData uri="http://schemas.openxmlformats.org/drawingml/2006/table">
            <a:tbl>
              <a:tblPr/>
              <a:tblGrid>
                <a:gridCol w="2046816"/>
                <a:gridCol w="1100666"/>
                <a:gridCol w="720000"/>
                <a:gridCol w="1101600"/>
                <a:gridCol w="720000"/>
                <a:gridCol w="828000"/>
                <a:gridCol w="1545167"/>
              </a:tblGrid>
              <a:tr h="389466">
                <a:tc>
                  <a:txBody>
                    <a:bodyPr/>
                    <a:lstStyle/>
                    <a:p>
                      <a:pPr algn="l" rtl="0" fontAlgn="ctr"/>
                      <a:endParaRPr lang="fr-FR" sz="900" b="0" i="0" u="none" strike="noStrike" dirty="0">
                        <a:solidFill>
                          <a:srgbClr val="000000"/>
                        </a:solidFill>
                        <a:latin typeface="+mj-lt"/>
                        <a:cs typeface="Calibri" panose="020F0502020204030204" pitchFamily="34" charset="0"/>
                      </a:endParaRPr>
                    </a:p>
                  </a:txBody>
                  <a:tcPr marL="5671" marR="5671" marT="5671" marB="0" anchor="ctr">
                    <a:lnL>
                      <a:noFill/>
                    </a:lnL>
                    <a:lnR w="19050" cap="flat" cmpd="sng" algn="ctr">
                      <a:solidFill>
                        <a:srgbClr val="FFFFFF"/>
                      </a:solidFill>
                      <a:prstDash val="solid"/>
                      <a:round/>
                      <a:headEnd type="none" w="med" len="med"/>
                      <a:tailEnd type="none" w="med" len="med"/>
                    </a:lnR>
                    <a:lnT>
                      <a:noFill/>
                    </a:lnT>
                    <a:lnB>
                      <a:noFill/>
                    </a:lnB>
                  </a:tcPr>
                </a:tc>
                <a:tc gridSpan="4">
                  <a:txBody>
                    <a:bodyPr/>
                    <a:lstStyle/>
                    <a:p>
                      <a:pPr algn="ctr" rtl="0" fontAlgn="ctr"/>
                      <a:r>
                        <a:rPr lang="fr-FR" sz="1800" b="1" i="0" u="none" strike="noStrike" dirty="0" smtClean="0">
                          <a:solidFill>
                            <a:schemeClr val="bg1"/>
                          </a:solidFill>
                          <a:latin typeface="+mj-lt"/>
                          <a:cs typeface="Calibri" panose="020F0502020204030204" pitchFamily="34" charset="0"/>
                        </a:rPr>
                        <a:t>YTD</a:t>
                      </a:r>
                      <a:endParaRPr lang="fr-FR" sz="1800" b="1" i="0" u="none" strike="noStrike" dirty="0">
                        <a:solidFill>
                          <a:schemeClr val="bg1"/>
                        </a:solidFill>
                        <a:latin typeface="+mj-lt"/>
                        <a:cs typeface="Calibri" panose="020F0502020204030204" pitchFamily="34" charset="0"/>
                      </a:endParaRPr>
                    </a:p>
                  </a:txBody>
                  <a:tcPr marL="5671" marR="5671" marT="567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lumMod val="7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rtl="0" fontAlgn="ctr"/>
                      <a:r>
                        <a:rPr lang="fr-FR" sz="1600" b="1" i="0" u="none" strike="noStrike" dirty="0" smtClean="0">
                          <a:solidFill>
                            <a:schemeClr val="bg1"/>
                          </a:solidFill>
                          <a:latin typeface="+mj-lt"/>
                          <a:cs typeface="Calibri" panose="020F0502020204030204" pitchFamily="34" charset="0"/>
                        </a:rPr>
                        <a:t>Change</a:t>
                      </a:r>
                      <a:endParaRPr lang="fr-FR" sz="1600" b="1" i="0" u="none" strike="noStrike" dirty="0">
                        <a:solidFill>
                          <a:schemeClr val="bg1"/>
                        </a:solidFill>
                        <a:latin typeface="+mj-lt"/>
                        <a:cs typeface="Calibri" panose="020F0502020204030204" pitchFamily="34" charset="0"/>
                      </a:endParaRPr>
                    </a:p>
                  </a:txBody>
                  <a:tcPr marL="5671" marR="5671" marT="567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2">
                        <a:lumMod val="75000"/>
                      </a:schemeClr>
                    </a:solidFill>
                  </a:tcPr>
                </a:tc>
                <a:tc hMerge="1">
                  <a:txBody>
                    <a:bodyPr/>
                    <a:lstStyle/>
                    <a:p>
                      <a:endParaRPr lang="fr-FR"/>
                    </a:p>
                  </a:txBody>
                  <a:tcPr/>
                </a:tc>
              </a:tr>
              <a:tr h="635000">
                <a:tc>
                  <a:txBody>
                    <a:bodyPr/>
                    <a:lstStyle/>
                    <a:p>
                      <a:pPr marL="0" algn="ctr" defTabSz="457200" rtl="0" eaLnBrk="1" fontAlgn="ctr" latinLnBrk="0" hangingPunct="1"/>
                      <a:r>
                        <a:rPr lang="fr-FR" sz="1600" b="1" i="0" u="none" strike="noStrike" kern="1200" dirty="0" smtClean="0">
                          <a:solidFill>
                            <a:schemeClr val="bg1"/>
                          </a:solidFill>
                          <a:latin typeface="+mj-lt"/>
                          <a:ea typeface="+mn-ea"/>
                          <a:cs typeface="Calibri" panose="020F0502020204030204" pitchFamily="34" charset="0"/>
                        </a:rPr>
                        <a:t>Country</a:t>
                      </a:r>
                      <a:endParaRPr lang="fr-FR" sz="1600" b="1" i="0" u="none" strike="noStrike" kern="1200" dirty="0">
                        <a:solidFill>
                          <a:schemeClr val="bg1"/>
                        </a:solidFill>
                        <a:latin typeface="+mj-lt"/>
                        <a:ea typeface="+mn-ea"/>
                        <a:cs typeface="Calibri" panose="020F0502020204030204" pitchFamily="34" charset="0"/>
                      </a:endParaRPr>
                    </a:p>
                  </a:txBody>
                  <a:tcPr marL="5671" marR="5671" marT="567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28575" cap="flat" cmpd="sng" algn="ctr">
                      <a:solidFill>
                        <a:srgbClr val="6D95A7"/>
                      </a:solidFill>
                      <a:prstDash val="solid"/>
                      <a:round/>
                      <a:headEnd type="none" w="med" len="med"/>
                      <a:tailEnd type="none" w="med" len="med"/>
                    </a:lnB>
                    <a:solidFill>
                      <a:schemeClr val="bg2">
                        <a:lumMod val="75000"/>
                      </a:schemeClr>
                    </a:solidFill>
                  </a:tcPr>
                </a:tc>
                <a:tc>
                  <a:txBody>
                    <a:bodyPr/>
                    <a:lstStyle/>
                    <a:p>
                      <a:pPr marL="0" algn="ctr" defTabSz="457200" rtl="0" eaLnBrk="1" fontAlgn="ctr" latinLnBrk="0" hangingPunct="1"/>
                      <a:r>
                        <a:rPr lang="fr-FR" sz="2000" b="1" i="0" u="none" strike="noStrike" kern="1200" dirty="0" smtClean="0">
                          <a:solidFill>
                            <a:schemeClr val="bg1"/>
                          </a:solidFill>
                          <a:latin typeface="+mj-lt"/>
                          <a:ea typeface="+mn-ea"/>
                          <a:cs typeface="Calibri" panose="020F0502020204030204" pitchFamily="34" charset="0"/>
                        </a:rPr>
                        <a:t>H1 2016</a:t>
                      </a:r>
                      <a:endParaRPr lang="fr-FR" sz="2000" b="1" i="0" u="none" strike="noStrike" kern="1200" dirty="0">
                        <a:solidFill>
                          <a:schemeClr val="bg1"/>
                        </a:solidFill>
                        <a:latin typeface="+mj-lt"/>
                        <a:ea typeface="+mn-ea"/>
                        <a:cs typeface="Calibri" panose="020F0502020204030204" pitchFamily="34" charset="0"/>
                      </a:endParaRPr>
                    </a:p>
                  </a:txBody>
                  <a:tcPr marL="5671" marR="5671" marT="567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28575" cap="flat" cmpd="sng" algn="ctr">
                      <a:solidFill>
                        <a:srgbClr val="6D95A7"/>
                      </a:solidFill>
                      <a:prstDash val="solid"/>
                      <a:round/>
                      <a:headEnd type="none" w="med" len="med"/>
                      <a:tailEnd type="none" w="med" len="med"/>
                    </a:lnB>
                    <a:solidFill>
                      <a:schemeClr val="bg2">
                        <a:lumMod val="75000"/>
                      </a:schemeClr>
                    </a:solidFill>
                  </a:tcPr>
                </a:tc>
                <a:tc>
                  <a:txBody>
                    <a:bodyPr/>
                    <a:lstStyle/>
                    <a:p>
                      <a:pPr marL="0" algn="ctr" defTabSz="457200" rtl="0" eaLnBrk="1" fontAlgn="ctr" latinLnBrk="0" hangingPunct="1"/>
                      <a:r>
                        <a:rPr lang="fr-FR" sz="1600" b="1" i="0" u="none" strike="noStrike" kern="1200" dirty="0">
                          <a:solidFill>
                            <a:schemeClr val="bg1"/>
                          </a:solidFill>
                          <a:latin typeface="+mj-lt"/>
                          <a:ea typeface="+mn-ea"/>
                          <a:cs typeface="Calibri" panose="020F0502020204030204" pitchFamily="34" charset="0"/>
                        </a:rPr>
                        <a:t>%</a:t>
                      </a:r>
                    </a:p>
                  </a:txBody>
                  <a:tcPr marL="5671" marR="5671" marT="567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28575" cap="flat" cmpd="sng" algn="ctr">
                      <a:solidFill>
                        <a:srgbClr val="6D95A7"/>
                      </a:solidFill>
                      <a:prstDash val="solid"/>
                      <a:round/>
                      <a:headEnd type="none" w="med" len="med"/>
                      <a:tailEnd type="none" w="med" len="med"/>
                    </a:lnB>
                    <a:solidFill>
                      <a:schemeClr val="bg2">
                        <a:lumMod val="75000"/>
                      </a:schemeClr>
                    </a:solidFill>
                  </a:tcPr>
                </a:tc>
                <a:tc>
                  <a:txBody>
                    <a:bodyPr/>
                    <a:lstStyle/>
                    <a:p>
                      <a:pPr marL="0" algn="ctr" defTabSz="457200" rtl="0" eaLnBrk="1" fontAlgn="ctr" latinLnBrk="0" hangingPunct="1"/>
                      <a:r>
                        <a:rPr lang="fr-FR" sz="2000" b="1" i="0" u="none" strike="noStrike" kern="1200" dirty="0" smtClean="0">
                          <a:solidFill>
                            <a:schemeClr val="bg1"/>
                          </a:solidFill>
                          <a:latin typeface="+mj-lt"/>
                          <a:ea typeface="+mn-ea"/>
                          <a:cs typeface="Calibri" panose="020F0502020204030204" pitchFamily="34" charset="0"/>
                        </a:rPr>
                        <a:t>H1 2017</a:t>
                      </a:r>
                      <a:endParaRPr lang="fr-FR" sz="2000" b="1" i="0" u="none" strike="noStrike" kern="1200" dirty="0">
                        <a:solidFill>
                          <a:schemeClr val="bg1"/>
                        </a:solidFill>
                        <a:latin typeface="+mj-lt"/>
                        <a:ea typeface="+mn-ea"/>
                        <a:cs typeface="Calibri" panose="020F0502020204030204" pitchFamily="34" charset="0"/>
                      </a:endParaRPr>
                    </a:p>
                  </a:txBody>
                  <a:tcPr marL="5671" marR="5671" marT="567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28575" cap="flat" cmpd="sng" algn="ctr">
                      <a:solidFill>
                        <a:srgbClr val="6D95A7"/>
                      </a:solidFill>
                      <a:prstDash val="solid"/>
                      <a:round/>
                      <a:headEnd type="none" w="med" len="med"/>
                      <a:tailEnd type="none" w="med" len="med"/>
                    </a:lnB>
                    <a:solidFill>
                      <a:schemeClr val="bg2">
                        <a:lumMod val="75000"/>
                      </a:schemeClr>
                    </a:solidFill>
                  </a:tcPr>
                </a:tc>
                <a:tc>
                  <a:txBody>
                    <a:bodyPr/>
                    <a:lstStyle/>
                    <a:p>
                      <a:pPr marL="0" algn="ctr" defTabSz="457200" rtl="0" eaLnBrk="1" fontAlgn="ctr" latinLnBrk="0" hangingPunct="1"/>
                      <a:r>
                        <a:rPr lang="fr-FR" sz="1600" b="1" i="0" u="none" strike="noStrike" kern="1200" dirty="0">
                          <a:solidFill>
                            <a:schemeClr val="bg1"/>
                          </a:solidFill>
                          <a:latin typeface="+mj-lt"/>
                          <a:ea typeface="+mn-ea"/>
                          <a:cs typeface="Calibri" panose="020F0502020204030204" pitchFamily="34" charset="0"/>
                        </a:rPr>
                        <a:t>%</a:t>
                      </a:r>
                    </a:p>
                  </a:txBody>
                  <a:tcPr marL="5671" marR="5671" marT="567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28575" cap="flat" cmpd="sng" algn="ctr">
                      <a:solidFill>
                        <a:srgbClr val="6D95A7"/>
                      </a:solidFill>
                      <a:prstDash val="solid"/>
                      <a:round/>
                      <a:headEnd type="none" w="med" len="med"/>
                      <a:tailEnd type="none" w="med" len="med"/>
                    </a:lnB>
                    <a:solidFill>
                      <a:schemeClr val="bg2">
                        <a:lumMod val="75000"/>
                      </a:schemeClr>
                    </a:solidFill>
                  </a:tcPr>
                </a:tc>
                <a:tc>
                  <a:txBody>
                    <a:bodyPr/>
                    <a:lstStyle/>
                    <a:p>
                      <a:pPr algn="ctr" rtl="0" fontAlgn="ctr"/>
                      <a:r>
                        <a:rPr lang="fr-FR" sz="1500" b="1" i="0" u="none" strike="noStrike" dirty="0" smtClean="0">
                          <a:solidFill>
                            <a:schemeClr val="bg1"/>
                          </a:solidFill>
                          <a:latin typeface="+mj-lt"/>
                          <a:cs typeface="Calibri" panose="020F0502020204030204" pitchFamily="34" charset="0"/>
                        </a:rPr>
                        <a:t>Change</a:t>
                      </a:r>
                      <a:endParaRPr lang="fr-FR" sz="1500" b="1" i="0" u="none" strike="noStrike" dirty="0">
                        <a:solidFill>
                          <a:schemeClr val="bg1"/>
                        </a:solidFill>
                        <a:latin typeface="+mj-lt"/>
                        <a:cs typeface="Calibri" panose="020F0502020204030204" pitchFamily="34" charset="0"/>
                      </a:endParaRPr>
                    </a:p>
                  </a:txBody>
                  <a:tcPr marL="5671" marR="5671" marT="567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28575" cap="flat" cmpd="sng" algn="ctr">
                      <a:solidFill>
                        <a:srgbClr val="6D95A7"/>
                      </a:solidFill>
                      <a:prstDash val="solid"/>
                      <a:round/>
                      <a:headEnd type="none" w="med" len="med"/>
                      <a:tailEnd type="none" w="med" len="med"/>
                    </a:lnB>
                    <a:solidFill>
                      <a:schemeClr val="bg2">
                        <a:lumMod val="75000"/>
                      </a:schemeClr>
                    </a:solidFill>
                  </a:tcPr>
                </a:tc>
                <a:tc>
                  <a:txBody>
                    <a:bodyPr/>
                    <a:lstStyle/>
                    <a:p>
                      <a:pPr algn="ctr" rtl="0" fontAlgn="ctr"/>
                      <a:r>
                        <a:rPr lang="en-US" sz="1400" b="1" i="0" u="none" strike="noStrike" dirty="0">
                          <a:solidFill>
                            <a:schemeClr val="bg1"/>
                          </a:solidFill>
                          <a:latin typeface="+mj-lt"/>
                          <a:cs typeface="Calibri" panose="020F0502020204030204" pitchFamily="34" charset="0"/>
                        </a:rPr>
                        <a:t>of which </a:t>
                      </a:r>
                      <a:r>
                        <a:rPr lang="en-US" sz="1400" b="1" i="0" u="none" strike="noStrike" dirty="0" smtClean="0">
                          <a:solidFill>
                            <a:schemeClr val="bg1"/>
                          </a:solidFill>
                          <a:latin typeface="+mj-lt"/>
                          <a:cs typeface="Calibri" panose="020F0502020204030204" pitchFamily="34" charset="0"/>
                        </a:rPr>
                        <a:t>organic. and </a:t>
                      </a:r>
                      <a:r>
                        <a:rPr lang="en-US" sz="1400" b="1" i="0" u="none" strike="noStrike" dirty="0">
                          <a:solidFill>
                            <a:schemeClr val="bg1"/>
                          </a:solidFill>
                          <a:latin typeface="+mj-lt"/>
                          <a:cs typeface="Calibri" panose="020F0502020204030204" pitchFamily="34" charset="0"/>
                        </a:rPr>
                        <a:t>exchange rates effect</a:t>
                      </a:r>
                    </a:p>
                  </a:txBody>
                  <a:tcPr marL="5671" marR="5671" marT="5671"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28575" cap="flat" cmpd="sng" algn="ctr">
                      <a:solidFill>
                        <a:srgbClr val="6D95A7"/>
                      </a:solidFill>
                      <a:prstDash val="solid"/>
                      <a:round/>
                      <a:headEnd type="none" w="med" len="med"/>
                      <a:tailEnd type="none" w="med" len="med"/>
                    </a:lnB>
                    <a:solidFill>
                      <a:schemeClr val="bg2">
                        <a:lumMod val="75000"/>
                      </a:schemeClr>
                    </a:solidFill>
                  </a:tcPr>
                </a:tc>
              </a:tr>
              <a:tr h="391414">
                <a:tc>
                  <a:txBody>
                    <a:bodyPr/>
                    <a:lstStyle/>
                    <a:p>
                      <a:pPr marL="0" algn="l" defTabSz="457200" rtl="0" eaLnBrk="1" fontAlgn="ctr" latinLnBrk="0" hangingPunct="1"/>
                      <a:r>
                        <a:rPr lang="fr-FR" sz="2000" b="1" i="0" u="none" strike="noStrike" kern="1200" dirty="0">
                          <a:solidFill>
                            <a:srgbClr val="000000"/>
                          </a:solidFill>
                          <a:latin typeface="+mj-lt"/>
                          <a:ea typeface="+mn-ea"/>
                          <a:cs typeface="Calibri" panose="020F0502020204030204" pitchFamily="34" charset="0"/>
                        </a:rPr>
                        <a:t>France </a:t>
                      </a:r>
                    </a:p>
                  </a:txBody>
                  <a:tcPr marL="5671" marR="5671" marT="567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28575" cap="flat" cmpd="sng" algn="ctr">
                      <a:solidFill>
                        <a:srgbClr val="6D95A7"/>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r" rtl="0" fontAlgn="ctr"/>
                      <a:r>
                        <a:rPr lang="fr-FR" sz="1800" b="1" i="0" u="none" strike="noStrike" dirty="0" smtClean="0">
                          <a:solidFill>
                            <a:srgbClr val="000000"/>
                          </a:solidFill>
                          <a:effectLst/>
                          <a:latin typeface="Calibri" panose="020F0502020204030204" pitchFamily="34" charset="0"/>
                          <a:cs typeface="Calibri" panose="020F0502020204030204" pitchFamily="34" charset="0"/>
                        </a:rPr>
                        <a:t>422.8</a:t>
                      </a:r>
                      <a:endParaRPr lang="fr-FR" sz="1800" b="1" i="0" u="none" strike="noStrike" dirty="0">
                        <a:solidFill>
                          <a:srgbClr val="000000"/>
                        </a:solidFill>
                        <a:effectLst/>
                        <a:latin typeface="Calibri" panose="020F0502020204030204" pitchFamily="34" charset="0"/>
                        <a:cs typeface="Calibri" panose="020F0502020204030204" pitchFamily="34" charset="0"/>
                      </a:endParaRPr>
                    </a:p>
                  </a:txBody>
                  <a:tcPr marL="7620" marR="18288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28575" cap="flat" cmpd="sng" algn="ctr">
                      <a:solidFill>
                        <a:srgbClr val="6D95A7"/>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rtl="0" fontAlgn="ctr"/>
                      <a:r>
                        <a:rPr lang="fr-FR" sz="1200" b="1" i="1" u="none" strike="noStrike" dirty="0" smtClean="0">
                          <a:solidFill>
                            <a:srgbClr val="000000"/>
                          </a:solidFill>
                          <a:effectLst/>
                          <a:latin typeface="Calibri" panose="020F0502020204030204" pitchFamily="34" charset="0"/>
                          <a:cs typeface="Calibri" panose="020F0502020204030204" pitchFamily="34" charset="0"/>
                        </a:rPr>
                        <a:t>48.6%</a:t>
                      </a:r>
                      <a:endParaRPr lang="fr-FR" sz="1200" b="1" i="1"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28575" cap="flat" cmpd="sng" algn="ctr">
                      <a:solidFill>
                        <a:srgbClr val="6D95A7"/>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marL="0" algn="ctr" defTabSz="457200" rtl="0" eaLnBrk="1" fontAlgn="ctr" latinLnBrk="0" hangingPunct="1"/>
                      <a:r>
                        <a:rPr lang="fr-FR" sz="1800" b="1" i="0" u="none" strike="noStrike" kern="1200" dirty="0" smtClean="0">
                          <a:solidFill>
                            <a:srgbClr val="000000"/>
                          </a:solidFill>
                          <a:effectLst/>
                          <a:latin typeface="Calibri" panose="020F0502020204030204" pitchFamily="34" charset="0"/>
                          <a:ea typeface="+mn-ea"/>
                          <a:cs typeface="Calibri" panose="020F0502020204030204" pitchFamily="34" charset="0"/>
                        </a:rPr>
                        <a:t>459.4</a:t>
                      </a:r>
                      <a:endParaRPr lang="fr-FR" sz="18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28575" cap="flat" cmpd="sng" algn="ctr">
                      <a:solidFill>
                        <a:srgbClr val="6D95A7"/>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marL="0" algn="ctr" defTabSz="457200" rtl="0" eaLnBrk="1" fontAlgn="ctr" latinLnBrk="0" hangingPunct="1"/>
                      <a:r>
                        <a:rPr lang="fr-FR" sz="1200" b="1" i="1" u="none" strike="noStrike" kern="1200" dirty="0" smtClean="0">
                          <a:solidFill>
                            <a:srgbClr val="000000"/>
                          </a:solidFill>
                          <a:effectLst/>
                          <a:latin typeface="Calibri" panose="020F0502020204030204" pitchFamily="34" charset="0"/>
                          <a:ea typeface="+mn-ea"/>
                          <a:cs typeface="Calibri" panose="020F0502020204030204" pitchFamily="34" charset="0"/>
                        </a:rPr>
                        <a:t>46.7</a:t>
                      </a:r>
                      <a:r>
                        <a:rPr lang="fr-FR" sz="1200" b="1"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28575" cap="flat" cmpd="sng" algn="ctr">
                      <a:solidFill>
                        <a:srgbClr val="6D95A7"/>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marL="0" algn="ctr" defTabSz="457200" rtl="0" eaLnBrk="1" fontAlgn="ctr" latinLnBrk="0" hangingPunct="1"/>
                      <a:r>
                        <a:rPr lang="fr-FR" sz="1200" b="1" i="1" u="none" strike="noStrike" kern="1200" dirty="0" smtClean="0">
                          <a:solidFill>
                            <a:srgbClr val="000000"/>
                          </a:solidFill>
                          <a:effectLst/>
                          <a:latin typeface="Calibri" panose="020F0502020204030204" pitchFamily="34" charset="0"/>
                          <a:ea typeface="+mn-ea"/>
                          <a:cs typeface="Calibri" panose="020F0502020204030204" pitchFamily="34" charset="0"/>
                        </a:rPr>
                        <a:t>8.7</a:t>
                      </a:r>
                      <a:r>
                        <a:rPr lang="fr-FR" sz="1200" b="1"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28575" cap="flat" cmpd="sng" algn="ctr">
                      <a:solidFill>
                        <a:srgbClr val="6D95A7"/>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marL="0" algn="ctr" defTabSz="457200" rtl="0" eaLnBrk="1" fontAlgn="ctr" latinLnBrk="0" hangingPunct="1"/>
                      <a:r>
                        <a:rPr lang="fr-FR" sz="1200" b="1" i="1" u="none" strike="noStrike" kern="1200" dirty="0" smtClean="0">
                          <a:solidFill>
                            <a:srgbClr val="000000"/>
                          </a:solidFill>
                          <a:effectLst/>
                          <a:latin typeface="Calibri" panose="020F0502020204030204" pitchFamily="34" charset="0"/>
                          <a:ea typeface="+mn-ea"/>
                          <a:cs typeface="Calibri" panose="020F0502020204030204" pitchFamily="34" charset="0"/>
                        </a:rPr>
                        <a:t>5.8</a:t>
                      </a:r>
                      <a:r>
                        <a:rPr lang="fr-FR" sz="1200" b="1"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28575" cap="flat" cmpd="sng" algn="ctr">
                      <a:solidFill>
                        <a:srgbClr val="6D95A7"/>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r>
              <a:tr h="411414">
                <a:tc>
                  <a:txBody>
                    <a:bodyPr/>
                    <a:lstStyle/>
                    <a:p>
                      <a:pPr marL="0" algn="l" defTabSz="457200" rtl="0" eaLnBrk="1" fontAlgn="ctr" latinLnBrk="0" hangingPunct="1"/>
                      <a:r>
                        <a:rPr lang="fr-FR" sz="2000" b="1" i="0" u="none" strike="noStrike" kern="1200" dirty="0">
                          <a:solidFill>
                            <a:srgbClr val="000000"/>
                          </a:solidFill>
                          <a:latin typeface="+mj-lt"/>
                          <a:ea typeface="+mn-ea"/>
                          <a:cs typeface="Calibri" panose="020F0502020204030204" pitchFamily="34" charset="0"/>
                        </a:rPr>
                        <a:t>International</a:t>
                      </a:r>
                    </a:p>
                  </a:txBody>
                  <a:tcPr marL="5671" marR="5671" marT="567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r" rtl="0" fontAlgn="ctr"/>
                      <a:r>
                        <a:rPr lang="fr-FR" sz="1800" b="1" i="0" u="none" strike="noStrike" dirty="0" smtClean="0">
                          <a:solidFill>
                            <a:srgbClr val="000000"/>
                          </a:solidFill>
                          <a:effectLst/>
                          <a:latin typeface="Calibri" panose="020F0502020204030204" pitchFamily="34" charset="0"/>
                          <a:cs typeface="Calibri" panose="020F0502020204030204" pitchFamily="34" charset="0"/>
                        </a:rPr>
                        <a:t>447.7</a:t>
                      </a:r>
                      <a:endParaRPr lang="fr-FR" sz="1800" b="1" i="0" u="none" strike="noStrike" dirty="0">
                        <a:solidFill>
                          <a:srgbClr val="000000"/>
                        </a:solidFill>
                        <a:effectLst/>
                        <a:latin typeface="Calibri" panose="020F0502020204030204" pitchFamily="34" charset="0"/>
                        <a:cs typeface="Calibri" panose="020F0502020204030204" pitchFamily="34" charset="0"/>
                      </a:endParaRPr>
                    </a:p>
                  </a:txBody>
                  <a:tcPr marL="7620" marR="18288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algn="ctr" rtl="0" fontAlgn="ctr"/>
                      <a:r>
                        <a:rPr lang="fr-FR" sz="1200" b="1" i="1" u="none" strike="noStrike" dirty="0" smtClean="0">
                          <a:solidFill>
                            <a:srgbClr val="000000"/>
                          </a:solidFill>
                          <a:effectLst/>
                          <a:latin typeface="Calibri" panose="020F0502020204030204" pitchFamily="34" charset="0"/>
                          <a:cs typeface="Calibri" panose="020F0502020204030204" pitchFamily="34" charset="0"/>
                        </a:rPr>
                        <a:t>51.4%</a:t>
                      </a:r>
                      <a:endParaRPr lang="fr-FR" sz="1200" b="1" i="1"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marL="0" algn="ctr" defTabSz="457200" rtl="0" eaLnBrk="1" fontAlgn="ctr" latinLnBrk="0" hangingPunct="1"/>
                      <a:r>
                        <a:rPr lang="fr-FR" sz="1800" b="1" i="0" u="none" strike="noStrike" kern="1200" dirty="0" smtClean="0">
                          <a:solidFill>
                            <a:srgbClr val="000000"/>
                          </a:solidFill>
                          <a:effectLst/>
                          <a:latin typeface="Calibri" panose="020F0502020204030204" pitchFamily="34" charset="0"/>
                          <a:ea typeface="+mn-ea"/>
                          <a:cs typeface="Calibri" panose="020F0502020204030204" pitchFamily="34" charset="0"/>
                        </a:rPr>
                        <a:t>524.3</a:t>
                      </a:r>
                      <a:endParaRPr lang="fr-FR" sz="18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marL="0" algn="ctr" defTabSz="457200" rtl="0" eaLnBrk="1" fontAlgn="ctr" latinLnBrk="0" hangingPunct="1"/>
                      <a:r>
                        <a:rPr lang="fr-FR" sz="1200" b="1" i="1" u="none" strike="noStrike" kern="1200" dirty="0" smtClean="0">
                          <a:solidFill>
                            <a:srgbClr val="000000"/>
                          </a:solidFill>
                          <a:effectLst/>
                          <a:latin typeface="Calibri" panose="020F0502020204030204" pitchFamily="34" charset="0"/>
                          <a:ea typeface="+mn-ea"/>
                          <a:cs typeface="Calibri" panose="020F0502020204030204" pitchFamily="34" charset="0"/>
                        </a:rPr>
                        <a:t>53.3</a:t>
                      </a:r>
                      <a:r>
                        <a:rPr lang="fr-FR" sz="1200" b="1"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marL="0" algn="ctr" defTabSz="457200" rtl="0" eaLnBrk="1" fontAlgn="ctr" latinLnBrk="0" hangingPunct="1"/>
                      <a:r>
                        <a:rPr lang="fr-FR" sz="1200" b="1" i="1" u="none" strike="noStrike" kern="1200" dirty="0" smtClean="0">
                          <a:solidFill>
                            <a:srgbClr val="000000"/>
                          </a:solidFill>
                          <a:effectLst/>
                          <a:latin typeface="Calibri" panose="020F0502020204030204" pitchFamily="34" charset="0"/>
                          <a:ea typeface="+mn-ea"/>
                          <a:cs typeface="Calibri" panose="020F0502020204030204" pitchFamily="34" charset="0"/>
                        </a:rPr>
                        <a:t>17.1</a:t>
                      </a:r>
                      <a:r>
                        <a:rPr lang="fr-FR" sz="1200" b="1"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c>
                  <a:txBody>
                    <a:bodyPr/>
                    <a:lstStyle/>
                    <a:p>
                      <a:pPr marL="0" algn="ctr" defTabSz="457200" rtl="0" eaLnBrk="1" fontAlgn="ctr" latinLnBrk="0" hangingPunct="1"/>
                      <a:r>
                        <a:rPr lang="fr-FR" sz="1200" b="1" i="1" u="none" strike="noStrike" kern="1200" dirty="0" smtClean="0">
                          <a:solidFill>
                            <a:srgbClr val="000000"/>
                          </a:solidFill>
                          <a:effectLst/>
                          <a:latin typeface="Calibri" panose="020F0502020204030204" pitchFamily="34" charset="0"/>
                          <a:ea typeface="+mn-ea"/>
                          <a:cs typeface="Calibri" panose="020F0502020204030204" pitchFamily="34" charset="0"/>
                        </a:rPr>
                        <a:t>8.4</a:t>
                      </a:r>
                      <a:r>
                        <a:rPr lang="fr-FR" sz="1200" b="1"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BE5F1"/>
                    </a:solidFill>
                  </a:tcPr>
                </a:tc>
              </a:tr>
              <a:tr h="292268">
                <a:tc>
                  <a:txBody>
                    <a:bodyPr/>
                    <a:lstStyle/>
                    <a:p>
                      <a:pPr marL="0" algn="l" defTabSz="457200" rtl="0" eaLnBrk="1" fontAlgn="ctr" latinLnBrk="0" hangingPunct="1"/>
                      <a:r>
                        <a:rPr lang="fr-FR" sz="1600" b="0" i="0" u="none" strike="noStrike" kern="1200" dirty="0" smtClean="0">
                          <a:solidFill>
                            <a:srgbClr val="000000"/>
                          </a:solidFill>
                          <a:latin typeface="+mj-lt"/>
                          <a:ea typeface="+mn-ea"/>
                          <a:cs typeface="Calibri" panose="020F0502020204030204" pitchFamily="34" charset="0"/>
                        </a:rPr>
                        <a:t>Germany</a:t>
                      </a:r>
                      <a:endParaRPr lang="fr-FR" sz="1600" b="0" i="0" u="none" strike="noStrike" kern="1200" dirty="0">
                        <a:solidFill>
                          <a:srgbClr val="000000"/>
                        </a:solidFill>
                        <a:latin typeface="+mj-lt"/>
                        <a:ea typeface="+mn-ea"/>
                        <a:cs typeface="Calibri" panose="020F0502020204030204" pitchFamily="34" charset="0"/>
                      </a:endParaRPr>
                    </a:p>
                  </a:txBody>
                  <a:tcPr marL="5671" marR="5671" marT="567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fr-FR" sz="1600" b="0" i="0" u="none" strike="noStrike" dirty="0" smtClean="0">
                          <a:solidFill>
                            <a:srgbClr val="000000"/>
                          </a:solidFill>
                          <a:effectLst/>
                          <a:latin typeface="Calibri" panose="020F0502020204030204" pitchFamily="34" charset="0"/>
                          <a:cs typeface="Calibri" panose="020F0502020204030204" pitchFamily="34" charset="0"/>
                        </a:rPr>
                        <a:t>83.8</a:t>
                      </a:r>
                      <a:endParaRPr lang="fr-FR" sz="1600" b="0" i="0" u="none" strike="noStrike" dirty="0">
                        <a:solidFill>
                          <a:srgbClr val="000000"/>
                        </a:solidFill>
                        <a:effectLst/>
                        <a:latin typeface="Calibri" panose="020F0502020204030204" pitchFamily="34" charset="0"/>
                        <a:cs typeface="Calibri" panose="020F0502020204030204" pitchFamily="34" charset="0"/>
                      </a:endParaRPr>
                    </a:p>
                  </a:txBody>
                  <a:tcPr marL="7620" marR="18288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fr-FR" sz="1200" b="0" i="1" u="none" strike="noStrike" dirty="0" smtClean="0">
                          <a:solidFill>
                            <a:srgbClr val="000000"/>
                          </a:solidFill>
                          <a:effectLst/>
                          <a:latin typeface="Calibri" panose="020F0502020204030204" pitchFamily="34" charset="0"/>
                          <a:cs typeface="Calibri" panose="020F0502020204030204" pitchFamily="34" charset="0"/>
                        </a:rPr>
                        <a:t>9.6%</a:t>
                      </a:r>
                      <a:endParaRPr lang="fr-FR" sz="1200" b="0" i="1"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600" b="0" i="0" u="none" strike="noStrike" kern="1200" dirty="0" smtClean="0">
                          <a:solidFill>
                            <a:srgbClr val="000000"/>
                          </a:solidFill>
                          <a:effectLst/>
                          <a:latin typeface="Calibri" panose="020F0502020204030204" pitchFamily="34" charset="0"/>
                          <a:ea typeface="+mn-ea"/>
                          <a:cs typeface="Calibri" panose="020F0502020204030204" pitchFamily="34" charset="0"/>
                        </a:rPr>
                        <a:t>103.9</a:t>
                      </a:r>
                      <a:endParaRPr lang="fr-FR" sz="16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10.6</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24.0</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6.3</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2268">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fr-FR" sz="1600" b="0" i="0" u="none" strike="noStrike" kern="1200" dirty="0" err="1" smtClean="0">
                          <a:solidFill>
                            <a:srgbClr val="000000"/>
                          </a:solidFill>
                          <a:latin typeface="+mj-lt"/>
                          <a:ea typeface="+mn-ea"/>
                          <a:cs typeface="Calibri" panose="020F0502020204030204" pitchFamily="34" charset="0"/>
                        </a:rPr>
                        <a:t>North</a:t>
                      </a:r>
                      <a:r>
                        <a:rPr lang="fr-FR" sz="1600" b="0" i="0" u="none" strike="noStrike" kern="1200" dirty="0" smtClean="0">
                          <a:solidFill>
                            <a:srgbClr val="000000"/>
                          </a:solidFill>
                          <a:latin typeface="+mj-lt"/>
                          <a:ea typeface="+mn-ea"/>
                          <a:cs typeface="Calibri" panose="020F0502020204030204" pitchFamily="34" charset="0"/>
                        </a:rPr>
                        <a:t> </a:t>
                      </a:r>
                      <a:r>
                        <a:rPr lang="fr-FR" sz="1600" b="0" i="0" u="none" strike="noStrike" kern="1200" dirty="0" err="1" smtClean="0">
                          <a:solidFill>
                            <a:srgbClr val="000000"/>
                          </a:solidFill>
                          <a:latin typeface="+mj-lt"/>
                          <a:ea typeface="+mn-ea"/>
                          <a:cs typeface="Calibri" panose="020F0502020204030204" pitchFamily="34" charset="0"/>
                        </a:rPr>
                        <a:t>America</a:t>
                      </a:r>
                      <a:endParaRPr lang="fr-FR" sz="1600" b="0" i="0" u="none" strike="noStrike" kern="1200" dirty="0">
                        <a:solidFill>
                          <a:srgbClr val="000000"/>
                        </a:solidFill>
                        <a:latin typeface="+mj-lt"/>
                        <a:ea typeface="+mn-ea"/>
                        <a:cs typeface="Calibri" panose="020F0502020204030204" pitchFamily="34" charset="0"/>
                      </a:endParaRPr>
                    </a:p>
                  </a:txBody>
                  <a:tcPr marL="5671" marR="5671" marT="567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fr-FR" sz="1600" b="0" i="0" u="none" strike="noStrike" dirty="0" smtClean="0">
                          <a:solidFill>
                            <a:srgbClr val="000000"/>
                          </a:solidFill>
                          <a:effectLst/>
                          <a:latin typeface="Calibri" panose="020F0502020204030204" pitchFamily="34" charset="0"/>
                          <a:cs typeface="Calibri" panose="020F0502020204030204" pitchFamily="34" charset="0"/>
                        </a:rPr>
                        <a:t>73.3</a:t>
                      </a:r>
                      <a:endParaRPr lang="fr-FR" sz="1600" b="0" i="0" u="none" strike="noStrike" dirty="0">
                        <a:solidFill>
                          <a:srgbClr val="000000"/>
                        </a:solidFill>
                        <a:effectLst/>
                        <a:latin typeface="Calibri" panose="020F0502020204030204" pitchFamily="34" charset="0"/>
                        <a:cs typeface="Calibri" panose="020F0502020204030204" pitchFamily="34" charset="0"/>
                      </a:endParaRPr>
                    </a:p>
                  </a:txBody>
                  <a:tcPr marL="7620" marR="18288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fr-FR" sz="1200" b="0" i="1" u="none" strike="noStrike" dirty="0" smtClean="0">
                          <a:solidFill>
                            <a:srgbClr val="000000"/>
                          </a:solidFill>
                          <a:effectLst/>
                          <a:latin typeface="Calibri" panose="020F0502020204030204" pitchFamily="34" charset="0"/>
                          <a:cs typeface="Calibri" panose="020F0502020204030204" pitchFamily="34" charset="0"/>
                        </a:rPr>
                        <a:t>8.4%</a:t>
                      </a:r>
                      <a:endParaRPr lang="fr-FR" sz="1200" b="0" i="1"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600" b="0" i="0" u="none" strike="noStrike" kern="1200" dirty="0" smtClean="0">
                          <a:solidFill>
                            <a:srgbClr val="000000"/>
                          </a:solidFill>
                          <a:effectLst/>
                          <a:latin typeface="Calibri" panose="020F0502020204030204" pitchFamily="34" charset="0"/>
                          <a:ea typeface="+mn-ea"/>
                          <a:cs typeface="Calibri" panose="020F0502020204030204" pitchFamily="34" charset="0"/>
                        </a:rPr>
                        <a:t>102.6</a:t>
                      </a:r>
                      <a:endParaRPr lang="fr-FR" sz="16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10.4</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40.0</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11.2</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2268">
                <a:tc>
                  <a:txBody>
                    <a:bodyPr/>
                    <a:lstStyle/>
                    <a:p>
                      <a:pPr marL="0" algn="l" defTabSz="457200" rtl="0" eaLnBrk="1" fontAlgn="ctr" latinLnBrk="0" hangingPunct="1"/>
                      <a:r>
                        <a:rPr lang="fr-FR" sz="1600" b="0" i="0" u="none" strike="noStrike" kern="1200" dirty="0" err="1" smtClean="0">
                          <a:solidFill>
                            <a:srgbClr val="000000"/>
                          </a:solidFill>
                          <a:latin typeface="+mj-lt"/>
                          <a:ea typeface="+mn-ea"/>
                          <a:cs typeface="Calibri" panose="020F0502020204030204" pitchFamily="34" charset="0"/>
                        </a:rPr>
                        <a:t>Scandinavia</a:t>
                      </a:r>
                      <a:endParaRPr lang="fr-FR" sz="1600" b="0" i="0" u="none" strike="noStrike" kern="1200" dirty="0">
                        <a:solidFill>
                          <a:srgbClr val="000000"/>
                        </a:solidFill>
                        <a:latin typeface="+mj-lt"/>
                        <a:ea typeface="+mn-ea"/>
                        <a:cs typeface="Calibri" panose="020F0502020204030204" pitchFamily="34" charset="0"/>
                      </a:endParaRPr>
                    </a:p>
                  </a:txBody>
                  <a:tcPr marL="5671" marR="5671" marT="567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fr-FR" sz="1600" b="0" i="0" u="none" strike="noStrike" dirty="0" smtClean="0">
                          <a:solidFill>
                            <a:srgbClr val="000000"/>
                          </a:solidFill>
                          <a:effectLst/>
                          <a:latin typeface="Calibri" panose="020F0502020204030204" pitchFamily="34" charset="0"/>
                          <a:cs typeface="Calibri" panose="020F0502020204030204" pitchFamily="34" charset="0"/>
                        </a:rPr>
                        <a:t>70.0</a:t>
                      </a:r>
                      <a:endParaRPr lang="fr-FR" sz="1600" b="0" i="0" u="none" strike="noStrike" dirty="0">
                        <a:solidFill>
                          <a:srgbClr val="000000"/>
                        </a:solidFill>
                        <a:effectLst/>
                        <a:latin typeface="Calibri" panose="020F0502020204030204" pitchFamily="34" charset="0"/>
                        <a:cs typeface="Calibri" panose="020F0502020204030204" pitchFamily="34" charset="0"/>
                      </a:endParaRPr>
                    </a:p>
                  </a:txBody>
                  <a:tcPr marL="7620" marR="18288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fr-FR" sz="1200" b="0" i="1" u="none" strike="noStrike" dirty="0" smtClean="0">
                          <a:solidFill>
                            <a:srgbClr val="000000"/>
                          </a:solidFill>
                          <a:effectLst/>
                          <a:latin typeface="Calibri" panose="020F0502020204030204" pitchFamily="34" charset="0"/>
                          <a:cs typeface="Calibri" panose="020F0502020204030204" pitchFamily="34" charset="0"/>
                        </a:rPr>
                        <a:t>8.0%</a:t>
                      </a:r>
                      <a:endParaRPr lang="fr-FR" sz="1200" b="0" i="1"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600" b="0" i="0" u="none" strike="noStrike" kern="1200" dirty="0" smtClean="0">
                          <a:solidFill>
                            <a:srgbClr val="000000"/>
                          </a:solidFill>
                          <a:effectLst/>
                          <a:latin typeface="Calibri" panose="020F0502020204030204" pitchFamily="34" charset="0"/>
                          <a:ea typeface="+mn-ea"/>
                          <a:cs typeface="Calibri" panose="020F0502020204030204" pitchFamily="34" charset="0"/>
                        </a:rPr>
                        <a:t>80.1</a:t>
                      </a:r>
                      <a:endParaRPr lang="fr-FR" sz="16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8.1</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14.4</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17.3</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2268">
                <a:tc>
                  <a:txBody>
                    <a:bodyPr/>
                    <a:lstStyle/>
                    <a:p>
                      <a:pPr marL="0" algn="l" defTabSz="457200" rtl="0" eaLnBrk="1" fontAlgn="ctr" latinLnBrk="0" hangingPunct="1"/>
                      <a:r>
                        <a:rPr lang="fr-FR" sz="1600" b="0" i="0" u="none" strike="noStrike" kern="1200" dirty="0" smtClean="0">
                          <a:solidFill>
                            <a:srgbClr val="000000"/>
                          </a:solidFill>
                          <a:latin typeface="+mj-lt"/>
                          <a:ea typeface="+mn-ea"/>
                          <a:cs typeface="Calibri" panose="020F0502020204030204" pitchFamily="34" charset="0"/>
                        </a:rPr>
                        <a:t>Spain</a:t>
                      </a:r>
                      <a:endParaRPr lang="fr-FR" sz="1600" b="0" i="0" u="none" strike="noStrike" kern="1200" dirty="0">
                        <a:solidFill>
                          <a:srgbClr val="000000"/>
                        </a:solidFill>
                        <a:latin typeface="+mj-lt"/>
                        <a:ea typeface="+mn-ea"/>
                        <a:cs typeface="Calibri" panose="020F0502020204030204" pitchFamily="34" charset="0"/>
                      </a:endParaRPr>
                    </a:p>
                  </a:txBody>
                  <a:tcPr marL="5671" marR="5671" marT="567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fr-FR" sz="1600" b="0" i="0" u="none" strike="noStrike" dirty="0" smtClean="0">
                          <a:solidFill>
                            <a:srgbClr val="000000"/>
                          </a:solidFill>
                          <a:effectLst/>
                          <a:latin typeface="Calibri" panose="020F0502020204030204" pitchFamily="34" charset="0"/>
                          <a:cs typeface="Calibri" panose="020F0502020204030204" pitchFamily="34" charset="0"/>
                        </a:rPr>
                        <a:t>42.5</a:t>
                      </a:r>
                      <a:endParaRPr lang="fr-FR" sz="1600" b="0" i="0" u="none" strike="noStrike" dirty="0">
                        <a:solidFill>
                          <a:srgbClr val="000000"/>
                        </a:solidFill>
                        <a:effectLst/>
                        <a:latin typeface="Calibri" panose="020F0502020204030204" pitchFamily="34" charset="0"/>
                        <a:cs typeface="Calibri" panose="020F0502020204030204" pitchFamily="34" charset="0"/>
                      </a:endParaRPr>
                    </a:p>
                  </a:txBody>
                  <a:tcPr marL="7620" marR="18288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fr-FR" sz="1200" b="0" i="1" u="none" strike="noStrike" dirty="0" smtClean="0">
                          <a:solidFill>
                            <a:srgbClr val="000000"/>
                          </a:solidFill>
                          <a:effectLst/>
                          <a:latin typeface="Calibri" panose="020F0502020204030204" pitchFamily="34" charset="0"/>
                          <a:cs typeface="Calibri" panose="020F0502020204030204" pitchFamily="34" charset="0"/>
                        </a:rPr>
                        <a:t>4.9%</a:t>
                      </a:r>
                      <a:endParaRPr lang="fr-FR" sz="1200" b="0" i="1"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600" b="0" i="0" u="none" strike="noStrike" kern="1200" dirty="0" smtClean="0">
                          <a:solidFill>
                            <a:srgbClr val="000000"/>
                          </a:solidFill>
                          <a:effectLst/>
                          <a:latin typeface="Calibri" panose="020F0502020204030204" pitchFamily="34" charset="0"/>
                          <a:ea typeface="+mn-ea"/>
                          <a:cs typeface="Calibri" panose="020F0502020204030204" pitchFamily="34" charset="0"/>
                        </a:rPr>
                        <a:t>45.7</a:t>
                      </a:r>
                      <a:endParaRPr lang="fr-FR" sz="16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4.6</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7.5</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7.5</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2268">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fr-FR" sz="1600" b="0" i="0" u="none" strike="noStrike" kern="1200" dirty="0" smtClean="0">
                          <a:solidFill>
                            <a:srgbClr val="000000"/>
                          </a:solidFill>
                          <a:latin typeface="+mj-lt"/>
                          <a:ea typeface="+mn-ea"/>
                          <a:cs typeface="Calibri" panose="020F0502020204030204" pitchFamily="34" charset="0"/>
                        </a:rPr>
                        <a:t>United </a:t>
                      </a:r>
                      <a:r>
                        <a:rPr lang="fr-FR" sz="1600" b="0" i="0" u="none" strike="noStrike" kern="1200" dirty="0" err="1" smtClean="0">
                          <a:solidFill>
                            <a:srgbClr val="000000"/>
                          </a:solidFill>
                          <a:latin typeface="+mj-lt"/>
                          <a:ea typeface="+mn-ea"/>
                          <a:cs typeface="Calibri" panose="020F0502020204030204" pitchFamily="34" charset="0"/>
                        </a:rPr>
                        <a:t>Kingdom</a:t>
                      </a:r>
                      <a:endParaRPr lang="fr-FR" sz="1600" b="0" i="0" u="none" strike="noStrike" kern="1200" dirty="0" smtClean="0">
                        <a:solidFill>
                          <a:srgbClr val="000000"/>
                        </a:solidFill>
                        <a:latin typeface="+mj-lt"/>
                        <a:ea typeface="+mn-ea"/>
                        <a:cs typeface="Calibri" panose="020F0502020204030204" pitchFamily="34" charset="0"/>
                      </a:endParaRPr>
                    </a:p>
                  </a:txBody>
                  <a:tcPr marL="5671" marR="5671" marT="567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fr-FR" sz="1600" b="0" i="0" u="none" strike="noStrike" dirty="0" smtClean="0">
                          <a:solidFill>
                            <a:srgbClr val="000000"/>
                          </a:solidFill>
                          <a:effectLst/>
                          <a:latin typeface="Calibri" panose="020F0502020204030204" pitchFamily="34" charset="0"/>
                          <a:cs typeface="Calibri" panose="020F0502020204030204" pitchFamily="34" charset="0"/>
                        </a:rPr>
                        <a:t>47.4</a:t>
                      </a:r>
                      <a:endParaRPr lang="fr-FR" sz="1600" b="0" i="0" u="none" strike="noStrike" dirty="0">
                        <a:solidFill>
                          <a:srgbClr val="000000"/>
                        </a:solidFill>
                        <a:effectLst/>
                        <a:latin typeface="Calibri" panose="020F0502020204030204" pitchFamily="34" charset="0"/>
                        <a:cs typeface="Calibri" panose="020F0502020204030204" pitchFamily="34" charset="0"/>
                      </a:endParaRPr>
                    </a:p>
                  </a:txBody>
                  <a:tcPr marL="7620" marR="18288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fr-FR" sz="1200" b="0" i="1" u="none" strike="noStrike" dirty="0" smtClean="0">
                          <a:solidFill>
                            <a:srgbClr val="000000"/>
                          </a:solidFill>
                          <a:effectLst/>
                          <a:latin typeface="Calibri" panose="020F0502020204030204" pitchFamily="34" charset="0"/>
                          <a:cs typeface="Calibri" panose="020F0502020204030204" pitchFamily="34" charset="0"/>
                        </a:rPr>
                        <a:t>5.4%</a:t>
                      </a:r>
                      <a:endParaRPr lang="fr-FR" sz="1200" b="0" i="1"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600" b="0" i="0" u="none" strike="noStrike" kern="1200" dirty="0" smtClean="0">
                          <a:solidFill>
                            <a:srgbClr val="000000"/>
                          </a:solidFill>
                          <a:effectLst/>
                          <a:latin typeface="Calibri" panose="020F0502020204030204" pitchFamily="34" charset="0"/>
                          <a:ea typeface="+mn-ea"/>
                          <a:cs typeface="Calibri" panose="020F0502020204030204" pitchFamily="34" charset="0"/>
                        </a:rPr>
                        <a:t>40.2</a:t>
                      </a:r>
                      <a:endParaRPr lang="fr-FR" sz="16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4.1</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15.2</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11.0</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2268">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fr-FR" sz="1600" b="0" i="0" u="none" strike="noStrike" kern="1200" dirty="0" err="1" smtClean="0">
                          <a:solidFill>
                            <a:srgbClr val="000000"/>
                          </a:solidFill>
                          <a:latin typeface="+mj-lt"/>
                          <a:ea typeface="+mn-ea"/>
                          <a:cs typeface="Calibri" panose="020F0502020204030204" pitchFamily="34" charset="0"/>
                        </a:rPr>
                        <a:t>Italy</a:t>
                      </a:r>
                      <a:r>
                        <a:rPr lang="fr-FR" sz="1600" b="0" i="0" u="none" strike="noStrike" kern="1200" dirty="0" smtClean="0">
                          <a:solidFill>
                            <a:srgbClr val="000000"/>
                          </a:solidFill>
                          <a:latin typeface="+mj-lt"/>
                          <a:ea typeface="+mn-ea"/>
                          <a:cs typeface="Calibri" panose="020F0502020204030204" pitchFamily="34" charset="0"/>
                        </a:rPr>
                        <a:t> </a:t>
                      </a:r>
                    </a:p>
                  </a:txBody>
                  <a:tcPr marL="5671" marR="5671" marT="567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fr-FR" sz="1600" b="0" i="0" u="none" strike="noStrike" dirty="0" smtClean="0">
                          <a:solidFill>
                            <a:srgbClr val="000000"/>
                          </a:solidFill>
                          <a:effectLst/>
                          <a:latin typeface="Calibri" panose="020F0502020204030204" pitchFamily="34" charset="0"/>
                          <a:cs typeface="Calibri" panose="020F0502020204030204" pitchFamily="34" charset="0"/>
                        </a:rPr>
                        <a:t>37.2</a:t>
                      </a:r>
                      <a:endParaRPr lang="fr-FR" sz="1600" b="0" i="0" u="none" strike="noStrike" dirty="0">
                        <a:solidFill>
                          <a:srgbClr val="000000"/>
                        </a:solidFill>
                        <a:effectLst/>
                        <a:latin typeface="Calibri" panose="020F0502020204030204" pitchFamily="34" charset="0"/>
                        <a:cs typeface="Calibri" panose="020F0502020204030204" pitchFamily="34" charset="0"/>
                      </a:endParaRPr>
                    </a:p>
                  </a:txBody>
                  <a:tcPr marL="7620" marR="18288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fr-FR" sz="1200" b="0" i="1" u="none" strike="noStrike" dirty="0" smtClean="0">
                          <a:solidFill>
                            <a:srgbClr val="000000"/>
                          </a:solidFill>
                          <a:effectLst/>
                          <a:latin typeface="Calibri" panose="020F0502020204030204" pitchFamily="34" charset="0"/>
                          <a:cs typeface="Calibri" panose="020F0502020204030204" pitchFamily="34" charset="0"/>
                        </a:rPr>
                        <a:t>4.3%</a:t>
                      </a:r>
                      <a:endParaRPr lang="fr-FR" sz="1200" b="0" i="1"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600" b="0" i="0" u="none" strike="noStrike" kern="1200" dirty="0" smtClean="0">
                          <a:solidFill>
                            <a:srgbClr val="000000"/>
                          </a:solidFill>
                          <a:effectLst/>
                          <a:latin typeface="Calibri" panose="020F0502020204030204" pitchFamily="34" charset="0"/>
                          <a:ea typeface="+mn-ea"/>
                          <a:cs typeface="Calibri" panose="020F0502020204030204" pitchFamily="34" charset="0"/>
                        </a:rPr>
                        <a:t>38.5</a:t>
                      </a:r>
                      <a:endParaRPr lang="fr-FR" sz="16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3.9</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3.7</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3.7</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2268">
                <a:tc>
                  <a:txBody>
                    <a:bodyPr/>
                    <a:lstStyle/>
                    <a:p>
                      <a:pPr marL="0" algn="l" defTabSz="457200" rtl="0" eaLnBrk="1" fontAlgn="ctr" latinLnBrk="0" hangingPunct="1"/>
                      <a:r>
                        <a:rPr lang="fr-FR" sz="1600" b="0" i="0" u="none" strike="noStrike" kern="1200" dirty="0" smtClean="0">
                          <a:solidFill>
                            <a:srgbClr val="000000"/>
                          </a:solidFill>
                          <a:latin typeface="+mj-lt"/>
                          <a:ea typeface="+mn-ea"/>
                          <a:cs typeface="Calibri" panose="020F0502020204030204" pitchFamily="34" charset="0"/>
                        </a:rPr>
                        <a:t>Belgium</a:t>
                      </a:r>
                      <a:endParaRPr lang="fr-FR" sz="1600" b="0" i="0" u="none" strike="noStrike" kern="1200" dirty="0">
                        <a:solidFill>
                          <a:srgbClr val="000000"/>
                        </a:solidFill>
                        <a:latin typeface="+mj-lt"/>
                        <a:ea typeface="+mn-ea"/>
                        <a:cs typeface="Calibri" panose="020F0502020204030204" pitchFamily="34" charset="0"/>
                      </a:endParaRPr>
                    </a:p>
                  </a:txBody>
                  <a:tcPr marL="5671" marR="5671" marT="567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fr-FR" sz="1600" b="0" i="0" u="none" strike="noStrike" dirty="0" smtClean="0">
                          <a:solidFill>
                            <a:srgbClr val="000000"/>
                          </a:solidFill>
                          <a:effectLst/>
                          <a:latin typeface="Calibri" panose="020F0502020204030204" pitchFamily="34" charset="0"/>
                          <a:cs typeface="Calibri" panose="020F0502020204030204" pitchFamily="34" charset="0"/>
                        </a:rPr>
                        <a:t>31.1</a:t>
                      </a:r>
                      <a:endParaRPr lang="fr-FR" sz="1600" b="0" i="0" u="none" strike="noStrike" dirty="0">
                        <a:solidFill>
                          <a:srgbClr val="000000"/>
                        </a:solidFill>
                        <a:effectLst/>
                        <a:latin typeface="Calibri" panose="020F0502020204030204" pitchFamily="34" charset="0"/>
                        <a:cs typeface="Calibri" panose="020F0502020204030204" pitchFamily="34" charset="0"/>
                      </a:endParaRPr>
                    </a:p>
                  </a:txBody>
                  <a:tcPr marL="7620" marR="18288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fr-FR" sz="1200" b="0" i="1" u="none" strike="noStrike" dirty="0" smtClean="0">
                          <a:solidFill>
                            <a:srgbClr val="000000"/>
                          </a:solidFill>
                          <a:effectLst/>
                          <a:latin typeface="Calibri" panose="020F0502020204030204" pitchFamily="34" charset="0"/>
                          <a:cs typeface="Calibri" panose="020F0502020204030204" pitchFamily="34" charset="0"/>
                        </a:rPr>
                        <a:t>3.6%</a:t>
                      </a:r>
                      <a:endParaRPr lang="fr-FR" sz="1200" b="0" i="1"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600" b="0" i="0" u="none" strike="noStrike" kern="1200" dirty="0" smtClean="0">
                          <a:solidFill>
                            <a:srgbClr val="000000"/>
                          </a:solidFill>
                          <a:effectLst/>
                          <a:latin typeface="Calibri" panose="020F0502020204030204" pitchFamily="34" charset="0"/>
                          <a:ea typeface="+mn-ea"/>
                          <a:cs typeface="Calibri" panose="020F0502020204030204" pitchFamily="34" charset="0"/>
                        </a:rPr>
                        <a:t>32.9</a:t>
                      </a:r>
                      <a:endParaRPr lang="fr-FR" sz="16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3.3</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5.6</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5.6</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2268">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fr-FR" sz="1600" b="0" i="0" u="none" strike="noStrike" kern="1200" dirty="0" err="1" smtClean="0">
                          <a:solidFill>
                            <a:srgbClr val="000000"/>
                          </a:solidFill>
                          <a:latin typeface="+mj-lt"/>
                          <a:ea typeface="+mn-ea"/>
                          <a:cs typeface="Calibri" panose="020F0502020204030204" pitchFamily="34" charset="0"/>
                        </a:rPr>
                        <a:t>Netherlands</a:t>
                      </a:r>
                      <a:endParaRPr lang="fr-FR" sz="1600" b="0" i="0" u="none" strike="noStrike" kern="1200" dirty="0" smtClean="0">
                        <a:solidFill>
                          <a:srgbClr val="000000"/>
                        </a:solidFill>
                        <a:latin typeface="+mj-lt"/>
                        <a:ea typeface="+mn-ea"/>
                        <a:cs typeface="Calibri" panose="020F0502020204030204" pitchFamily="34" charset="0"/>
                      </a:endParaRPr>
                    </a:p>
                  </a:txBody>
                  <a:tcPr marL="5671" marR="5671" marT="567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fr-FR" sz="1600" b="0" i="0" u="none" strike="noStrike" dirty="0" smtClean="0">
                          <a:solidFill>
                            <a:srgbClr val="000000"/>
                          </a:solidFill>
                          <a:effectLst/>
                          <a:latin typeface="Calibri" panose="020F0502020204030204" pitchFamily="34" charset="0"/>
                          <a:cs typeface="Calibri" panose="020F0502020204030204" pitchFamily="34" charset="0"/>
                        </a:rPr>
                        <a:t>26.7</a:t>
                      </a:r>
                      <a:endParaRPr lang="fr-FR" sz="1600" b="0" i="0" u="none" strike="noStrike" dirty="0">
                        <a:solidFill>
                          <a:srgbClr val="000000"/>
                        </a:solidFill>
                        <a:effectLst/>
                        <a:latin typeface="Calibri" panose="020F0502020204030204" pitchFamily="34" charset="0"/>
                        <a:cs typeface="Calibri" panose="020F0502020204030204" pitchFamily="34" charset="0"/>
                      </a:endParaRPr>
                    </a:p>
                  </a:txBody>
                  <a:tcPr marL="7620" marR="18288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fr-FR" sz="1200" b="0" i="1" u="none" strike="noStrike" dirty="0" smtClean="0">
                          <a:solidFill>
                            <a:srgbClr val="000000"/>
                          </a:solidFill>
                          <a:effectLst/>
                          <a:latin typeface="Calibri" panose="020F0502020204030204" pitchFamily="34" charset="0"/>
                          <a:cs typeface="Calibri" panose="020F0502020204030204" pitchFamily="34" charset="0"/>
                        </a:rPr>
                        <a:t>3.1%</a:t>
                      </a:r>
                      <a:endParaRPr lang="fr-FR" sz="1200" b="0" i="1"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600" b="0" i="0" u="none" strike="noStrike" kern="1200" dirty="0" smtClean="0">
                          <a:solidFill>
                            <a:srgbClr val="000000"/>
                          </a:solidFill>
                          <a:effectLst/>
                          <a:latin typeface="Calibri" panose="020F0502020204030204" pitchFamily="34" charset="0"/>
                          <a:ea typeface="+mn-ea"/>
                          <a:cs typeface="Calibri" panose="020F0502020204030204" pitchFamily="34" charset="0"/>
                        </a:rPr>
                        <a:t>29.0</a:t>
                      </a:r>
                      <a:endParaRPr lang="fr-FR" sz="16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2.9</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8.6</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8.6</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2268">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fr-FR" sz="1600" b="0" i="0" u="none" strike="noStrike" kern="1200" dirty="0" smtClean="0">
                          <a:solidFill>
                            <a:srgbClr val="000000"/>
                          </a:solidFill>
                          <a:latin typeface="+mj-lt"/>
                          <a:ea typeface="+mn-ea"/>
                          <a:cs typeface="Calibri" panose="020F0502020204030204" pitchFamily="34" charset="0"/>
                        </a:rPr>
                        <a:t>Asia-Pacific</a:t>
                      </a:r>
                      <a:endParaRPr lang="fr-FR" sz="1600" b="0" i="0" u="none" strike="noStrike" kern="1200" dirty="0">
                        <a:solidFill>
                          <a:srgbClr val="000000"/>
                        </a:solidFill>
                        <a:latin typeface="+mj-lt"/>
                        <a:ea typeface="+mn-ea"/>
                        <a:cs typeface="Calibri" panose="020F0502020204030204" pitchFamily="34" charset="0"/>
                      </a:endParaRPr>
                    </a:p>
                  </a:txBody>
                  <a:tcPr marL="5671" marR="5671" marT="567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fr-FR" sz="1600" b="0" i="0" u="none" strike="noStrike" dirty="0" smtClean="0">
                          <a:solidFill>
                            <a:srgbClr val="000000"/>
                          </a:solidFill>
                          <a:effectLst/>
                          <a:latin typeface="Calibri" panose="020F0502020204030204" pitchFamily="34" charset="0"/>
                          <a:cs typeface="Calibri" panose="020F0502020204030204" pitchFamily="34" charset="0"/>
                        </a:rPr>
                        <a:t>10.8</a:t>
                      </a:r>
                      <a:endParaRPr lang="fr-FR" sz="1600" b="0" i="0" u="none" strike="noStrike" dirty="0">
                        <a:solidFill>
                          <a:srgbClr val="000000"/>
                        </a:solidFill>
                        <a:effectLst/>
                        <a:latin typeface="Calibri" panose="020F0502020204030204" pitchFamily="34" charset="0"/>
                        <a:cs typeface="Calibri" panose="020F0502020204030204" pitchFamily="34" charset="0"/>
                      </a:endParaRPr>
                    </a:p>
                  </a:txBody>
                  <a:tcPr marL="7620" marR="18288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fr-FR" sz="1200" b="0" i="1" u="none" strike="noStrike" dirty="0" smtClean="0">
                          <a:solidFill>
                            <a:srgbClr val="000000"/>
                          </a:solidFill>
                          <a:effectLst/>
                          <a:latin typeface="Calibri" panose="020F0502020204030204" pitchFamily="34" charset="0"/>
                          <a:cs typeface="Calibri" panose="020F0502020204030204" pitchFamily="34" charset="0"/>
                        </a:rPr>
                        <a:t>1.2%</a:t>
                      </a:r>
                      <a:endParaRPr lang="fr-FR" sz="1200" b="0" i="1"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600" b="0" i="0" u="none" strike="noStrike" kern="1200" dirty="0" smtClean="0">
                          <a:solidFill>
                            <a:srgbClr val="000000"/>
                          </a:solidFill>
                          <a:effectLst/>
                          <a:latin typeface="Calibri" panose="020F0502020204030204" pitchFamily="34" charset="0"/>
                          <a:ea typeface="+mn-ea"/>
                          <a:cs typeface="Calibri" panose="020F0502020204030204" pitchFamily="34" charset="0"/>
                        </a:rPr>
                        <a:t>18.8</a:t>
                      </a:r>
                      <a:endParaRPr lang="fr-FR" sz="16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1.9</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74.1</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45.9</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2268">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fr-FR" sz="1600" b="0" i="0" u="none" strike="noStrike" kern="1200" dirty="0" err="1" smtClean="0">
                          <a:solidFill>
                            <a:srgbClr val="000000"/>
                          </a:solidFill>
                          <a:latin typeface="+mj-lt"/>
                          <a:ea typeface="+mn-ea"/>
                          <a:cs typeface="Calibri" panose="020F0502020204030204" pitchFamily="34" charset="0"/>
                        </a:rPr>
                        <a:t>Others</a:t>
                      </a:r>
                      <a:endParaRPr lang="fr-FR" sz="1600" b="0" i="0" u="none" strike="noStrike" kern="1200" dirty="0">
                        <a:solidFill>
                          <a:srgbClr val="000000"/>
                        </a:solidFill>
                        <a:latin typeface="+mj-lt"/>
                        <a:ea typeface="+mn-ea"/>
                        <a:cs typeface="Calibri" panose="020F0502020204030204" pitchFamily="34" charset="0"/>
                      </a:endParaRPr>
                    </a:p>
                  </a:txBody>
                  <a:tcPr marL="5671" marR="5671" marT="567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28575" cap="flat" cmpd="sng" algn="ctr">
                      <a:solidFill>
                        <a:srgbClr val="6D95A7"/>
                      </a:solidFill>
                      <a:prstDash val="solid"/>
                      <a:round/>
                      <a:headEnd type="none" w="med" len="med"/>
                      <a:tailEnd type="none" w="med" len="med"/>
                    </a:lnB>
                  </a:tcPr>
                </a:tc>
                <a:tc>
                  <a:txBody>
                    <a:bodyPr/>
                    <a:lstStyle/>
                    <a:p>
                      <a:pPr algn="r" rtl="0" fontAlgn="ctr"/>
                      <a:r>
                        <a:rPr lang="fr-FR" sz="1600" b="0" i="0" u="none" strike="noStrike" dirty="0" smtClean="0">
                          <a:solidFill>
                            <a:srgbClr val="000000"/>
                          </a:solidFill>
                          <a:effectLst/>
                          <a:latin typeface="Calibri" panose="020F0502020204030204" pitchFamily="34" charset="0"/>
                          <a:cs typeface="Calibri" panose="020F0502020204030204" pitchFamily="34" charset="0"/>
                        </a:rPr>
                        <a:t>24.8</a:t>
                      </a:r>
                      <a:endParaRPr lang="fr-FR" sz="1600" b="0" i="0" u="none" strike="noStrike" dirty="0">
                        <a:solidFill>
                          <a:srgbClr val="000000"/>
                        </a:solidFill>
                        <a:effectLst/>
                        <a:latin typeface="Calibri" panose="020F0502020204030204" pitchFamily="34" charset="0"/>
                        <a:cs typeface="Calibri" panose="020F0502020204030204" pitchFamily="34" charset="0"/>
                      </a:endParaRPr>
                    </a:p>
                  </a:txBody>
                  <a:tcPr marL="7620" marR="18288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28575" cap="flat" cmpd="sng" algn="ctr">
                      <a:solidFill>
                        <a:srgbClr val="6D95A7"/>
                      </a:solidFill>
                      <a:prstDash val="solid"/>
                      <a:round/>
                      <a:headEnd type="none" w="med" len="med"/>
                      <a:tailEnd type="none" w="med" len="med"/>
                    </a:lnB>
                  </a:tcPr>
                </a:tc>
                <a:tc>
                  <a:txBody>
                    <a:bodyPr/>
                    <a:lstStyle/>
                    <a:p>
                      <a:pPr algn="ctr" rtl="0" fontAlgn="ctr"/>
                      <a:r>
                        <a:rPr lang="fr-FR" sz="1200" b="0" i="1" u="none" strike="noStrike" dirty="0" smtClean="0">
                          <a:solidFill>
                            <a:srgbClr val="000000"/>
                          </a:solidFill>
                          <a:effectLst/>
                          <a:latin typeface="Calibri" panose="020F0502020204030204" pitchFamily="34" charset="0"/>
                          <a:cs typeface="Calibri" panose="020F0502020204030204" pitchFamily="34" charset="0"/>
                        </a:rPr>
                        <a:t>4.1%</a:t>
                      </a:r>
                      <a:endParaRPr lang="fr-FR" sz="1200" b="0" i="1"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28575" cap="flat" cmpd="sng" algn="ctr">
                      <a:solidFill>
                        <a:srgbClr val="6D95A7"/>
                      </a:solidFill>
                      <a:prstDash val="solid"/>
                      <a:round/>
                      <a:headEnd type="none" w="med" len="med"/>
                      <a:tailEnd type="none" w="med" len="med"/>
                    </a:lnB>
                  </a:tcPr>
                </a:tc>
                <a:tc>
                  <a:txBody>
                    <a:bodyPr/>
                    <a:lstStyle/>
                    <a:p>
                      <a:pPr marL="0" algn="ctr" defTabSz="457200" rtl="0" eaLnBrk="1" fontAlgn="ctr" latinLnBrk="0" hangingPunct="1"/>
                      <a:r>
                        <a:rPr lang="fr-FR" sz="1600" b="0" i="0" u="none" strike="noStrike" kern="1200" dirty="0" smtClean="0">
                          <a:solidFill>
                            <a:srgbClr val="000000"/>
                          </a:solidFill>
                          <a:effectLst/>
                          <a:latin typeface="Calibri" panose="020F0502020204030204" pitchFamily="34" charset="0"/>
                          <a:ea typeface="+mn-ea"/>
                          <a:cs typeface="Calibri" panose="020F0502020204030204" pitchFamily="34" charset="0"/>
                        </a:rPr>
                        <a:t>32.5</a:t>
                      </a:r>
                      <a:endParaRPr lang="fr-FR" sz="16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28575" cap="flat" cmpd="sng" algn="ctr">
                      <a:solidFill>
                        <a:srgbClr val="6D95A7"/>
                      </a:solidFill>
                      <a:prstDash val="solid"/>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3.3</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28575" cap="flat" cmpd="sng" algn="ctr">
                      <a:solidFill>
                        <a:srgbClr val="6D95A7"/>
                      </a:solidFill>
                      <a:prstDash val="solid"/>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31.0</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28575" cap="flat" cmpd="sng" algn="ctr">
                      <a:solidFill>
                        <a:srgbClr val="6D95A7"/>
                      </a:solidFill>
                      <a:prstDash val="solid"/>
                      <a:round/>
                      <a:headEnd type="none" w="med" len="med"/>
                      <a:tailEnd type="none" w="med" len="med"/>
                    </a:lnB>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13.7</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solidFill>
                        <a:srgbClr val="000000"/>
                      </a:solidFill>
                      <a:prstDash val="dot"/>
                      <a:round/>
                      <a:headEnd type="none" w="med" len="med"/>
                      <a:tailEnd type="none" w="med" len="med"/>
                    </a:lnT>
                    <a:lnB w="28575" cap="flat" cmpd="sng" algn="ctr">
                      <a:solidFill>
                        <a:srgbClr val="6D95A7"/>
                      </a:solidFill>
                      <a:prstDash val="solid"/>
                      <a:round/>
                      <a:headEnd type="none" w="med" len="med"/>
                      <a:tailEnd type="none" w="med" len="med"/>
                    </a:lnB>
                  </a:tcPr>
                </a:tc>
              </a:tr>
              <a:tr h="396000">
                <a:tc>
                  <a:txBody>
                    <a:bodyPr/>
                    <a:lstStyle/>
                    <a:p>
                      <a:pPr algn="l" rtl="0" fontAlgn="ctr"/>
                      <a:r>
                        <a:rPr lang="fr-FR" sz="1400" b="1" i="0" u="none" strike="noStrike" dirty="0" smtClean="0">
                          <a:solidFill>
                            <a:srgbClr val="000000"/>
                          </a:solidFill>
                          <a:latin typeface="+mj-lt"/>
                          <a:cs typeface="Calibri" panose="020F0502020204030204" pitchFamily="34" charset="0"/>
                        </a:rPr>
                        <a:t>TOTAL</a:t>
                      </a:r>
                    </a:p>
                  </a:txBody>
                  <a:tcPr marL="5671" marR="5671" marT="567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28575" cap="flat" cmpd="sng" algn="ctr">
                      <a:solidFill>
                        <a:srgbClr val="6D95A7"/>
                      </a:solidFill>
                      <a:prstDash val="solid"/>
                      <a:round/>
                      <a:headEnd type="none" w="med" len="med"/>
                      <a:tailEnd type="none" w="med" len="med"/>
                    </a:lnT>
                    <a:lnB>
                      <a:noFill/>
                    </a:lnB>
                    <a:solidFill>
                      <a:srgbClr val="D8D8D8"/>
                    </a:solidFill>
                  </a:tcPr>
                </a:tc>
                <a:tc>
                  <a:txBody>
                    <a:bodyPr/>
                    <a:lstStyle/>
                    <a:p>
                      <a:pPr algn="r" rtl="0" fontAlgn="ctr"/>
                      <a:r>
                        <a:rPr lang="fr-FR" sz="2000" b="1" i="0" u="none" strike="noStrike" dirty="0" smtClean="0">
                          <a:solidFill>
                            <a:srgbClr val="000000"/>
                          </a:solidFill>
                          <a:effectLst/>
                          <a:latin typeface="Calibri" panose="020F0502020204030204" pitchFamily="34" charset="0"/>
                          <a:cs typeface="Calibri" panose="020F0502020204030204" pitchFamily="34" charset="0"/>
                        </a:rPr>
                        <a:t>870.5</a:t>
                      </a:r>
                      <a:endParaRPr lang="fr-FR" sz="2000" b="1" i="0" u="none" strike="noStrike" dirty="0">
                        <a:solidFill>
                          <a:srgbClr val="000000"/>
                        </a:solidFill>
                        <a:effectLst/>
                        <a:latin typeface="Calibri" panose="020F0502020204030204" pitchFamily="34" charset="0"/>
                        <a:cs typeface="Calibri" panose="020F0502020204030204" pitchFamily="34" charset="0"/>
                      </a:endParaRPr>
                    </a:p>
                  </a:txBody>
                  <a:tcPr marL="7620" marR="18288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28575" cap="flat" cmpd="sng" algn="ctr">
                      <a:solidFill>
                        <a:srgbClr val="6D95A7"/>
                      </a:solidFill>
                      <a:prstDash val="solid"/>
                      <a:round/>
                      <a:headEnd type="none" w="med" len="med"/>
                      <a:tailEnd type="none" w="med" len="med"/>
                    </a:lnT>
                    <a:lnB>
                      <a:noFill/>
                    </a:lnB>
                    <a:solidFill>
                      <a:srgbClr val="D8D8D8"/>
                    </a:solidFill>
                  </a:tcPr>
                </a:tc>
                <a:tc>
                  <a:txBody>
                    <a:bodyPr/>
                    <a:lstStyle/>
                    <a:p>
                      <a:pPr algn="ctr" fontAlgn="ctr"/>
                      <a:r>
                        <a:rPr lang="fr-FR" sz="1200" b="0" i="1" u="none" strike="noStrike" dirty="0" smtClean="0">
                          <a:solidFill>
                            <a:srgbClr val="000000"/>
                          </a:solidFill>
                          <a:effectLst/>
                          <a:latin typeface="Calibri" panose="020F0502020204030204" pitchFamily="34" charset="0"/>
                          <a:cs typeface="Calibri" panose="020F0502020204030204" pitchFamily="34" charset="0"/>
                        </a:rPr>
                        <a:t>100.0%</a:t>
                      </a:r>
                      <a:endParaRPr lang="fr-FR" sz="1200" b="0" i="1" u="none" strike="noStrike" dirty="0">
                        <a:solidFill>
                          <a:srgbClr val="000000"/>
                        </a:solidFill>
                        <a:effectLst/>
                        <a:latin typeface="Calibri" panose="020F0502020204030204" pitchFamily="34" charset="0"/>
                        <a:cs typeface="Calibri" panose="020F0502020204030204" pitchFamily="34" charset="0"/>
                      </a:endParaRPr>
                    </a:p>
                  </a:txBody>
                  <a:tcPr marL="7620" marR="7620" marT="762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28575" cap="flat" cmpd="sng" algn="ctr">
                      <a:solidFill>
                        <a:srgbClr val="6D95A7"/>
                      </a:solidFill>
                      <a:prstDash val="solid"/>
                      <a:round/>
                      <a:headEnd type="none" w="med" len="med"/>
                      <a:tailEnd type="none" w="med" len="med"/>
                    </a:lnT>
                    <a:lnB>
                      <a:noFill/>
                    </a:lnB>
                    <a:solidFill>
                      <a:srgbClr val="D8D8D8"/>
                    </a:solidFill>
                  </a:tcPr>
                </a:tc>
                <a:tc>
                  <a:txBody>
                    <a:bodyPr/>
                    <a:lstStyle/>
                    <a:p>
                      <a:pPr marL="0" algn="ctr" defTabSz="457200" rtl="0" eaLnBrk="1" fontAlgn="ctr" latinLnBrk="0" hangingPunct="1"/>
                      <a:r>
                        <a:rPr lang="fr-FR" sz="2000" b="1" i="0" u="none" strike="noStrike" kern="1200" dirty="0" smtClean="0">
                          <a:solidFill>
                            <a:srgbClr val="000000"/>
                          </a:solidFill>
                          <a:effectLst/>
                          <a:latin typeface="Calibri" panose="020F0502020204030204" pitchFamily="34" charset="0"/>
                          <a:ea typeface="+mn-ea"/>
                          <a:cs typeface="Calibri" panose="020F0502020204030204" pitchFamily="34" charset="0"/>
                        </a:rPr>
                        <a:t>983.7</a:t>
                      </a:r>
                      <a:endParaRPr lang="fr-FR" sz="2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28575" cap="flat" cmpd="sng" algn="ctr">
                      <a:solidFill>
                        <a:srgbClr val="6D95A7"/>
                      </a:solidFill>
                      <a:prstDash val="solid"/>
                      <a:round/>
                      <a:headEnd type="none" w="med" len="med"/>
                      <a:tailEnd type="none" w="med" len="med"/>
                    </a:lnT>
                    <a:lnB>
                      <a:noFill/>
                    </a:lnB>
                    <a:solidFill>
                      <a:srgbClr val="D8D8D8"/>
                    </a:solidFill>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100.0</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28575" cap="flat" cmpd="sng" algn="ctr">
                      <a:solidFill>
                        <a:srgbClr val="6D95A7"/>
                      </a:solidFill>
                      <a:prstDash val="solid"/>
                      <a:round/>
                      <a:headEnd type="none" w="med" len="med"/>
                      <a:tailEnd type="none" w="med" len="med"/>
                    </a:lnT>
                    <a:lnB>
                      <a:noFill/>
                    </a:lnB>
                    <a:solidFill>
                      <a:srgbClr val="D8D8D8"/>
                    </a:solidFill>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13.0</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28575" cap="flat" cmpd="sng" algn="ctr">
                      <a:solidFill>
                        <a:srgbClr val="6D95A7"/>
                      </a:solidFill>
                      <a:prstDash val="solid"/>
                      <a:round/>
                      <a:headEnd type="none" w="med" len="med"/>
                      <a:tailEnd type="none" w="med" len="med"/>
                    </a:lnT>
                    <a:lnB>
                      <a:noFill/>
                    </a:lnB>
                    <a:solidFill>
                      <a:srgbClr val="D8D8D8"/>
                    </a:solidFill>
                  </a:tcPr>
                </a:tc>
                <a:tc>
                  <a:txBody>
                    <a:bodyPr/>
                    <a:lstStyle/>
                    <a:p>
                      <a:pPr marL="0" algn="ctr" defTabSz="457200" rtl="0" eaLnBrk="1" fontAlgn="ctr" latinLnBrk="0" hangingPunct="1"/>
                      <a:r>
                        <a:rPr lang="fr-FR" sz="1200" b="0" i="1" u="none" strike="noStrike" kern="1200" dirty="0" smtClean="0">
                          <a:solidFill>
                            <a:srgbClr val="000000"/>
                          </a:solidFill>
                          <a:effectLst/>
                          <a:latin typeface="Calibri" panose="020F0502020204030204" pitchFamily="34" charset="0"/>
                          <a:ea typeface="+mn-ea"/>
                          <a:cs typeface="Calibri" panose="020F0502020204030204" pitchFamily="34" charset="0"/>
                        </a:rPr>
                        <a:t>7.1</a:t>
                      </a:r>
                      <a:r>
                        <a:rPr lang="fr-FR" sz="1200" b="0" i="1"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28575" cap="flat" cmpd="sng" algn="ctr">
                      <a:solidFill>
                        <a:srgbClr val="6D95A7"/>
                      </a:solidFill>
                      <a:prstDash val="solid"/>
                      <a:round/>
                      <a:headEnd type="none" w="med" len="med"/>
                      <a:tailEnd type="none" w="med" len="med"/>
                    </a:lnT>
                    <a:lnB>
                      <a:noFill/>
                    </a:lnB>
                    <a:solidFill>
                      <a:srgbClr val="D8D8D8"/>
                    </a:solidFill>
                  </a:tcPr>
                </a:tc>
              </a:tr>
            </a:tbl>
          </a:graphicData>
        </a:graphic>
      </p:graphicFrame>
    </p:spTree>
    <p:extLst>
      <p:ext uri="{BB962C8B-B14F-4D97-AF65-F5344CB8AC3E}">
        <p14:creationId xmlns:p14="http://schemas.microsoft.com/office/powerpoint/2010/main" val="1168100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197931" y="330427"/>
            <a:ext cx="8229600" cy="1143000"/>
          </a:xfrm>
        </p:spPr>
        <p:txBody>
          <a:bodyPr/>
          <a:lstStyle/>
          <a:p>
            <a:r>
              <a:rPr lang="fr-FR" sz="2400" b="1" i="0" cap="small" dirty="0" smtClean="0">
                <a:solidFill>
                  <a:schemeClr val="tx1"/>
                </a:solidFill>
                <a:latin typeface="+mn-lt"/>
                <a:cs typeface="Calibri"/>
              </a:rPr>
              <a:t>Condensed </a:t>
            </a:r>
            <a:r>
              <a:rPr lang="fr-FR" sz="2400" b="1" i="0" cap="small" dirty="0" err="1" smtClean="0">
                <a:solidFill>
                  <a:schemeClr val="tx1"/>
                </a:solidFill>
                <a:latin typeface="+mn-lt"/>
                <a:cs typeface="Calibri"/>
              </a:rPr>
              <a:t>income</a:t>
            </a:r>
            <a:r>
              <a:rPr lang="fr-FR" sz="2400" b="1" i="0" cap="small" dirty="0" smtClean="0">
                <a:solidFill>
                  <a:schemeClr val="tx1"/>
                </a:solidFill>
                <a:latin typeface="+mn-lt"/>
                <a:cs typeface="Calibri"/>
              </a:rPr>
              <a:t> </a:t>
            </a:r>
            <a:r>
              <a:rPr lang="fr-FR" sz="2400" b="1" i="0" cap="small" dirty="0" err="1" smtClean="0">
                <a:solidFill>
                  <a:schemeClr val="tx1"/>
                </a:solidFill>
                <a:latin typeface="+mn-lt"/>
                <a:cs typeface="Calibri"/>
              </a:rPr>
              <a:t>statement</a:t>
            </a:r>
            <a:endParaRPr lang="fr-FR" sz="2400" b="1" i="0" cap="small" dirty="0">
              <a:solidFill>
                <a:schemeClr val="tx1"/>
              </a:solidFill>
              <a:latin typeface="+mn-lt"/>
              <a:cs typeface="Calibri"/>
            </a:endParaRPr>
          </a:p>
        </p:txBody>
      </p:sp>
      <p:sp>
        <p:nvSpPr>
          <p:cNvPr id="10" name="ZoneTexte 9"/>
          <p:cNvSpPr txBox="1"/>
          <p:nvPr/>
        </p:nvSpPr>
        <p:spPr>
          <a:xfrm>
            <a:off x="844439" y="5611083"/>
            <a:ext cx="7394039" cy="646331"/>
          </a:xfrm>
          <a:prstGeom prst="rect">
            <a:avLst/>
          </a:prstGeom>
          <a:noFill/>
        </p:spPr>
        <p:txBody>
          <a:bodyPr wrap="square" rtlCol="0">
            <a:spAutoFit/>
          </a:bodyPr>
          <a:lstStyle/>
          <a:p>
            <a:pPr>
              <a:spcBef>
                <a:spcPts val="600"/>
              </a:spcBef>
              <a:spcAft>
                <a:spcPts val="600"/>
              </a:spcAft>
            </a:pPr>
            <a:r>
              <a:rPr lang="fr-FR" b="1" dirty="0" smtClean="0">
                <a:solidFill>
                  <a:schemeClr val="tx1">
                    <a:lumMod val="75000"/>
                    <a:lumOff val="25000"/>
                  </a:schemeClr>
                </a:solidFill>
                <a:latin typeface="Century Gothic" panose="020B0502020202020204" pitchFamily="34" charset="0"/>
                <a:cs typeface="Calibri" pitchFamily="34" charset="0"/>
              </a:rPr>
              <a:t>Operating </a:t>
            </a:r>
            <a:r>
              <a:rPr lang="fr-FR" b="1" dirty="0" err="1" smtClean="0">
                <a:solidFill>
                  <a:schemeClr val="tx1">
                    <a:lumMod val="75000"/>
                    <a:lumOff val="25000"/>
                  </a:schemeClr>
                </a:solidFill>
                <a:latin typeface="Century Gothic" panose="020B0502020202020204" pitchFamily="34" charset="0"/>
                <a:cs typeface="Calibri" pitchFamily="34" charset="0"/>
              </a:rPr>
              <a:t>margin</a:t>
            </a:r>
            <a:r>
              <a:rPr lang="fr-FR" b="1" dirty="0" smtClean="0">
                <a:solidFill>
                  <a:schemeClr val="tx1">
                    <a:lumMod val="75000"/>
                    <a:lumOff val="25000"/>
                  </a:schemeClr>
                </a:solidFill>
                <a:latin typeface="Century Gothic" panose="020B0502020202020204" pitchFamily="34" charset="0"/>
                <a:cs typeface="Calibri" pitchFamily="34" charset="0"/>
              </a:rPr>
              <a:t> </a:t>
            </a:r>
            <a:r>
              <a:rPr lang="fr-FR" b="1" dirty="0" err="1" smtClean="0">
                <a:solidFill>
                  <a:schemeClr val="tx1">
                    <a:lumMod val="75000"/>
                    <a:lumOff val="25000"/>
                  </a:schemeClr>
                </a:solidFill>
                <a:latin typeface="Century Gothic" panose="020B0502020202020204" pitchFamily="34" charset="0"/>
                <a:cs typeface="Calibri" pitchFamily="34" charset="0"/>
              </a:rPr>
              <a:t>mainly</a:t>
            </a:r>
            <a:r>
              <a:rPr lang="fr-FR" b="1" dirty="0" smtClean="0">
                <a:solidFill>
                  <a:schemeClr val="tx1">
                    <a:lumMod val="75000"/>
                    <a:lumOff val="25000"/>
                  </a:schemeClr>
                </a:solidFill>
                <a:latin typeface="Century Gothic" panose="020B0502020202020204" pitchFamily="34" charset="0"/>
                <a:cs typeface="Calibri" pitchFamily="34" charset="0"/>
              </a:rPr>
              <a:t> </a:t>
            </a:r>
            <a:r>
              <a:rPr lang="fr-FR" b="1" dirty="0" err="1" smtClean="0">
                <a:solidFill>
                  <a:schemeClr val="tx1">
                    <a:lumMod val="75000"/>
                    <a:lumOff val="25000"/>
                  </a:schemeClr>
                </a:solidFill>
                <a:latin typeface="Century Gothic" panose="020B0502020202020204" pitchFamily="34" charset="0"/>
                <a:cs typeface="Calibri" pitchFamily="34" charset="0"/>
              </a:rPr>
              <a:t>impacted</a:t>
            </a:r>
            <a:r>
              <a:rPr lang="fr-FR" b="1" dirty="0" smtClean="0">
                <a:solidFill>
                  <a:schemeClr val="tx1">
                    <a:lumMod val="75000"/>
                    <a:lumOff val="25000"/>
                  </a:schemeClr>
                </a:solidFill>
                <a:latin typeface="Century Gothic" panose="020B0502020202020204" pitchFamily="34" charset="0"/>
                <a:cs typeface="Calibri" pitchFamily="34" charset="0"/>
              </a:rPr>
              <a:t> by </a:t>
            </a:r>
            <a:r>
              <a:rPr lang="fr-FR" b="1" dirty="0" err="1" smtClean="0">
                <a:solidFill>
                  <a:schemeClr val="tx1">
                    <a:lumMod val="75000"/>
                    <a:lumOff val="25000"/>
                  </a:schemeClr>
                </a:solidFill>
                <a:latin typeface="Century Gothic" panose="020B0502020202020204" pitchFamily="34" charset="0"/>
                <a:cs typeface="Calibri" pitchFamily="34" charset="0"/>
              </a:rPr>
              <a:t>fewer</a:t>
            </a:r>
            <a:r>
              <a:rPr lang="fr-FR" b="1" dirty="0" smtClean="0">
                <a:solidFill>
                  <a:schemeClr val="tx1">
                    <a:lumMod val="75000"/>
                    <a:lumOff val="25000"/>
                  </a:schemeClr>
                </a:solidFill>
                <a:latin typeface="Century Gothic" panose="020B0502020202020204" pitchFamily="34" charset="0"/>
                <a:cs typeface="Calibri" pitchFamily="34" charset="0"/>
              </a:rPr>
              <a:t> business </a:t>
            </a:r>
            <a:r>
              <a:rPr lang="fr-FR" b="1" dirty="0" err="1" smtClean="0">
                <a:solidFill>
                  <a:schemeClr val="tx1">
                    <a:lumMod val="75000"/>
                    <a:lumOff val="25000"/>
                  </a:schemeClr>
                </a:solidFill>
                <a:latin typeface="Century Gothic" panose="020B0502020202020204" pitchFamily="34" charset="0"/>
                <a:cs typeface="Calibri" pitchFamily="34" charset="0"/>
              </a:rPr>
              <a:t>days</a:t>
            </a:r>
            <a:r>
              <a:rPr lang="fr-FR" b="1" dirty="0" smtClean="0">
                <a:solidFill>
                  <a:schemeClr val="tx1">
                    <a:lumMod val="75000"/>
                    <a:lumOff val="25000"/>
                  </a:schemeClr>
                </a:solidFill>
                <a:latin typeface="Century Gothic" panose="020B0502020202020204" pitchFamily="34" charset="0"/>
                <a:cs typeface="Calibri" pitchFamily="34" charset="0"/>
              </a:rPr>
              <a:t> in H1 2017 </a:t>
            </a:r>
            <a:r>
              <a:rPr lang="fr-FR" b="1" dirty="0" err="1" smtClean="0">
                <a:solidFill>
                  <a:schemeClr val="tx1">
                    <a:lumMod val="75000"/>
                    <a:lumOff val="25000"/>
                  </a:schemeClr>
                </a:solidFill>
                <a:latin typeface="Century Gothic" panose="020B0502020202020204" pitchFamily="34" charset="0"/>
                <a:cs typeface="Calibri" pitchFamily="34" charset="0"/>
              </a:rPr>
              <a:t>than</a:t>
            </a:r>
            <a:r>
              <a:rPr lang="fr-FR" b="1" dirty="0" smtClean="0">
                <a:solidFill>
                  <a:schemeClr val="tx1">
                    <a:lumMod val="75000"/>
                    <a:lumOff val="25000"/>
                  </a:schemeClr>
                </a:solidFill>
                <a:latin typeface="Century Gothic" panose="020B0502020202020204" pitchFamily="34" charset="0"/>
                <a:cs typeface="Calibri" pitchFamily="34" charset="0"/>
              </a:rPr>
              <a:t> H1 2016. </a:t>
            </a:r>
          </a:p>
        </p:txBody>
      </p:sp>
      <p:graphicFrame>
        <p:nvGraphicFramePr>
          <p:cNvPr id="9" name="Group 143"/>
          <p:cNvGraphicFramePr>
            <a:graphicFrameLocks noGrp="1"/>
          </p:cNvGraphicFramePr>
          <p:nvPr>
            <p:extLst>
              <p:ext uri="{D42A27DB-BD31-4B8C-83A1-F6EECF244321}">
                <p14:modId xmlns:p14="http://schemas.microsoft.com/office/powerpoint/2010/main" val="1695010684"/>
              </p:ext>
            </p:extLst>
          </p:nvPr>
        </p:nvGraphicFramePr>
        <p:xfrm>
          <a:off x="646886" y="1313895"/>
          <a:ext cx="7325262" cy="4005645"/>
        </p:xfrm>
        <a:graphic>
          <a:graphicData uri="http://schemas.openxmlformats.org/drawingml/2006/table">
            <a:tbl>
              <a:tblPr/>
              <a:tblGrid>
                <a:gridCol w="3161634"/>
                <a:gridCol w="1495579"/>
                <a:gridCol w="1395720"/>
                <a:gridCol w="1272329"/>
              </a:tblGrid>
              <a:tr h="543495">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600" b="1" i="1" u="none" strike="noStrike" cap="none" normalizeH="0" baseline="0" dirty="0" smtClean="0">
                          <a:ln>
                            <a:noFill/>
                          </a:ln>
                          <a:solidFill>
                            <a:schemeClr val="tx1"/>
                          </a:solidFill>
                          <a:effectLst/>
                          <a:latin typeface="+mn-lt"/>
                          <a:ea typeface="ＭＳ Ｐゴシック"/>
                          <a:cs typeface="Century Gothic" pitchFamily="34" charset="0"/>
                        </a:rPr>
                        <a:t>In €M</a:t>
                      </a:r>
                    </a:p>
                  </a:txBody>
                  <a:tcPr anchor="ctr" horzOverflow="overflow">
                    <a:lnL>
                      <a:noFill/>
                    </a:lnL>
                    <a:lnR>
                      <a:noFill/>
                    </a:lnR>
                    <a:lnT>
                      <a:noFill/>
                    </a:lnT>
                    <a:lnB w="5715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kern="1200" cap="none" normalizeH="0" baseline="0" dirty="0" smtClean="0">
                          <a:ln>
                            <a:noFill/>
                          </a:ln>
                          <a:solidFill>
                            <a:schemeClr val="tx1"/>
                          </a:solidFill>
                          <a:effectLst/>
                          <a:latin typeface="+mn-lt"/>
                          <a:ea typeface="ＭＳ Ｐゴシック"/>
                          <a:cs typeface="Century Gothic" pitchFamily="34" charset="0"/>
                        </a:rPr>
                        <a:t>H1 2016</a:t>
                      </a:r>
                    </a:p>
                  </a:txBody>
                  <a:tcPr anchor="ctr" horzOverflow="overflow">
                    <a:lnL>
                      <a:noFill/>
                    </a:lnL>
                    <a:lnR w="6350" cap="flat" cmpd="sng" algn="ctr">
                      <a:noFill/>
                      <a:prstDash val="solid"/>
                      <a:round/>
                      <a:headEnd type="none" w="med" len="med"/>
                      <a:tailEnd type="none" w="med" len="med"/>
                    </a:lnR>
                    <a:lnT>
                      <a:noFill/>
                    </a:lnT>
                    <a:lnB w="5715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000" b="1" i="0" u="none" strike="noStrike" kern="1200" cap="none" normalizeH="0" baseline="0" dirty="0" smtClean="0">
                          <a:ln>
                            <a:noFill/>
                          </a:ln>
                          <a:solidFill>
                            <a:schemeClr val="tx1"/>
                          </a:solidFill>
                          <a:effectLst/>
                          <a:latin typeface="+mn-lt"/>
                          <a:ea typeface="ＭＳ Ｐゴシック"/>
                          <a:cs typeface="Century Gothic" pitchFamily="34" charset="0"/>
                        </a:rPr>
                        <a:t>H1 2017</a:t>
                      </a:r>
                    </a:p>
                  </a:txBody>
                  <a:tcPr anchor="ctr" horzOverflow="overflow">
                    <a:lnL w="6350" cap="flat" cmpd="sng" algn="ctr">
                      <a:noFill/>
                      <a:prstDash val="solid"/>
                      <a:round/>
                      <a:headEnd type="none" w="med" len="med"/>
                      <a:tailEnd type="none" w="med" len="med"/>
                    </a:lnL>
                    <a:lnR w="6350" cap="flat" cmpd="sng" algn="ctr">
                      <a:solidFill>
                        <a:schemeClr val="accent1">
                          <a:lumMod val="40000"/>
                          <a:lumOff val="60000"/>
                        </a:schemeClr>
                      </a:solidFill>
                      <a:prstDash val="solid"/>
                      <a:round/>
                      <a:headEnd type="none" w="med" len="med"/>
                      <a:tailEnd type="none" w="med" len="med"/>
                    </a:lnR>
                    <a:lnT>
                      <a:noFill/>
                    </a:lnT>
                    <a:lnB w="5715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30000" dirty="0" smtClean="0">
                          <a:ln>
                            <a:noFill/>
                          </a:ln>
                          <a:solidFill>
                            <a:sysClr val="windowText" lastClr="000000"/>
                          </a:solidFill>
                          <a:effectLst/>
                          <a:latin typeface="+mn-lt"/>
                          <a:ea typeface="ＭＳ Ｐゴシック"/>
                          <a:cs typeface="Century Gothic" pitchFamily="34" charset="0"/>
                        </a:rPr>
                        <a:t>Change </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30000" dirty="0" smtClean="0">
                          <a:ln>
                            <a:noFill/>
                          </a:ln>
                          <a:solidFill>
                            <a:sysClr val="windowText" lastClr="000000"/>
                          </a:solidFill>
                          <a:effectLst/>
                          <a:latin typeface="+mn-lt"/>
                          <a:ea typeface="ＭＳ Ｐゴシック"/>
                          <a:cs typeface="Century Gothic" pitchFamily="34" charset="0"/>
                        </a:rPr>
                        <a:t>2016/2017 </a:t>
                      </a:r>
                      <a:r>
                        <a:rPr kumimoji="0" lang="fr-FR" sz="1800" b="1" i="0" u="none" strike="noStrike" cap="none" normalizeH="0" baseline="30000" dirty="0" smtClean="0">
                          <a:ln>
                            <a:noFill/>
                          </a:ln>
                          <a:solidFill>
                            <a:sysClr val="windowText" lastClr="000000"/>
                          </a:solidFill>
                          <a:effectLst/>
                          <a:latin typeface="+mn-lt"/>
                          <a:ea typeface="ＭＳ Ｐゴシック"/>
                          <a:cs typeface="Century Gothic" pitchFamily="34" charset="0"/>
                        </a:rPr>
                        <a:t>%</a:t>
                      </a:r>
                    </a:p>
                  </a:txBody>
                  <a:tcPr marR="108000" anchor="b" horzOverflow="overflow">
                    <a:lnL w="6350" cap="flat" cmpd="sng" algn="ctr">
                      <a:solidFill>
                        <a:schemeClr val="accent1">
                          <a:lumMod val="40000"/>
                          <a:lumOff val="60000"/>
                        </a:schemeClr>
                      </a:solidFill>
                      <a:prstDash val="solid"/>
                      <a:round/>
                      <a:headEnd type="none" w="med" len="med"/>
                      <a:tailEnd type="none" w="med" len="med"/>
                    </a:lnL>
                    <a:lnR>
                      <a:noFill/>
                    </a:lnR>
                    <a:lnT>
                      <a:noFill/>
                    </a:lnT>
                    <a:lnB w="5715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alpha val="80000"/>
                      </a:schemeClr>
                    </a:solidFill>
                  </a:tcPr>
                </a:tc>
              </a:tr>
              <a:tr h="4578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mn-lt"/>
                          <a:ea typeface="ＭＳ Ｐゴシック"/>
                          <a:cs typeface="Century Gothic" pitchFamily="34" charset="0"/>
                        </a:rPr>
                        <a:t>Turnover</a:t>
                      </a:r>
                    </a:p>
                  </a:txBody>
                  <a:tcPr anchor="ctr" horzOverflow="overflow">
                    <a:lnL>
                      <a:noFill/>
                    </a:lnL>
                    <a:lnR>
                      <a:noFill/>
                    </a:lnR>
                    <a:lnT w="57150" cap="flat" cmpd="sng" algn="ctr">
                      <a:solidFill>
                        <a:schemeClr val="tx1">
                          <a:lumMod val="50000"/>
                          <a:lumOff val="50000"/>
                        </a:schemeClr>
                      </a:solidFill>
                      <a:prstDash val="solid"/>
                      <a:round/>
                      <a:headEnd type="none" w="med" len="med"/>
                      <a:tailEnd type="none" w="med" len="med"/>
                    </a:lnT>
                    <a:lnB w="28575" cap="flat" cmpd="sng" algn="ctr">
                      <a:solidFill>
                        <a:srgbClr val="3F9DBE"/>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mn-lt"/>
                          <a:ea typeface="ＭＳ Ｐゴシック"/>
                          <a:cs typeface="Century Gothic" pitchFamily="34" charset="0"/>
                        </a:rPr>
                        <a:t>870.5</a:t>
                      </a:r>
                    </a:p>
                  </a:txBody>
                  <a:tcPr marR="216000" anchor="ctr" horzOverflow="overflow">
                    <a:lnL>
                      <a:noFill/>
                    </a:lnL>
                    <a:lnR w="6350" cap="flat" cmpd="sng" algn="ctr">
                      <a:noFill/>
                      <a:prstDash val="solid"/>
                      <a:round/>
                      <a:headEnd type="none" w="med" len="med"/>
                      <a:tailEnd type="none" w="med" len="med"/>
                    </a:lnR>
                    <a:lnT w="57150" cap="flat" cmpd="sng" algn="ctr">
                      <a:solidFill>
                        <a:schemeClr val="tx1">
                          <a:lumMod val="50000"/>
                          <a:lumOff val="50000"/>
                        </a:schemeClr>
                      </a:solidFill>
                      <a:prstDash val="solid"/>
                      <a:round/>
                      <a:headEnd type="none" w="med" len="med"/>
                      <a:tailEnd type="none" w="med" len="med"/>
                    </a:lnT>
                    <a:lnB w="28575" cap="flat" cmpd="sng" algn="ctr">
                      <a:solidFill>
                        <a:srgbClr val="3F9DBE"/>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mn-lt"/>
                          <a:ea typeface="ＭＳ Ｐゴシック"/>
                          <a:cs typeface="Century Gothic" pitchFamily="34" charset="0"/>
                        </a:rPr>
                        <a:t>983.7</a:t>
                      </a:r>
                    </a:p>
                  </a:txBody>
                  <a:tcPr marR="216000" anchor="ctr" horzOverflow="overflow">
                    <a:lnL w="6350" cap="flat" cmpd="sng" algn="ctr">
                      <a:noFill/>
                      <a:prstDash val="solid"/>
                      <a:round/>
                      <a:headEnd type="none" w="med" len="med"/>
                      <a:tailEnd type="none" w="med" len="med"/>
                    </a:lnL>
                    <a:lnR w="6350" cap="flat" cmpd="sng" algn="ctr">
                      <a:solidFill>
                        <a:schemeClr val="accent1">
                          <a:lumMod val="40000"/>
                          <a:lumOff val="60000"/>
                        </a:schemeClr>
                      </a:solidFill>
                      <a:prstDash val="solid"/>
                      <a:round/>
                      <a:headEnd type="none" w="med" len="med"/>
                      <a:tailEnd type="none" w="med" len="med"/>
                    </a:lnR>
                    <a:lnT w="57150" cap="flat" cmpd="sng" algn="ctr">
                      <a:solidFill>
                        <a:schemeClr val="tx1">
                          <a:lumMod val="50000"/>
                          <a:lumOff val="50000"/>
                        </a:schemeClr>
                      </a:solidFill>
                      <a:prstDash val="solid"/>
                      <a:round/>
                      <a:headEnd type="none" w="med" len="med"/>
                      <a:tailEnd type="none" w="med" len="med"/>
                    </a:lnT>
                    <a:lnB w="28575" cap="flat" cmpd="sng" algn="ctr">
                      <a:solidFill>
                        <a:srgbClr val="3F9DBE"/>
                      </a:solidFill>
                      <a:prstDash val="solid"/>
                      <a:round/>
                      <a:headEnd type="none" w="med" len="med"/>
                      <a:tailEnd type="none" w="med" len="med"/>
                    </a:lnB>
                    <a:lnTlToBr>
                      <a:noFill/>
                    </a:lnTlToBr>
                    <a:lnBlToTr>
                      <a:noFill/>
                    </a:lnBlToTr>
                    <a:solidFill>
                      <a:srgbClr val="DBE5F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500" b="1" i="0" u="none" strike="noStrike" cap="none" normalizeH="0" baseline="0" dirty="0" smtClean="0">
                          <a:ln>
                            <a:noFill/>
                          </a:ln>
                          <a:solidFill>
                            <a:sysClr val="windowText" lastClr="000000"/>
                          </a:solidFill>
                          <a:effectLst/>
                          <a:latin typeface="+mn-lt"/>
                          <a:ea typeface="ＭＳ Ｐゴシック"/>
                          <a:cs typeface="Century Gothic" pitchFamily="34" charset="0"/>
                        </a:rPr>
                        <a:t>+13.0%</a:t>
                      </a:r>
                    </a:p>
                  </a:txBody>
                  <a:tcPr marR="216000" anchor="ctr" horzOverflow="overflow">
                    <a:lnL w="6350" cap="flat" cmpd="sng" algn="ctr">
                      <a:solidFill>
                        <a:schemeClr val="accent1">
                          <a:lumMod val="40000"/>
                          <a:lumOff val="60000"/>
                        </a:schemeClr>
                      </a:solidFill>
                      <a:prstDash val="solid"/>
                      <a:round/>
                      <a:headEnd type="none" w="med" len="med"/>
                      <a:tailEnd type="none" w="med" len="med"/>
                    </a:lnL>
                    <a:lnR>
                      <a:noFill/>
                    </a:lnR>
                    <a:lnT w="57150" cap="flat" cmpd="sng" algn="ctr">
                      <a:solidFill>
                        <a:schemeClr val="tx1">
                          <a:lumMod val="50000"/>
                          <a:lumOff val="50000"/>
                        </a:schemeClr>
                      </a:solidFill>
                      <a:prstDash val="solid"/>
                      <a:round/>
                      <a:headEnd type="none" w="med" len="med"/>
                      <a:tailEnd type="none" w="med" len="med"/>
                    </a:lnT>
                    <a:lnB w="28575" cap="flat" cmpd="sng" algn="ctr">
                      <a:solidFill>
                        <a:srgbClr val="3F9DBE"/>
                      </a:solidFill>
                      <a:prstDash val="solid"/>
                      <a:round/>
                      <a:headEnd type="none" w="med" len="med"/>
                      <a:tailEnd type="none" w="med" len="med"/>
                    </a:lnB>
                    <a:lnTlToBr>
                      <a:noFill/>
                    </a:lnTlToBr>
                    <a:lnBlToTr>
                      <a:noFill/>
                    </a:lnBlToTr>
                    <a:solidFill>
                      <a:schemeClr val="bg1">
                        <a:alpha val="80000"/>
                      </a:schemeClr>
                    </a:solidFill>
                  </a:tcPr>
                </a:tc>
              </a:tr>
              <a:tr h="62728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mn-lt"/>
                          <a:ea typeface="ＭＳ Ｐゴシック"/>
                          <a:cs typeface="Century Gothic" pitchFamily="34" charset="0"/>
                        </a:rPr>
                        <a:t>Operating Profit on Activity</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smtClean="0">
                          <a:ln>
                            <a:noFill/>
                          </a:ln>
                          <a:solidFill>
                            <a:schemeClr val="bg1">
                              <a:lumMod val="50000"/>
                            </a:schemeClr>
                          </a:solidFill>
                          <a:effectLst/>
                          <a:latin typeface="+mn-lt"/>
                          <a:ea typeface="ＭＳ Ｐゴシック"/>
                          <a:cs typeface="Century Gothic" pitchFamily="34" charset="0"/>
                        </a:rPr>
                        <a:t>As % of turnover</a:t>
                      </a:r>
                    </a:p>
                  </a:txBody>
                  <a:tcPr horzOverflow="overflow">
                    <a:lnL>
                      <a:noFill/>
                    </a:lnL>
                    <a:lnR>
                      <a:noFill/>
                    </a:lnR>
                    <a:lnT w="28575" cap="flat" cmpd="sng" algn="ctr">
                      <a:solidFill>
                        <a:srgbClr val="3F9DBE"/>
                      </a:solidFill>
                      <a:prstDash val="solid"/>
                      <a:round/>
                      <a:headEnd type="none" w="med" len="med"/>
                      <a:tailEnd type="none" w="med" len="med"/>
                    </a:lnT>
                    <a:lnB w="28575" cap="flat" cmpd="sng" algn="ctr">
                      <a:solidFill>
                        <a:srgbClr val="3F9DBE"/>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mn-lt"/>
                          <a:ea typeface="ＭＳ Ｐゴシック"/>
                          <a:cs typeface="Century Gothic" pitchFamily="34" charset="0"/>
                        </a:rPr>
                        <a:t>88.5</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smtClean="0">
                          <a:ln>
                            <a:noFill/>
                          </a:ln>
                          <a:solidFill>
                            <a:schemeClr val="tx1"/>
                          </a:solidFill>
                          <a:effectLst/>
                          <a:latin typeface="+mn-lt"/>
                          <a:ea typeface="ＭＳ Ｐゴシック"/>
                          <a:cs typeface="Century Gothic" pitchFamily="34" charset="0"/>
                        </a:rPr>
                        <a:t>10.2%</a:t>
                      </a:r>
                    </a:p>
                  </a:txBody>
                  <a:tcPr marR="216000" horzOverflow="overflow">
                    <a:lnL>
                      <a:noFill/>
                    </a:lnL>
                    <a:lnR w="6350" cap="flat" cmpd="sng" algn="ctr">
                      <a:noFill/>
                      <a:prstDash val="solid"/>
                      <a:round/>
                      <a:headEnd type="none" w="med" len="med"/>
                      <a:tailEnd type="none" w="med" len="med"/>
                    </a:lnR>
                    <a:lnT w="28575" cap="flat" cmpd="sng" algn="ctr">
                      <a:solidFill>
                        <a:srgbClr val="3F9DBE"/>
                      </a:solidFill>
                      <a:prstDash val="solid"/>
                      <a:round/>
                      <a:headEnd type="none" w="med" len="med"/>
                      <a:tailEnd type="none" w="med" len="med"/>
                    </a:lnT>
                    <a:lnB w="28575" cap="flat" cmpd="sng" algn="ctr">
                      <a:solidFill>
                        <a:srgbClr val="3F9DBE"/>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mn-lt"/>
                          <a:ea typeface="ＭＳ Ｐゴシック"/>
                          <a:cs typeface="Century Gothic" pitchFamily="34" charset="0"/>
                        </a:rPr>
                        <a:t>92.6</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smtClean="0">
                          <a:ln>
                            <a:noFill/>
                          </a:ln>
                          <a:solidFill>
                            <a:schemeClr val="tx1"/>
                          </a:solidFill>
                          <a:effectLst/>
                          <a:latin typeface="+mn-lt"/>
                          <a:ea typeface="ＭＳ Ｐゴシック"/>
                          <a:cs typeface="Century Gothic" pitchFamily="34" charset="0"/>
                        </a:rPr>
                        <a:t>9.4%</a:t>
                      </a:r>
                    </a:p>
                  </a:txBody>
                  <a:tcPr marR="216000" horzOverflow="overflow">
                    <a:lnL w="6350" cap="flat" cmpd="sng" algn="ctr">
                      <a:noFill/>
                      <a:prstDash val="solid"/>
                      <a:round/>
                      <a:headEnd type="none" w="med" len="med"/>
                      <a:tailEnd type="none" w="med" len="med"/>
                    </a:lnL>
                    <a:lnR w="6350" cap="flat" cmpd="sng" algn="ctr">
                      <a:solidFill>
                        <a:schemeClr val="accent1">
                          <a:lumMod val="40000"/>
                          <a:lumOff val="60000"/>
                        </a:schemeClr>
                      </a:solidFill>
                      <a:prstDash val="solid"/>
                      <a:round/>
                      <a:headEnd type="none" w="med" len="med"/>
                      <a:tailEnd type="none" w="med" len="med"/>
                    </a:lnR>
                    <a:lnT w="28575" cap="flat" cmpd="sng" algn="ctr">
                      <a:solidFill>
                        <a:srgbClr val="3F9DBE"/>
                      </a:solidFill>
                      <a:prstDash val="solid"/>
                      <a:round/>
                      <a:headEnd type="none" w="med" len="med"/>
                      <a:tailEnd type="none" w="med" len="med"/>
                    </a:lnT>
                    <a:lnB w="28575" cap="flat" cmpd="sng" algn="ctr">
                      <a:solidFill>
                        <a:srgbClr val="3F9DBE"/>
                      </a:solidFill>
                      <a:prstDash val="solid"/>
                      <a:round/>
                      <a:headEnd type="none" w="med" len="med"/>
                      <a:tailEnd type="none" w="med" len="med"/>
                    </a:lnB>
                    <a:lnTlToBr>
                      <a:noFill/>
                    </a:lnTlToBr>
                    <a:lnBlToTr>
                      <a:noFill/>
                    </a:lnBlToTr>
                    <a:solidFill>
                      <a:srgbClr val="DBE5F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ysClr val="windowText" lastClr="000000"/>
                          </a:solidFill>
                          <a:effectLst/>
                          <a:latin typeface="+mn-lt"/>
                          <a:ea typeface="ＭＳ Ｐゴシック"/>
                          <a:cs typeface="Century Gothic" pitchFamily="34" charset="0"/>
                        </a:rPr>
                        <a:t>+</a:t>
                      </a:r>
                      <a:r>
                        <a:rPr kumimoji="0" lang="fr-FR" sz="1200" b="1" i="0" u="none" strike="noStrike" kern="1200" cap="none" normalizeH="0" baseline="0" dirty="0" smtClean="0">
                          <a:ln>
                            <a:noFill/>
                          </a:ln>
                          <a:solidFill>
                            <a:sysClr val="windowText" lastClr="000000"/>
                          </a:solidFill>
                          <a:effectLst/>
                          <a:latin typeface="+mn-lt"/>
                          <a:ea typeface="ＭＳ Ｐゴシック"/>
                          <a:cs typeface="Century Gothic" pitchFamily="34" charset="0"/>
                        </a:rPr>
                        <a:t>4.6%</a:t>
                      </a:r>
                      <a:endParaRPr kumimoji="0" lang="fr-FR" sz="1200" b="1" i="0" u="none" strike="noStrike" kern="1200" cap="none" normalizeH="0" baseline="0" dirty="0" smtClean="0">
                        <a:ln>
                          <a:noFill/>
                        </a:ln>
                        <a:solidFill>
                          <a:sysClr val="windowText" lastClr="000000"/>
                        </a:solidFill>
                        <a:effectLst/>
                        <a:latin typeface="+mn-lt"/>
                        <a:ea typeface="ＭＳ Ｐゴシック"/>
                        <a:cs typeface="Century Gothic" pitchFamily="34" charset="0"/>
                      </a:endParaRPr>
                    </a:p>
                  </a:txBody>
                  <a:tcPr marR="216000" horzOverflow="overflow">
                    <a:lnL w="6350" cap="flat" cmpd="sng" algn="ctr">
                      <a:solidFill>
                        <a:schemeClr val="accent1">
                          <a:lumMod val="40000"/>
                          <a:lumOff val="60000"/>
                        </a:schemeClr>
                      </a:solidFill>
                      <a:prstDash val="solid"/>
                      <a:round/>
                      <a:headEnd type="none" w="med" len="med"/>
                      <a:tailEnd type="none" w="med" len="med"/>
                    </a:lnL>
                    <a:lnR>
                      <a:noFill/>
                    </a:lnR>
                    <a:lnT w="28575" cap="flat" cmpd="sng" algn="ctr">
                      <a:solidFill>
                        <a:srgbClr val="3F9DBE"/>
                      </a:solidFill>
                      <a:prstDash val="solid"/>
                      <a:round/>
                      <a:headEnd type="none" w="med" len="med"/>
                      <a:tailEnd type="none" w="med" len="med"/>
                    </a:lnT>
                    <a:lnB w="28575" cap="flat" cmpd="sng" algn="ctr">
                      <a:solidFill>
                        <a:srgbClr val="3F9DBE"/>
                      </a:solidFill>
                      <a:prstDash val="solid"/>
                      <a:round/>
                      <a:headEnd type="none" w="med" len="med"/>
                      <a:tailEnd type="none" w="med" len="med"/>
                    </a:lnB>
                    <a:lnTlToBr>
                      <a:noFill/>
                    </a:lnTlToBr>
                    <a:lnBlToTr>
                      <a:noFill/>
                    </a:lnBlToTr>
                    <a:solidFill>
                      <a:schemeClr val="bg1">
                        <a:alpha val="80000"/>
                      </a:schemeClr>
                    </a:solidFill>
                  </a:tcPr>
                </a:tc>
              </a:tr>
              <a:tr h="28773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mn-lt"/>
                          <a:ea typeface="ＭＳ Ｐゴシック"/>
                          <a:cs typeface="Century Gothic" pitchFamily="34" charset="0"/>
                        </a:rPr>
                        <a:t>Share-</a:t>
                      </a:r>
                      <a:r>
                        <a:rPr kumimoji="0" lang="fr-FR" sz="1200" b="0" i="0" u="none" strike="noStrike" cap="none" normalizeH="0" baseline="0" dirty="0" err="1" smtClean="0">
                          <a:ln>
                            <a:noFill/>
                          </a:ln>
                          <a:solidFill>
                            <a:schemeClr val="tx1"/>
                          </a:solidFill>
                          <a:effectLst/>
                          <a:latin typeface="+mn-lt"/>
                          <a:ea typeface="ＭＳ Ｐゴシック"/>
                          <a:cs typeface="Century Gothic" pitchFamily="34" charset="0"/>
                        </a:rPr>
                        <a:t>based</a:t>
                      </a:r>
                      <a:r>
                        <a:rPr kumimoji="0" lang="fr-FR" sz="1200" b="0" i="0" u="none" strike="noStrike" cap="none" normalizeH="0" baseline="0" dirty="0" smtClean="0">
                          <a:ln>
                            <a:noFill/>
                          </a:ln>
                          <a:solidFill>
                            <a:schemeClr val="tx1"/>
                          </a:solidFill>
                          <a:effectLst/>
                          <a:latin typeface="+mn-lt"/>
                          <a:ea typeface="ＭＳ Ｐゴシック"/>
                          <a:cs typeface="Century Gothic" pitchFamily="34" charset="0"/>
                        </a:rPr>
                        <a:t> </a:t>
                      </a:r>
                      <a:r>
                        <a:rPr kumimoji="0" lang="fr-FR" sz="1200" b="0" i="0" u="none" strike="noStrike" cap="none" normalizeH="0" baseline="0" dirty="0" err="1" smtClean="0">
                          <a:ln>
                            <a:noFill/>
                          </a:ln>
                          <a:solidFill>
                            <a:schemeClr val="tx1"/>
                          </a:solidFill>
                          <a:effectLst/>
                          <a:latin typeface="+mn-lt"/>
                          <a:ea typeface="ＭＳ Ｐゴシック"/>
                          <a:cs typeface="Century Gothic" pitchFamily="34" charset="0"/>
                        </a:rPr>
                        <a:t>payment</a:t>
                      </a:r>
                      <a:endParaRPr kumimoji="0" lang="fr-FR" sz="1200" b="0" i="0" u="none" strike="noStrike" cap="none" normalizeH="0" baseline="0" dirty="0" smtClean="0">
                        <a:ln>
                          <a:noFill/>
                        </a:ln>
                        <a:solidFill>
                          <a:schemeClr val="tx1"/>
                        </a:solidFill>
                        <a:effectLst/>
                        <a:latin typeface="+mn-lt"/>
                        <a:ea typeface="ＭＳ Ｐゴシック"/>
                        <a:cs typeface="Century Gothic" pitchFamily="34" charset="0"/>
                      </a:endParaRPr>
                    </a:p>
                  </a:txBody>
                  <a:tcPr anchor="ctr" horzOverflow="overflow">
                    <a:lnL>
                      <a:noFill/>
                    </a:lnL>
                    <a:lnR>
                      <a:noFill/>
                    </a:lnR>
                    <a:lnT w="28575" cap="flat" cmpd="sng" algn="ctr">
                      <a:solidFill>
                        <a:srgbClr val="3F9DBE"/>
                      </a:solidFill>
                      <a:prstDash val="solid"/>
                      <a:round/>
                      <a:headEnd type="none" w="med" len="med"/>
                      <a:tailEnd type="none" w="med" len="med"/>
                    </a:lnT>
                    <a:lnB w="19050" cap="flat" cmpd="sng" algn="ctr">
                      <a:noFill/>
                      <a:prstDash val="sysDot"/>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mn-lt"/>
                          <a:ea typeface="ＭＳ Ｐゴシック"/>
                          <a:cs typeface="Century Gothic" pitchFamily="34" charset="0"/>
                        </a:rPr>
                        <a:t>- </a:t>
                      </a:r>
                    </a:p>
                  </a:txBody>
                  <a:tcPr marR="216000" anchor="ctr" horzOverflow="overflow">
                    <a:lnL>
                      <a:noFill/>
                    </a:lnL>
                    <a:lnR w="6350" cap="flat" cmpd="sng" algn="ctr">
                      <a:noFill/>
                      <a:prstDash val="solid"/>
                      <a:round/>
                      <a:headEnd type="none" w="med" len="med"/>
                      <a:tailEnd type="none" w="med" len="med"/>
                    </a:lnR>
                    <a:lnT w="28575" cap="flat" cmpd="sng" algn="ctr">
                      <a:solidFill>
                        <a:srgbClr val="3F9DBE"/>
                      </a:solidFill>
                      <a:prstDash val="solid"/>
                      <a:round/>
                      <a:headEnd type="none" w="med" len="med"/>
                      <a:tailEnd type="none" w="med" len="med"/>
                    </a:lnT>
                    <a:lnB w="19050" cap="flat" cmpd="sng" algn="ctr">
                      <a:noFill/>
                      <a:prstDash val="sysDot"/>
                      <a:round/>
                      <a:headEnd type="none" w="med" len="med"/>
                      <a:tailEnd type="none" w="med" len="med"/>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mn-lt"/>
                          <a:ea typeface="ＭＳ Ｐゴシック"/>
                          <a:cs typeface="Century Gothic" pitchFamily="34" charset="0"/>
                        </a:rPr>
                        <a:t>- 10.0</a:t>
                      </a:r>
                    </a:p>
                  </a:txBody>
                  <a:tcPr marR="216000" anchor="ctr" horzOverflow="overflow">
                    <a:lnL w="6350" cap="flat" cmpd="sng" algn="ctr">
                      <a:noFill/>
                      <a:prstDash val="solid"/>
                      <a:round/>
                      <a:headEnd type="none" w="med" len="med"/>
                      <a:tailEnd type="none" w="med" len="med"/>
                    </a:lnL>
                    <a:lnR w="6350" cap="flat" cmpd="sng" algn="ctr">
                      <a:solidFill>
                        <a:schemeClr val="accent1">
                          <a:lumMod val="40000"/>
                          <a:lumOff val="60000"/>
                        </a:schemeClr>
                      </a:solidFill>
                      <a:prstDash val="solid"/>
                      <a:round/>
                      <a:headEnd type="none" w="med" len="med"/>
                      <a:tailEnd type="none" w="med" len="med"/>
                    </a:lnR>
                    <a:lnT w="28575" cap="flat" cmpd="sng" algn="ctr">
                      <a:solidFill>
                        <a:srgbClr val="3F9DBE"/>
                      </a:solidFill>
                      <a:prstDash val="solid"/>
                      <a:round/>
                      <a:headEnd type="none" w="med" len="med"/>
                      <a:tailEnd type="none" w="med" len="med"/>
                    </a:lnT>
                    <a:lnB w="19050" cap="flat" cmpd="sng" algn="ctr">
                      <a:noFill/>
                      <a:prstDash val="sysDot"/>
                      <a:round/>
                      <a:headEnd type="none" w="med" len="med"/>
                      <a:tailEnd type="none" w="med" len="med"/>
                    </a:lnB>
                    <a:lnTlToBr>
                      <a:noFill/>
                    </a:lnTlToBr>
                    <a:lnBlToTr>
                      <a:noFill/>
                    </a:lnBlToTr>
                    <a:solidFill>
                      <a:srgbClr val="DBE5F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ysClr val="windowText" lastClr="000000"/>
                        </a:solidFill>
                        <a:effectLst/>
                        <a:latin typeface="+mn-lt"/>
                        <a:ea typeface="ＭＳ Ｐゴシック"/>
                        <a:cs typeface="Century Gothic" pitchFamily="34" charset="0"/>
                      </a:endParaRPr>
                    </a:p>
                  </a:txBody>
                  <a:tcPr marR="216000" anchor="ctr" horzOverflow="overflow">
                    <a:lnL w="6350" cap="flat" cmpd="sng" algn="ctr">
                      <a:solidFill>
                        <a:schemeClr val="accent1">
                          <a:lumMod val="40000"/>
                          <a:lumOff val="60000"/>
                        </a:schemeClr>
                      </a:solidFill>
                      <a:prstDash val="solid"/>
                      <a:round/>
                      <a:headEnd type="none" w="med" len="med"/>
                      <a:tailEnd type="none" w="med" len="med"/>
                    </a:lnL>
                    <a:lnR>
                      <a:noFill/>
                    </a:lnR>
                    <a:lnT w="28575" cap="flat" cmpd="sng" algn="ctr">
                      <a:solidFill>
                        <a:srgbClr val="3F9DBE"/>
                      </a:solidFill>
                      <a:prstDash val="solid"/>
                      <a:round/>
                      <a:headEnd type="none" w="med" len="med"/>
                      <a:tailEnd type="none" w="med" len="med"/>
                    </a:lnT>
                    <a:lnB w="19050" cap="flat" cmpd="sng" algn="ctr">
                      <a:noFill/>
                      <a:prstDash val="sysDot"/>
                      <a:round/>
                      <a:headEnd type="none" w="med" len="med"/>
                      <a:tailEnd type="none" w="med" len="med"/>
                    </a:lnB>
                    <a:lnTlToBr>
                      <a:noFill/>
                    </a:lnTlToBr>
                    <a:lnBlToTr>
                      <a:noFill/>
                    </a:lnBlToTr>
                    <a:solidFill>
                      <a:schemeClr val="bg1">
                        <a:alpha val="80000"/>
                      </a:schemeClr>
                    </a:solidFill>
                  </a:tcPr>
                </a:tc>
              </a:tr>
              <a:tr h="28773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mn-lt"/>
                          <a:ea typeface="ＭＳ Ｐゴシック"/>
                          <a:cs typeface="Century Gothic" pitchFamily="34" charset="0"/>
                        </a:rPr>
                        <a:t>Non-</a:t>
                      </a:r>
                      <a:r>
                        <a:rPr kumimoji="0" lang="fr-FR" sz="1200" b="0" i="0" u="none" strike="noStrike" cap="none" normalizeH="0" baseline="0" dirty="0" err="1" smtClean="0">
                          <a:ln>
                            <a:noFill/>
                          </a:ln>
                          <a:solidFill>
                            <a:schemeClr val="tx1"/>
                          </a:solidFill>
                          <a:effectLst/>
                          <a:latin typeface="+mn-lt"/>
                          <a:ea typeface="ＭＳ Ｐゴシック"/>
                          <a:cs typeface="Century Gothic" pitchFamily="34" charset="0"/>
                        </a:rPr>
                        <a:t>recurring</a:t>
                      </a:r>
                      <a:r>
                        <a:rPr kumimoji="0" lang="fr-FR" sz="1200" b="0" i="0" u="none" strike="noStrike" cap="none" normalizeH="0" baseline="0" dirty="0" smtClean="0">
                          <a:ln>
                            <a:noFill/>
                          </a:ln>
                          <a:solidFill>
                            <a:schemeClr val="tx1"/>
                          </a:solidFill>
                          <a:effectLst/>
                          <a:latin typeface="+mn-lt"/>
                          <a:ea typeface="ＭＳ Ｐゴシック"/>
                          <a:cs typeface="Century Gothic" pitchFamily="34" charset="0"/>
                        </a:rPr>
                        <a:t> profit</a:t>
                      </a:r>
                    </a:p>
                  </a:txBody>
                  <a:tcPr horzOverflow="overflow">
                    <a:lnL>
                      <a:noFill/>
                    </a:lnL>
                    <a:lnR>
                      <a:noFill/>
                    </a:lnR>
                    <a:lnT w="19050" cap="flat" cmpd="sng" algn="ctr">
                      <a:noFill/>
                      <a:prstDash val="sysDot"/>
                      <a:round/>
                      <a:headEnd type="none" w="med" len="med"/>
                      <a:tailEnd type="none" w="med" len="med"/>
                    </a:lnT>
                    <a:lnB w="28575" cap="flat" cmpd="sng" algn="ctr">
                      <a:solidFill>
                        <a:srgbClr val="3F9DBE"/>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mn-lt"/>
                          <a:ea typeface="ＭＳ Ｐゴシック"/>
                          <a:cs typeface="Century Gothic" pitchFamily="34" charset="0"/>
                        </a:rPr>
                        <a:t>-1.6 </a:t>
                      </a:r>
                    </a:p>
                  </a:txBody>
                  <a:tcPr marR="216000" horzOverflow="overflow">
                    <a:lnL>
                      <a:noFill/>
                    </a:lnL>
                    <a:lnR w="6350" cap="flat" cmpd="sng" algn="ctr">
                      <a:noFill/>
                      <a:prstDash val="solid"/>
                      <a:round/>
                      <a:headEnd type="none" w="med" len="med"/>
                      <a:tailEnd type="none" w="med" len="med"/>
                    </a:lnR>
                    <a:lnT w="19050" cap="flat" cmpd="sng" algn="ctr">
                      <a:noFill/>
                      <a:prstDash val="sysDot"/>
                      <a:round/>
                      <a:headEnd type="none" w="med" len="med"/>
                      <a:tailEnd type="none" w="med" len="med"/>
                    </a:lnT>
                    <a:lnB w="28575" cap="flat" cmpd="sng" algn="ctr">
                      <a:solidFill>
                        <a:srgbClr val="3F9DBE"/>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mn-lt"/>
                          <a:ea typeface="ＭＳ Ｐゴシック"/>
                          <a:cs typeface="Century Gothic" pitchFamily="34" charset="0"/>
                        </a:rPr>
                        <a:t>-0.5 </a:t>
                      </a:r>
                    </a:p>
                  </a:txBody>
                  <a:tcPr marR="216000" horzOverflow="overflow">
                    <a:lnL w="6350" cap="flat" cmpd="sng" algn="ctr">
                      <a:noFill/>
                      <a:prstDash val="solid"/>
                      <a:round/>
                      <a:headEnd type="none" w="med" len="med"/>
                      <a:tailEnd type="none" w="med" len="med"/>
                    </a:lnL>
                    <a:lnR w="6350" cap="flat" cmpd="sng" algn="ctr">
                      <a:solidFill>
                        <a:schemeClr val="accent1">
                          <a:lumMod val="40000"/>
                          <a:lumOff val="60000"/>
                        </a:schemeClr>
                      </a:solidFill>
                      <a:prstDash val="solid"/>
                      <a:round/>
                      <a:headEnd type="none" w="med" len="med"/>
                      <a:tailEnd type="none" w="med" len="med"/>
                    </a:lnR>
                    <a:lnT w="19050" cap="flat" cmpd="sng" algn="ctr">
                      <a:noFill/>
                      <a:prstDash val="sysDot"/>
                      <a:round/>
                      <a:headEnd type="none" w="med" len="med"/>
                      <a:tailEnd type="none" w="med" len="med"/>
                    </a:lnT>
                    <a:lnB w="28575" cap="flat" cmpd="sng" algn="ctr">
                      <a:solidFill>
                        <a:srgbClr val="3F9DBE"/>
                      </a:solidFill>
                      <a:prstDash val="solid"/>
                      <a:round/>
                      <a:headEnd type="none" w="med" len="med"/>
                      <a:tailEnd type="none" w="med" len="med"/>
                    </a:lnB>
                    <a:lnTlToBr>
                      <a:noFill/>
                    </a:lnTlToBr>
                    <a:lnBlToTr>
                      <a:noFill/>
                    </a:lnBlToTr>
                    <a:solidFill>
                      <a:srgbClr val="DBE5F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ysClr val="windowText" lastClr="000000"/>
                        </a:solidFill>
                        <a:effectLst/>
                        <a:latin typeface="+mn-lt"/>
                        <a:ea typeface="ＭＳ Ｐゴシック"/>
                        <a:cs typeface="Century Gothic" pitchFamily="34" charset="0"/>
                      </a:endParaRPr>
                    </a:p>
                  </a:txBody>
                  <a:tcPr marR="216000" horzOverflow="overflow">
                    <a:lnL w="6350" cap="flat" cmpd="sng" algn="ctr">
                      <a:solidFill>
                        <a:schemeClr val="accent1">
                          <a:lumMod val="40000"/>
                          <a:lumOff val="60000"/>
                        </a:schemeClr>
                      </a:solidFill>
                      <a:prstDash val="solid"/>
                      <a:round/>
                      <a:headEnd type="none" w="med" len="med"/>
                      <a:tailEnd type="none" w="med" len="med"/>
                    </a:lnL>
                    <a:lnR>
                      <a:noFill/>
                    </a:lnR>
                    <a:lnT w="19050" cap="flat" cmpd="sng" algn="ctr">
                      <a:noFill/>
                      <a:prstDash val="sysDot"/>
                      <a:round/>
                      <a:headEnd type="none" w="med" len="med"/>
                      <a:tailEnd type="none" w="med" len="med"/>
                    </a:lnT>
                    <a:lnB w="28575" cap="flat" cmpd="sng" algn="ctr">
                      <a:solidFill>
                        <a:srgbClr val="3F9DBE"/>
                      </a:solidFill>
                      <a:prstDash val="solid"/>
                      <a:round/>
                      <a:headEnd type="none" w="med" len="med"/>
                      <a:tailEnd type="none" w="med" len="med"/>
                    </a:lnB>
                    <a:lnTlToBr>
                      <a:noFill/>
                    </a:lnTlToBr>
                    <a:lnBlToTr>
                      <a:noFill/>
                    </a:lnBlToTr>
                    <a:solidFill>
                      <a:schemeClr val="bg1">
                        <a:alpha val="80000"/>
                      </a:schemeClr>
                    </a:solidFill>
                  </a:tcPr>
                </a:tc>
              </a:tr>
              <a:tr h="4635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mn-lt"/>
                          <a:ea typeface="ＭＳ Ｐゴシック"/>
                          <a:cs typeface="Century Gothic" pitchFamily="34" charset="0"/>
                        </a:rPr>
                        <a:t>Operating profit</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smtClean="0">
                          <a:ln>
                            <a:noFill/>
                          </a:ln>
                          <a:solidFill>
                            <a:schemeClr val="tx1">
                              <a:lumMod val="75000"/>
                              <a:lumOff val="25000"/>
                            </a:schemeClr>
                          </a:solidFill>
                          <a:effectLst/>
                          <a:latin typeface="+mn-lt"/>
                          <a:ea typeface="ＭＳ Ｐゴシック"/>
                          <a:cs typeface="Century Gothic" pitchFamily="34" charset="0"/>
                        </a:rPr>
                        <a:t>As % of turnover</a:t>
                      </a:r>
                      <a:endParaRPr kumimoji="0" lang="fr-FR" sz="1100" b="0" i="0" u="none" strike="noStrike" cap="none" normalizeH="0" baseline="0" dirty="0" smtClean="0">
                        <a:ln>
                          <a:noFill/>
                        </a:ln>
                        <a:solidFill>
                          <a:schemeClr val="tx1">
                            <a:lumMod val="75000"/>
                            <a:lumOff val="25000"/>
                          </a:schemeClr>
                        </a:solidFill>
                        <a:effectLst/>
                        <a:latin typeface="+mn-lt"/>
                        <a:ea typeface="ＭＳ Ｐゴシック"/>
                        <a:cs typeface="Century Gothic" pitchFamily="34" charset="0"/>
                      </a:endParaRPr>
                    </a:p>
                  </a:txBody>
                  <a:tcPr anchor="ctr" horzOverflow="overflow">
                    <a:lnL>
                      <a:noFill/>
                    </a:lnL>
                    <a:lnR>
                      <a:noFill/>
                    </a:lnR>
                    <a:lnT w="28575" cap="flat" cmpd="sng" algn="ctr">
                      <a:solidFill>
                        <a:srgbClr val="3F9DBE"/>
                      </a:solidFill>
                      <a:prstDash val="solid"/>
                      <a:round/>
                      <a:headEnd type="none" w="med" len="med"/>
                      <a:tailEnd type="none" w="med" len="med"/>
                    </a:lnT>
                    <a:lnB w="28575" cap="flat" cmpd="sng" algn="ctr">
                      <a:solidFill>
                        <a:srgbClr val="3F9DBE"/>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mn-lt"/>
                          <a:ea typeface="ＭＳ Ｐゴシック"/>
                          <a:cs typeface="Century Gothic" pitchFamily="34" charset="0"/>
                        </a:rPr>
                        <a:t>86.9 </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smtClean="0">
                          <a:ln>
                            <a:noFill/>
                          </a:ln>
                          <a:solidFill>
                            <a:schemeClr val="tx1"/>
                          </a:solidFill>
                          <a:effectLst/>
                          <a:latin typeface="+mn-lt"/>
                          <a:ea typeface="ＭＳ Ｐゴシック"/>
                          <a:cs typeface="Century Gothic" pitchFamily="34" charset="0"/>
                        </a:rPr>
                        <a:t>10.0 %</a:t>
                      </a:r>
                    </a:p>
                  </a:txBody>
                  <a:tcPr marR="216000" anchor="ctr" horzOverflow="overflow">
                    <a:lnL>
                      <a:noFill/>
                    </a:lnL>
                    <a:lnR w="6350" cap="flat" cmpd="sng" algn="ctr">
                      <a:noFill/>
                      <a:prstDash val="solid"/>
                      <a:round/>
                      <a:headEnd type="none" w="med" len="med"/>
                      <a:tailEnd type="none" w="med" len="med"/>
                    </a:lnR>
                    <a:lnT w="28575" cap="flat" cmpd="sng" algn="ctr">
                      <a:solidFill>
                        <a:srgbClr val="3F9DBE"/>
                      </a:solidFill>
                      <a:prstDash val="solid"/>
                      <a:round/>
                      <a:headEnd type="none" w="med" len="med"/>
                      <a:tailEnd type="none" w="med" len="med"/>
                    </a:lnT>
                    <a:lnB w="28575" cap="flat" cmpd="sng" algn="ctr">
                      <a:solidFill>
                        <a:srgbClr val="3F9DBE"/>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mn-lt"/>
                          <a:ea typeface="ＭＳ Ｐゴシック"/>
                          <a:cs typeface="Century Gothic" pitchFamily="34" charset="0"/>
                        </a:rPr>
                        <a:t>82.1</a:t>
                      </a:r>
                      <a:r>
                        <a:rPr kumimoji="0" lang="fr-FR" sz="1200" b="1" i="0" u="none" strike="noStrike" cap="none" normalizeH="0" baseline="0" dirty="0" smtClean="0">
                          <a:ln>
                            <a:noFill/>
                          </a:ln>
                          <a:solidFill>
                            <a:schemeClr val="tx1"/>
                          </a:solidFill>
                          <a:effectLst/>
                          <a:latin typeface="+mn-lt"/>
                          <a:ea typeface="ＭＳ Ｐゴシック"/>
                          <a:cs typeface="Century Gothic" pitchFamily="34" charset="0"/>
                        </a:rPr>
                        <a:t> </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smtClean="0">
                          <a:ln>
                            <a:noFill/>
                          </a:ln>
                          <a:solidFill>
                            <a:schemeClr val="tx1"/>
                          </a:solidFill>
                          <a:effectLst/>
                          <a:latin typeface="+mn-lt"/>
                          <a:ea typeface="ＭＳ Ｐゴシック"/>
                          <a:cs typeface="Century Gothic" pitchFamily="34" charset="0"/>
                        </a:rPr>
                        <a:t>8.3 %</a:t>
                      </a:r>
                    </a:p>
                  </a:txBody>
                  <a:tcPr marR="216000" anchor="ctr" horzOverflow="overflow">
                    <a:lnL w="6350" cap="flat" cmpd="sng" algn="ctr">
                      <a:noFill/>
                      <a:prstDash val="solid"/>
                      <a:round/>
                      <a:headEnd type="none" w="med" len="med"/>
                      <a:tailEnd type="none" w="med" len="med"/>
                    </a:lnL>
                    <a:lnR w="6350" cap="flat" cmpd="sng" algn="ctr">
                      <a:solidFill>
                        <a:schemeClr val="accent1">
                          <a:lumMod val="40000"/>
                          <a:lumOff val="60000"/>
                        </a:schemeClr>
                      </a:solidFill>
                      <a:prstDash val="solid"/>
                      <a:round/>
                      <a:headEnd type="none" w="med" len="med"/>
                      <a:tailEnd type="none" w="med" len="med"/>
                    </a:lnR>
                    <a:lnT w="28575" cap="flat" cmpd="sng" algn="ctr">
                      <a:solidFill>
                        <a:srgbClr val="3F9DBE"/>
                      </a:solidFill>
                      <a:prstDash val="solid"/>
                      <a:round/>
                      <a:headEnd type="none" w="med" len="med"/>
                      <a:tailEnd type="none" w="med" len="med"/>
                    </a:lnT>
                    <a:lnB w="28575" cap="flat" cmpd="sng" algn="ctr">
                      <a:solidFill>
                        <a:srgbClr val="3F9DBE"/>
                      </a:solidFill>
                      <a:prstDash val="solid"/>
                      <a:round/>
                      <a:headEnd type="none" w="med" len="med"/>
                      <a:tailEnd type="none" w="med" len="med"/>
                    </a:lnB>
                    <a:lnTlToBr>
                      <a:noFill/>
                    </a:lnTlToBr>
                    <a:lnBlToTr>
                      <a:noFill/>
                    </a:lnBlToTr>
                    <a:solidFill>
                      <a:srgbClr val="DBE5F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ysClr val="windowText" lastClr="000000"/>
                          </a:solidFill>
                          <a:effectLst/>
                          <a:latin typeface="+mn-lt"/>
                          <a:ea typeface="ＭＳ Ｐゴシック"/>
                          <a:cs typeface="Century Gothic" pitchFamily="34" charset="0"/>
                        </a:rPr>
                        <a:t>-5.5%</a:t>
                      </a:r>
                    </a:p>
                  </a:txBody>
                  <a:tcPr marR="216000" anchor="ctr" horzOverflow="overflow">
                    <a:lnL w="6350" cap="flat" cmpd="sng" algn="ctr">
                      <a:solidFill>
                        <a:schemeClr val="accent1">
                          <a:lumMod val="40000"/>
                          <a:lumOff val="60000"/>
                        </a:schemeClr>
                      </a:solidFill>
                      <a:prstDash val="solid"/>
                      <a:round/>
                      <a:headEnd type="none" w="med" len="med"/>
                      <a:tailEnd type="none" w="med" len="med"/>
                    </a:lnL>
                    <a:lnR>
                      <a:noFill/>
                    </a:lnR>
                    <a:lnT w="28575" cap="flat" cmpd="sng" algn="ctr">
                      <a:solidFill>
                        <a:srgbClr val="3F9DBE"/>
                      </a:solidFill>
                      <a:prstDash val="solid"/>
                      <a:round/>
                      <a:headEnd type="none" w="med" len="med"/>
                      <a:tailEnd type="none" w="med" len="med"/>
                    </a:lnT>
                    <a:lnB w="28575" cap="flat" cmpd="sng" algn="ctr">
                      <a:solidFill>
                        <a:srgbClr val="3F9DBE"/>
                      </a:solidFill>
                      <a:prstDash val="solid"/>
                      <a:round/>
                      <a:headEnd type="none" w="med" len="med"/>
                      <a:tailEnd type="none" w="med" len="med"/>
                    </a:lnB>
                    <a:lnTlToBr>
                      <a:noFill/>
                    </a:lnTlToBr>
                    <a:lnBlToTr>
                      <a:noFill/>
                    </a:lnBlToTr>
                    <a:solidFill>
                      <a:schemeClr val="bg1">
                        <a:alpha val="80000"/>
                      </a:schemeClr>
                    </a:solidFill>
                  </a:tcPr>
                </a:tc>
              </a:tr>
              <a:tr h="28773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mn-lt"/>
                          <a:ea typeface="ＭＳ Ｐゴシック"/>
                          <a:cs typeface="Century Gothic" pitchFamily="34" charset="0"/>
                        </a:rPr>
                        <a:t>Financial profit</a:t>
                      </a:r>
                    </a:p>
                  </a:txBody>
                  <a:tcPr anchor="ctr" horzOverflow="overflow">
                    <a:lnL>
                      <a:noFill/>
                    </a:lnL>
                    <a:lnR>
                      <a:noFill/>
                    </a:lnR>
                    <a:lnT w="28575" cap="flat" cmpd="sng" algn="ctr">
                      <a:solidFill>
                        <a:srgbClr val="3F9DBE"/>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mn-lt"/>
                          <a:ea typeface="Century Gothic" pitchFamily="34" charset="0"/>
                          <a:cs typeface="Century Gothic" pitchFamily="34" charset="0"/>
                        </a:rPr>
                        <a:t>-</a:t>
                      </a:r>
                      <a:r>
                        <a:rPr kumimoji="0" lang="fr-FR" sz="1200" b="1" i="0" u="none" strike="noStrike" cap="none" normalizeH="0" baseline="0" dirty="0" smtClean="0">
                          <a:ln>
                            <a:noFill/>
                          </a:ln>
                          <a:solidFill>
                            <a:schemeClr val="tx1"/>
                          </a:solidFill>
                          <a:effectLst/>
                          <a:latin typeface="+mn-lt"/>
                          <a:ea typeface="Century Gothic" pitchFamily="34" charset="0"/>
                          <a:cs typeface="Century Gothic" pitchFamily="34" charset="0"/>
                        </a:rPr>
                        <a:t>2.6</a:t>
                      </a:r>
                      <a:endParaRPr kumimoji="0" lang="fr-FR" sz="1200" b="1" i="0" u="none" strike="noStrike" cap="none" normalizeH="0" baseline="0" dirty="0" smtClean="0">
                        <a:ln>
                          <a:noFill/>
                        </a:ln>
                        <a:solidFill>
                          <a:schemeClr val="tx1"/>
                        </a:solidFill>
                        <a:effectLst/>
                        <a:latin typeface="+mn-lt"/>
                        <a:ea typeface="Century Gothic" pitchFamily="34" charset="0"/>
                        <a:cs typeface="Century Gothic" pitchFamily="34" charset="0"/>
                      </a:endParaRPr>
                    </a:p>
                  </a:txBody>
                  <a:tcPr marR="216000" anchor="ctr" horzOverflow="overflow">
                    <a:lnL>
                      <a:noFill/>
                    </a:lnL>
                    <a:lnR w="6350" cap="flat" cmpd="sng" algn="ctr">
                      <a:noFill/>
                      <a:prstDash val="solid"/>
                      <a:round/>
                      <a:headEnd type="none" w="med" len="med"/>
                      <a:tailEnd type="none" w="med" len="med"/>
                    </a:lnR>
                    <a:lnT w="28575" cap="flat" cmpd="sng" algn="ctr">
                      <a:solidFill>
                        <a:srgbClr val="3F9DBE"/>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mn-lt"/>
                          <a:ea typeface="Century Gothic" pitchFamily="34" charset="0"/>
                          <a:cs typeface="Century Gothic" pitchFamily="34" charset="0"/>
                        </a:rPr>
                        <a:t>18.3</a:t>
                      </a:r>
                      <a:endParaRPr kumimoji="0" lang="fr-FR" sz="1200" b="1" i="0" u="none" strike="noStrike" cap="none" normalizeH="0" baseline="0" dirty="0" smtClean="0">
                        <a:ln>
                          <a:noFill/>
                        </a:ln>
                        <a:solidFill>
                          <a:schemeClr val="tx1"/>
                        </a:solidFill>
                        <a:effectLst/>
                        <a:latin typeface="+mn-lt"/>
                        <a:ea typeface="Century Gothic" pitchFamily="34" charset="0"/>
                        <a:cs typeface="Century Gothic" pitchFamily="34" charset="0"/>
                      </a:endParaRPr>
                    </a:p>
                  </a:txBody>
                  <a:tcPr marR="216000" anchor="ctr" horzOverflow="overflow">
                    <a:lnL w="6350" cap="flat" cmpd="sng" algn="ctr">
                      <a:noFill/>
                      <a:prstDash val="solid"/>
                      <a:round/>
                      <a:headEnd type="none" w="med" len="med"/>
                      <a:tailEnd type="none" w="med" len="med"/>
                    </a:lnL>
                    <a:lnR w="6350" cap="flat" cmpd="sng" algn="ctr">
                      <a:solidFill>
                        <a:schemeClr val="accent1">
                          <a:lumMod val="40000"/>
                          <a:lumOff val="60000"/>
                        </a:schemeClr>
                      </a:solidFill>
                      <a:prstDash val="solid"/>
                      <a:round/>
                      <a:headEnd type="none" w="med" len="med"/>
                      <a:tailEnd type="none" w="med" len="med"/>
                    </a:lnR>
                    <a:lnT w="28575" cap="flat" cmpd="sng" algn="ctr">
                      <a:solidFill>
                        <a:srgbClr val="3F9DBE"/>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ysClr val="windowText" lastClr="000000"/>
                        </a:solidFill>
                        <a:effectLst/>
                        <a:latin typeface="+mn-lt"/>
                        <a:ea typeface="ＭＳ Ｐゴシック"/>
                        <a:cs typeface="Century Gothic" pitchFamily="34" charset="0"/>
                      </a:endParaRPr>
                    </a:p>
                  </a:txBody>
                  <a:tcPr marR="216000" anchor="ctr" horzOverflow="overflow">
                    <a:lnL w="6350" cap="flat" cmpd="sng" algn="ctr">
                      <a:solidFill>
                        <a:schemeClr val="accent1">
                          <a:lumMod val="40000"/>
                          <a:lumOff val="60000"/>
                        </a:schemeClr>
                      </a:solidFill>
                      <a:prstDash val="solid"/>
                      <a:round/>
                      <a:headEnd type="none" w="med" len="med"/>
                      <a:tailEnd type="none" w="med" len="med"/>
                    </a:lnL>
                    <a:lnR>
                      <a:noFill/>
                    </a:lnR>
                    <a:lnT w="28575" cap="flat" cmpd="sng" algn="ctr">
                      <a:solidFill>
                        <a:srgbClr val="3F9DBE"/>
                      </a:solidFill>
                      <a:prstDash val="solid"/>
                      <a:round/>
                      <a:headEnd type="none" w="med" len="med"/>
                      <a:tailEnd type="none" w="med" len="med"/>
                    </a:lnT>
                    <a:lnB>
                      <a:noFill/>
                    </a:lnB>
                    <a:lnTlToBr>
                      <a:noFill/>
                    </a:lnTlToBr>
                    <a:lnBlToTr>
                      <a:noFill/>
                    </a:lnBlToTr>
                    <a:solidFill>
                      <a:schemeClr val="bg1">
                        <a:alpha val="80000"/>
                      </a:schemeClr>
                    </a:solidFill>
                  </a:tcPr>
                </a:tc>
              </a:tr>
              <a:tr h="56893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err="1" smtClean="0">
                          <a:ln>
                            <a:noFill/>
                          </a:ln>
                          <a:solidFill>
                            <a:schemeClr val="tx1"/>
                          </a:solidFill>
                          <a:effectLst/>
                          <a:latin typeface="+mn-lt"/>
                          <a:ea typeface="ＭＳ Ｐゴシック"/>
                          <a:cs typeface="Century Gothic" pitchFamily="34" charset="0"/>
                        </a:rPr>
                        <a:t>Corporate</a:t>
                      </a:r>
                      <a:r>
                        <a:rPr kumimoji="0" lang="fr-FR" sz="1100" b="0" i="0" u="none" strike="noStrike" cap="none" normalizeH="0" baseline="0" dirty="0" smtClean="0">
                          <a:ln>
                            <a:noFill/>
                          </a:ln>
                          <a:solidFill>
                            <a:schemeClr val="tx1"/>
                          </a:solidFill>
                          <a:effectLst/>
                          <a:latin typeface="+mn-lt"/>
                          <a:ea typeface="ＭＳ Ｐゴシック"/>
                          <a:cs typeface="Century Gothic" pitchFamily="34" charset="0"/>
                        </a:rPr>
                        <a:t> </a:t>
                      </a:r>
                      <a:r>
                        <a:rPr kumimoji="0" lang="fr-FR" sz="1100" b="0" i="0" u="none" strike="noStrike" cap="none" normalizeH="0" baseline="0" dirty="0" err="1" smtClean="0">
                          <a:ln>
                            <a:noFill/>
                          </a:ln>
                          <a:solidFill>
                            <a:schemeClr val="tx1"/>
                          </a:solidFill>
                          <a:effectLst/>
                          <a:latin typeface="+mn-lt"/>
                          <a:ea typeface="ＭＳ Ｐゴシック"/>
                          <a:cs typeface="Century Gothic" pitchFamily="34" charset="0"/>
                        </a:rPr>
                        <a:t>income</a:t>
                      </a:r>
                      <a:r>
                        <a:rPr kumimoji="0" lang="fr-FR" sz="1100" b="0" i="0" u="none" strike="noStrike" cap="none" normalizeH="0" baseline="0" dirty="0" smtClean="0">
                          <a:ln>
                            <a:noFill/>
                          </a:ln>
                          <a:solidFill>
                            <a:schemeClr val="tx1"/>
                          </a:solidFill>
                          <a:effectLst/>
                          <a:latin typeface="+mn-lt"/>
                          <a:ea typeface="ＭＳ Ｐゴシック"/>
                          <a:cs typeface="Century Gothic" pitchFamily="34" charset="0"/>
                        </a:rPr>
                        <a:t> </a:t>
                      </a:r>
                      <a:r>
                        <a:rPr kumimoji="0" lang="fr-FR" sz="1100" b="0" i="0" u="none" strike="noStrike" cap="none" normalizeH="0" baseline="0" dirty="0" err="1" smtClean="0">
                          <a:ln>
                            <a:noFill/>
                          </a:ln>
                          <a:solidFill>
                            <a:schemeClr val="tx1"/>
                          </a:solidFill>
                          <a:effectLst/>
                          <a:latin typeface="+mn-lt"/>
                          <a:ea typeface="ＭＳ Ｐゴシック"/>
                          <a:cs typeface="Century Gothic" pitchFamily="34" charset="0"/>
                        </a:rPr>
                        <a:t>tax</a:t>
                      </a:r>
                      <a:endParaRPr kumimoji="0" lang="fr-FR" sz="1100" b="0" i="0" u="none" strike="noStrike" cap="none" normalizeH="0" baseline="0" dirty="0" smtClean="0">
                        <a:ln>
                          <a:noFill/>
                        </a:ln>
                        <a:solidFill>
                          <a:schemeClr val="tx1"/>
                        </a:solidFill>
                        <a:effectLst/>
                        <a:latin typeface="+mn-lt"/>
                        <a:ea typeface="ＭＳ Ｐゴシック"/>
                        <a:cs typeface="Century Gothic"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err="1" smtClean="0">
                          <a:ln>
                            <a:noFill/>
                          </a:ln>
                          <a:solidFill>
                            <a:schemeClr val="tx1"/>
                          </a:solidFill>
                          <a:effectLst/>
                          <a:latin typeface="+mn-lt"/>
                          <a:ea typeface="ＭＳ Ｐゴシック"/>
                          <a:cs typeface="Century Gothic" pitchFamily="34" charset="0"/>
                        </a:rPr>
                        <a:t>EMCs</a:t>
                      </a:r>
                      <a:r>
                        <a:rPr kumimoji="0" lang="fr-FR" sz="1100" b="0" i="0" u="none" strike="noStrike" cap="none" normalizeH="0" baseline="0" dirty="0" smtClean="0">
                          <a:ln>
                            <a:noFill/>
                          </a:ln>
                          <a:solidFill>
                            <a:schemeClr val="tx1"/>
                          </a:solidFill>
                          <a:effectLst/>
                          <a:latin typeface="+mn-lt"/>
                          <a:ea typeface="ＭＳ Ｐゴシック"/>
                          <a:cs typeface="Century Gothic" pitchFamily="34" charset="0"/>
                        </a:rPr>
                        <a:t> and </a:t>
                      </a:r>
                      <a:r>
                        <a:rPr kumimoji="0" lang="fr-FR" sz="1100" b="0" i="0" u="none" strike="noStrike" cap="none" normalizeH="0" baseline="0" dirty="0" err="1" smtClean="0">
                          <a:ln>
                            <a:noFill/>
                          </a:ln>
                          <a:solidFill>
                            <a:schemeClr val="tx1"/>
                          </a:solidFill>
                          <a:effectLst/>
                          <a:latin typeface="+mn-lt"/>
                          <a:ea typeface="ＭＳ Ｐゴシック"/>
                          <a:cs typeface="Century Gothic" pitchFamily="34" charset="0"/>
                        </a:rPr>
                        <a:t>minority</a:t>
                      </a:r>
                      <a:r>
                        <a:rPr kumimoji="0" lang="fr-FR" sz="1100" b="0" i="0" u="none" strike="noStrike" cap="none" normalizeH="0" baseline="0" dirty="0" smtClean="0">
                          <a:ln>
                            <a:noFill/>
                          </a:ln>
                          <a:solidFill>
                            <a:schemeClr val="tx1"/>
                          </a:solidFill>
                          <a:effectLst/>
                          <a:latin typeface="+mn-lt"/>
                          <a:ea typeface="ＭＳ Ｐゴシック"/>
                          <a:cs typeface="Century Gothic" pitchFamily="34" charset="0"/>
                        </a:rPr>
                        <a:t> </a:t>
                      </a:r>
                      <a:r>
                        <a:rPr kumimoji="0" lang="fr-FR" sz="1100" b="0" i="0" u="none" strike="noStrike" cap="none" normalizeH="0" baseline="0" dirty="0" err="1" smtClean="0">
                          <a:ln>
                            <a:noFill/>
                          </a:ln>
                          <a:solidFill>
                            <a:schemeClr val="tx1"/>
                          </a:solidFill>
                          <a:effectLst/>
                          <a:latin typeface="+mn-lt"/>
                          <a:ea typeface="ＭＳ Ｐゴシック"/>
                          <a:cs typeface="Century Gothic" pitchFamily="34" charset="0"/>
                        </a:rPr>
                        <a:t>interests</a:t>
                      </a:r>
                      <a:endParaRPr kumimoji="0" lang="fr-FR" sz="1100" b="0" i="0" u="none" strike="noStrike" cap="none" normalizeH="0" baseline="0" dirty="0" smtClean="0">
                        <a:ln>
                          <a:noFill/>
                        </a:ln>
                        <a:solidFill>
                          <a:schemeClr val="tx1"/>
                        </a:solidFill>
                        <a:effectLst/>
                        <a:latin typeface="+mn-lt"/>
                        <a:ea typeface="ＭＳ Ｐゴシック"/>
                        <a:cs typeface="Century Gothic" pitchFamily="34" charset="0"/>
                      </a:endParaRPr>
                    </a:p>
                  </a:txBody>
                  <a:tcPr anchor="ctr" horzOverflow="overflow">
                    <a:lnL>
                      <a:noFill/>
                    </a:lnL>
                    <a:lnR>
                      <a:noFill/>
                    </a:lnR>
                    <a:lnT>
                      <a:noFill/>
                    </a:lnT>
                    <a:lnB w="38100" cap="flat" cmpd="sng" algn="ctr">
                      <a:solidFill>
                        <a:srgbClr val="3F9DBE"/>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mn-lt"/>
                          <a:ea typeface="ＭＳ Ｐゴシック"/>
                          <a:cs typeface="Century Gothic" pitchFamily="34" charset="0"/>
                        </a:rPr>
                        <a:t>-25.8</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mn-lt"/>
                          <a:ea typeface="ＭＳ Ｐゴシック"/>
                          <a:cs typeface="Century Gothic" pitchFamily="34" charset="0"/>
                        </a:rPr>
                        <a:t>2.4</a:t>
                      </a:r>
                    </a:p>
                  </a:txBody>
                  <a:tcPr marR="216000" anchor="ctr" horzOverflow="overflow">
                    <a:lnL>
                      <a:noFill/>
                    </a:lnL>
                    <a:lnR w="6350" cap="flat" cmpd="sng" algn="ctr">
                      <a:noFill/>
                      <a:prstDash val="solid"/>
                      <a:round/>
                      <a:headEnd type="none" w="med" len="med"/>
                      <a:tailEnd type="none" w="med" len="med"/>
                    </a:lnR>
                    <a:lnT>
                      <a:noFill/>
                    </a:lnT>
                    <a:lnB w="38100" cap="flat" cmpd="sng" algn="ctr">
                      <a:solidFill>
                        <a:srgbClr val="3F9DBE"/>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mn-lt"/>
                          <a:ea typeface="ＭＳ Ｐゴシック"/>
                          <a:cs typeface="Century Gothic" pitchFamily="34" charset="0"/>
                        </a:rPr>
                        <a:t>-28.5</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mn-lt"/>
                          <a:ea typeface="ＭＳ Ｐゴシック"/>
                          <a:cs typeface="Century Gothic" pitchFamily="34" charset="0"/>
                        </a:rPr>
                        <a:t>1.4</a:t>
                      </a:r>
                    </a:p>
                  </a:txBody>
                  <a:tcPr marR="216000" anchor="ctr" horzOverflow="overflow">
                    <a:lnL w="6350" cap="flat" cmpd="sng" algn="ctr">
                      <a:noFill/>
                      <a:prstDash val="solid"/>
                      <a:round/>
                      <a:headEnd type="none" w="med" len="med"/>
                      <a:tailEnd type="none" w="med" len="med"/>
                    </a:lnL>
                    <a:lnR w="6350" cap="flat" cmpd="sng" algn="ctr">
                      <a:solidFill>
                        <a:schemeClr val="accent1">
                          <a:lumMod val="40000"/>
                          <a:lumOff val="60000"/>
                        </a:schemeClr>
                      </a:solidFill>
                      <a:prstDash val="solid"/>
                      <a:round/>
                      <a:headEnd type="none" w="med" len="med"/>
                      <a:tailEnd type="none" w="med" len="med"/>
                    </a:lnR>
                    <a:lnT>
                      <a:noFill/>
                    </a:lnT>
                    <a:lnB w="38100" cap="flat" cmpd="sng" algn="ctr">
                      <a:solidFill>
                        <a:srgbClr val="3F9DBE"/>
                      </a:solidFill>
                      <a:prstDash val="solid"/>
                      <a:round/>
                      <a:headEnd type="none" w="med" len="med"/>
                      <a:tailEnd type="none" w="med" len="med"/>
                    </a:lnB>
                    <a:lnTlToBr>
                      <a:noFill/>
                    </a:lnTlToBr>
                    <a:lnBlToTr>
                      <a:noFill/>
                    </a:lnBlToTr>
                    <a:solidFill>
                      <a:srgbClr val="DBE5F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ysClr val="windowText" lastClr="000000"/>
                        </a:solidFill>
                        <a:effectLst/>
                        <a:latin typeface="+mn-lt"/>
                        <a:ea typeface="ＭＳ Ｐゴシック"/>
                        <a:cs typeface="Century Gothic" pitchFamily="34" charset="0"/>
                      </a:endParaRPr>
                    </a:p>
                  </a:txBody>
                  <a:tcPr marR="216000" anchor="ctr" horzOverflow="overflow">
                    <a:lnL w="6350" cap="flat" cmpd="sng" algn="ctr">
                      <a:solidFill>
                        <a:schemeClr val="accent1">
                          <a:lumMod val="40000"/>
                          <a:lumOff val="60000"/>
                        </a:schemeClr>
                      </a:solidFill>
                      <a:prstDash val="solid"/>
                      <a:round/>
                      <a:headEnd type="none" w="med" len="med"/>
                      <a:tailEnd type="none" w="med" len="med"/>
                    </a:lnL>
                    <a:lnR>
                      <a:noFill/>
                    </a:lnR>
                    <a:lnT>
                      <a:noFill/>
                    </a:lnT>
                    <a:lnB w="38100" cap="flat" cmpd="sng" algn="ctr">
                      <a:solidFill>
                        <a:srgbClr val="3F9DBE"/>
                      </a:solidFill>
                      <a:prstDash val="solid"/>
                      <a:round/>
                      <a:headEnd type="none" w="med" len="med"/>
                      <a:tailEnd type="none" w="med" len="med"/>
                    </a:lnB>
                    <a:lnTlToBr>
                      <a:noFill/>
                    </a:lnTlToBr>
                    <a:lnBlToTr>
                      <a:noFill/>
                    </a:lnBlToTr>
                    <a:solidFill>
                      <a:schemeClr val="bg1">
                        <a:alpha val="80000"/>
                      </a:schemeClr>
                    </a:solidFill>
                  </a:tcPr>
                </a:tc>
              </a:tr>
              <a:tr h="46357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mn-lt"/>
                          <a:ea typeface="ＭＳ Ｐゴシック"/>
                          <a:cs typeface="Century Gothic" pitchFamily="34" charset="0"/>
                        </a:rPr>
                        <a:t>Net profit, Group </a:t>
                      </a:r>
                      <a:r>
                        <a:rPr kumimoji="0" lang="fr-FR" sz="1200" b="1" i="0" u="none" strike="noStrike" cap="none" normalizeH="0" baseline="0" dirty="0" err="1" smtClean="0">
                          <a:ln>
                            <a:noFill/>
                          </a:ln>
                          <a:solidFill>
                            <a:schemeClr val="tx1"/>
                          </a:solidFill>
                          <a:effectLst/>
                          <a:latin typeface="+mn-lt"/>
                          <a:ea typeface="ＭＳ Ｐゴシック"/>
                          <a:cs typeface="Century Gothic" pitchFamily="34" charset="0"/>
                        </a:rPr>
                        <a:t>share</a:t>
                      </a:r>
                      <a:endParaRPr kumimoji="0" lang="fr-FR" sz="1200" b="0" i="0" u="none" strike="noStrike" cap="none" normalizeH="0" baseline="0" dirty="0" smtClean="0">
                        <a:ln>
                          <a:noFill/>
                        </a:ln>
                        <a:solidFill>
                          <a:schemeClr val="tx1"/>
                        </a:solidFill>
                        <a:effectLst/>
                        <a:latin typeface="+mn-lt"/>
                        <a:ea typeface="ＭＳ Ｐゴシック"/>
                        <a:cs typeface="Century Gothic"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smtClean="0">
                          <a:ln>
                            <a:noFill/>
                          </a:ln>
                          <a:solidFill>
                            <a:srgbClr val="595959"/>
                          </a:solidFill>
                          <a:effectLst/>
                          <a:latin typeface="+mn-lt"/>
                          <a:ea typeface="ＭＳ Ｐゴシック"/>
                          <a:cs typeface="Century Gothic" pitchFamily="34" charset="0"/>
                        </a:rPr>
                        <a:t>As % of turnover</a:t>
                      </a:r>
                      <a:endParaRPr kumimoji="0" lang="fr-FR" sz="1100" b="0" i="0" u="none" strike="noStrike" cap="none" normalizeH="0" baseline="0" dirty="0" smtClean="0">
                        <a:ln>
                          <a:noFill/>
                        </a:ln>
                        <a:solidFill>
                          <a:srgbClr val="595959"/>
                        </a:solidFill>
                        <a:effectLst/>
                        <a:latin typeface="+mn-lt"/>
                        <a:ea typeface="ＭＳ Ｐゴシック"/>
                        <a:cs typeface="Century Gothic" pitchFamily="34" charset="0"/>
                      </a:endParaRPr>
                    </a:p>
                  </a:txBody>
                  <a:tcPr horzOverflow="overflow">
                    <a:lnL>
                      <a:noFill/>
                    </a:lnL>
                    <a:lnR>
                      <a:noFill/>
                    </a:lnR>
                    <a:lnT w="38100" cap="flat" cmpd="sng" algn="ctr">
                      <a:solidFill>
                        <a:srgbClr val="3F9DBE"/>
                      </a:solidFill>
                      <a:prstDash val="solid"/>
                      <a:round/>
                      <a:headEnd type="none" w="med" len="med"/>
                      <a:tailEnd type="none" w="med" len="med"/>
                    </a:lnT>
                    <a:lnB>
                      <a:noFill/>
                    </a:lnB>
                    <a:lnTlToBr>
                      <a:noFill/>
                    </a:lnTlToBr>
                    <a:lnBlToTr>
                      <a:noFill/>
                    </a:lnBlToTr>
                    <a:solidFill>
                      <a:schemeClr val="bg2">
                        <a:lumMod val="20000"/>
                        <a:lumOff val="80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mn-lt"/>
                          <a:ea typeface="ＭＳ Ｐゴシック"/>
                          <a:cs typeface="Century Gothic" pitchFamily="34" charset="0"/>
                        </a:rPr>
                        <a:t> </a:t>
                      </a:r>
                      <a:r>
                        <a:rPr kumimoji="0" lang="fr-FR" sz="1400" b="1" i="0" u="none" strike="noStrike" cap="none" normalizeH="0" baseline="0" dirty="0" smtClean="0">
                          <a:ln>
                            <a:noFill/>
                          </a:ln>
                          <a:solidFill>
                            <a:schemeClr val="tx1"/>
                          </a:solidFill>
                          <a:effectLst/>
                          <a:latin typeface="+mn-lt"/>
                          <a:ea typeface="ＭＳ Ｐゴシック"/>
                          <a:cs typeface="Century Gothic" pitchFamily="34" charset="0"/>
                        </a:rPr>
                        <a:t>60.9</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smtClean="0">
                          <a:ln>
                            <a:noFill/>
                          </a:ln>
                          <a:solidFill>
                            <a:schemeClr val="tx1"/>
                          </a:solidFill>
                          <a:effectLst/>
                          <a:latin typeface="+mn-lt"/>
                          <a:ea typeface="ＭＳ Ｐゴシック"/>
                          <a:cs typeface="Century Gothic" pitchFamily="34" charset="0"/>
                        </a:rPr>
                        <a:t>7.0 %</a:t>
                      </a:r>
                    </a:p>
                  </a:txBody>
                  <a:tcPr marR="216000" horzOverflow="overflow">
                    <a:lnL>
                      <a:noFill/>
                    </a:lnL>
                    <a:lnR w="6350" cap="flat" cmpd="sng" algn="ctr">
                      <a:noFill/>
                      <a:prstDash val="solid"/>
                      <a:round/>
                      <a:headEnd type="none" w="med" len="med"/>
                      <a:tailEnd type="none" w="med" len="med"/>
                    </a:lnR>
                    <a:lnT w="38100" cap="flat" cmpd="sng" algn="ctr">
                      <a:solidFill>
                        <a:srgbClr val="3F9DBE"/>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mn-lt"/>
                          <a:ea typeface="ＭＳ Ｐゴシック"/>
                          <a:cs typeface="Century Gothic" pitchFamily="34" charset="0"/>
                        </a:rPr>
                        <a:t>73.3</a:t>
                      </a:r>
                      <a:endParaRPr kumimoji="0" lang="fr-FR" sz="1400" b="1" i="0" u="none" strike="noStrike" cap="none" normalizeH="0" baseline="0" dirty="0" smtClean="0">
                        <a:ln>
                          <a:noFill/>
                        </a:ln>
                        <a:solidFill>
                          <a:schemeClr val="tx1"/>
                        </a:solidFill>
                        <a:effectLst/>
                        <a:latin typeface="+mn-lt"/>
                        <a:ea typeface="ＭＳ Ｐゴシック"/>
                        <a:cs typeface="Century Gothic" pitchFamily="34" charset="0"/>
                      </a:endParaRP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smtClean="0">
                          <a:ln>
                            <a:noFill/>
                          </a:ln>
                          <a:solidFill>
                            <a:schemeClr val="tx1"/>
                          </a:solidFill>
                          <a:effectLst/>
                          <a:latin typeface="+mn-lt"/>
                          <a:ea typeface="ＭＳ Ｐゴシック"/>
                          <a:cs typeface="Century Gothic" pitchFamily="34" charset="0"/>
                        </a:rPr>
                        <a:t>7.5 %</a:t>
                      </a:r>
                    </a:p>
                  </a:txBody>
                  <a:tcPr marR="216000" horzOverflow="overflow">
                    <a:lnL w="6350" cap="flat" cmpd="sng" algn="ctr">
                      <a:noFill/>
                      <a:prstDash val="solid"/>
                      <a:round/>
                      <a:headEnd type="none" w="med" len="med"/>
                      <a:tailEnd type="none" w="med" len="med"/>
                    </a:lnL>
                    <a:lnR w="6350" cap="flat" cmpd="sng" algn="ctr">
                      <a:solidFill>
                        <a:schemeClr val="accent1">
                          <a:lumMod val="40000"/>
                          <a:lumOff val="60000"/>
                        </a:schemeClr>
                      </a:solidFill>
                      <a:prstDash val="solid"/>
                      <a:round/>
                      <a:headEnd type="none" w="med" len="med"/>
                      <a:tailEnd type="none" w="med" len="med"/>
                    </a:lnR>
                    <a:lnT w="38100" cap="flat" cmpd="sng" algn="ctr">
                      <a:solidFill>
                        <a:srgbClr val="3F9DBE"/>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1" i="0" u="none" strike="noStrike" kern="1200" cap="none" normalizeH="0" baseline="0" dirty="0" smtClean="0">
                          <a:ln>
                            <a:noFill/>
                          </a:ln>
                          <a:solidFill>
                            <a:sysClr val="windowText" lastClr="000000"/>
                          </a:solidFill>
                          <a:effectLst/>
                          <a:latin typeface="+mn-lt"/>
                          <a:ea typeface="ＭＳ Ｐゴシック"/>
                          <a:cs typeface="Century Gothic" pitchFamily="34" charset="0"/>
                        </a:rPr>
                        <a:t>+20.4 %</a:t>
                      </a:r>
                    </a:p>
                  </a:txBody>
                  <a:tcPr marR="216000" horzOverflow="overflow">
                    <a:lnL w="6350" cap="flat" cmpd="sng" algn="ctr">
                      <a:solidFill>
                        <a:schemeClr val="accent1">
                          <a:lumMod val="40000"/>
                          <a:lumOff val="60000"/>
                        </a:schemeClr>
                      </a:solidFill>
                      <a:prstDash val="solid"/>
                      <a:round/>
                      <a:headEnd type="none" w="med" len="med"/>
                      <a:tailEnd type="none" w="med" len="med"/>
                    </a:lnL>
                    <a:lnR>
                      <a:noFill/>
                    </a:lnR>
                    <a:lnT w="38100" cap="flat" cmpd="sng" algn="ctr">
                      <a:solidFill>
                        <a:srgbClr val="3F9DBE"/>
                      </a:solidFill>
                      <a:prstDash val="solid"/>
                      <a:round/>
                      <a:headEnd type="none" w="med" len="med"/>
                      <a:tailEnd type="none" w="med" len="med"/>
                    </a:lnT>
                    <a:lnB>
                      <a:noFill/>
                    </a:lnB>
                    <a:lnTlToBr>
                      <a:noFill/>
                    </a:lnTlToBr>
                    <a:lnBlToTr>
                      <a:noFill/>
                    </a:lnBlToTr>
                    <a:solidFill>
                      <a:schemeClr val="bg1">
                        <a:alpha val="80000"/>
                      </a:schemeClr>
                    </a:solidFill>
                  </a:tcPr>
                </a:tc>
              </a:tr>
            </a:tbl>
          </a:graphicData>
        </a:graphic>
      </p:graphicFrame>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843486">
            <a:off x="292411" y="5705563"/>
            <a:ext cx="457548" cy="457548"/>
          </a:xfrm>
          <a:prstGeom prst="rect">
            <a:avLst/>
          </a:prstGeom>
          <a:noFill/>
          <a:effectLst>
            <a:glow rad="127000">
              <a:schemeClr val="accent1">
                <a:alpha val="0"/>
              </a:schemeClr>
            </a:glow>
            <a:reflection stA="0" endPos="65000" dist="50800" dir="5400000" sy="-100000" algn="bl" rotWithShape="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13298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3"/>
          <p:cNvSpPr txBox="1">
            <a:spLocks/>
          </p:cNvSpPr>
          <p:nvPr/>
        </p:nvSpPr>
        <p:spPr>
          <a:xfrm>
            <a:off x="188226" y="474134"/>
            <a:ext cx="8229600" cy="459316"/>
          </a:xfrm>
          <a:prstGeom prst="rect">
            <a:avLst/>
          </a:prstGeom>
        </p:spPr>
        <p:txBody>
          <a:bodyPr/>
          <a:lstStyle>
            <a:lvl1pPr algn="l" rtl="0" eaLnBrk="0" fontAlgn="base" hangingPunct="0">
              <a:spcBef>
                <a:spcPct val="0"/>
              </a:spcBef>
              <a:spcAft>
                <a:spcPct val="0"/>
              </a:spcAft>
              <a:defRPr sz="2000" b="0" i="1">
                <a:solidFill>
                  <a:schemeClr val="tx1">
                    <a:lumMod val="75000"/>
                    <a:lumOff val="25000"/>
                  </a:schemeClr>
                </a:solidFill>
                <a:latin typeface="Calibri" pitchFamily="34" charset="0"/>
                <a:ea typeface="ＭＳ Ｐゴシック" pitchFamily="62" charset="-128"/>
                <a:cs typeface="Calibri" pitchFamily="34" charset="0"/>
              </a:defRPr>
            </a:lvl1pPr>
            <a:lvl2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2pPr>
            <a:lvl3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3pPr>
            <a:lvl4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4pPr>
            <a:lvl5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5pPr>
            <a:lvl6pPr marL="457200" algn="l" rtl="0" fontAlgn="base">
              <a:spcBef>
                <a:spcPct val="0"/>
              </a:spcBef>
              <a:spcAft>
                <a:spcPct val="0"/>
              </a:spcAft>
              <a:defRPr sz="2400">
                <a:solidFill>
                  <a:schemeClr val="tx1"/>
                </a:solidFill>
                <a:latin typeface="Arial" pitchFamily="62" charset="0"/>
              </a:defRPr>
            </a:lvl6pPr>
            <a:lvl7pPr marL="914400" algn="l" rtl="0" fontAlgn="base">
              <a:spcBef>
                <a:spcPct val="0"/>
              </a:spcBef>
              <a:spcAft>
                <a:spcPct val="0"/>
              </a:spcAft>
              <a:defRPr sz="2400">
                <a:solidFill>
                  <a:schemeClr val="tx1"/>
                </a:solidFill>
                <a:latin typeface="Arial" pitchFamily="62" charset="0"/>
              </a:defRPr>
            </a:lvl7pPr>
            <a:lvl8pPr marL="1371600" algn="l" rtl="0" fontAlgn="base">
              <a:spcBef>
                <a:spcPct val="0"/>
              </a:spcBef>
              <a:spcAft>
                <a:spcPct val="0"/>
              </a:spcAft>
              <a:defRPr sz="2400">
                <a:solidFill>
                  <a:schemeClr val="tx1"/>
                </a:solidFill>
                <a:latin typeface="Arial" pitchFamily="62" charset="0"/>
              </a:defRPr>
            </a:lvl8pPr>
            <a:lvl9pPr marL="1828800" algn="l" rtl="0" fontAlgn="base">
              <a:spcBef>
                <a:spcPct val="0"/>
              </a:spcBef>
              <a:spcAft>
                <a:spcPct val="0"/>
              </a:spcAft>
              <a:defRPr sz="2400">
                <a:solidFill>
                  <a:schemeClr val="tx1"/>
                </a:solidFill>
                <a:latin typeface="Arial" pitchFamily="62" charset="0"/>
              </a:defRPr>
            </a:lvl9pPr>
          </a:lstStyle>
          <a:p>
            <a:r>
              <a:rPr lang="fr-FR" sz="2400" b="1" i="0" cap="small" dirty="0" err="1">
                <a:solidFill>
                  <a:schemeClr val="tx1"/>
                </a:solidFill>
                <a:cs typeface="Calibri"/>
              </a:rPr>
              <a:t>Analysis</a:t>
            </a:r>
            <a:r>
              <a:rPr lang="fr-FR" sz="2400" b="1" i="0" cap="small" dirty="0">
                <a:solidFill>
                  <a:schemeClr val="tx1"/>
                </a:solidFill>
                <a:cs typeface="Calibri"/>
              </a:rPr>
              <a:t> of </a:t>
            </a:r>
            <a:r>
              <a:rPr lang="fr-FR" sz="2400" b="1" i="0" cap="small" dirty="0" err="1" smtClean="0">
                <a:solidFill>
                  <a:schemeClr val="tx1"/>
                </a:solidFill>
                <a:cs typeface="Calibri"/>
              </a:rPr>
              <a:t>financial</a:t>
            </a:r>
            <a:r>
              <a:rPr lang="fr-FR" sz="2400" b="1" i="0" cap="small" dirty="0" smtClean="0">
                <a:solidFill>
                  <a:schemeClr val="tx1"/>
                </a:solidFill>
                <a:cs typeface="Calibri"/>
              </a:rPr>
              <a:t> </a:t>
            </a:r>
            <a:r>
              <a:rPr lang="fr-FR" sz="2400" b="1" i="0" cap="small" dirty="0" smtClean="0">
                <a:solidFill>
                  <a:schemeClr val="tx1"/>
                </a:solidFill>
                <a:cs typeface="Calibri"/>
              </a:rPr>
              <a:t>profit</a:t>
            </a:r>
            <a:endParaRPr lang="fr-FR" sz="2400" b="1" i="0" cap="small" dirty="0">
              <a:solidFill>
                <a:schemeClr val="tx1"/>
              </a:solidFill>
              <a:latin typeface="+mn-lt"/>
              <a:cs typeface="Calibri"/>
            </a:endParaRPr>
          </a:p>
        </p:txBody>
      </p:sp>
      <p:graphicFrame>
        <p:nvGraphicFramePr>
          <p:cNvPr id="5" name="Tableau 4"/>
          <p:cNvGraphicFramePr>
            <a:graphicFrameLocks noGrp="1"/>
          </p:cNvGraphicFramePr>
          <p:nvPr>
            <p:extLst>
              <p:ext uri="{D42A27DB-BD31-4B8C-83A1-F6EECF244321}">
                <p14:modId xmlns:p14="http://schemas.microsoft.com/office/powerpoint/2010/main" val="1846564348"/>
              </p:ext>
            </p:extLst>
          </p:nvPr>
        </p:nvGraphicFramePr>
        <p:xfrm>
          <a:off x="834501" y="2086253"/>
          <a:ext cx="6624000" cy="3053918"/>
        </p:xfrm>
        <a:graphic>
          <a:graphicData uri="http://schemas.openxmlformats.org/drawingml/2006/table">
            <a:tbl>
              <a:tblPr firstRow="1" bandRow="1">
                <a:tableStyleId>{5C22544A-7EE6-4342-B048-85BDC9FD1C3A}</a:tableStyleId>
              </a:tblPr>
              <a:tblGrid>
                <a:gridCol w="3816000"/>
                <a:gridCol w="1404000"/>
                <a:gridCol w="1404000"/>
              </a:tblGrid>
              <a:tr h="1023271">
                <a:tc>
                  <a:txBody>
                    <a:bodyPr/>
                    <a:lstStyle/>
                    <a:p>
                      <a:endParaRPr lang="fr-FR" dirty="0">
                        <a:latin typeface="Calibri" panose="020F0502020204030204" pitchFamily="34" charset="0"/>
                        <a:cs typeface="Calibri" panose="020F0502020204030204" pitchFamily="34" charset="0"/>
                      </a:endParaRPr>
                    </a:p>
                  </a:txBody>
                  <a:tcPr>
                    <a:solidFill>
                      <a:schemeClr val="bg1"/>
                    </a:solidFill>
                  </a:tcPr>
                </a:tc>
                <a:tc>
                  <a:txBody>
                    <a:bodyPr/>
                    <a:lstStyle/>
                    <a:p>
                      <a:pPr algn="ctr"/>
                      <a:r>
                        <a:rPr lang="fr-FR" sz="2400" dirty="0" smtClean="0">
                          <a:latin typeface="Calibri" panose="020F0502020204030204" pitchFamily="34" charset="0"/>
                          <a:cs typeface="Calibri" panose="020F0502020204030204" pitchFamily="34" charset="0"/>
                        </a:rPr>
                        <a:t>H1 2016</a:t>
                      </a:r>
                      <a:endParaRPr lang="fr-FR" sz="2400" dirty="0">
                        <a:latin typeface="Calibri" panose="020F0502020204030204" pitchFamily="34" charset="0"/>
                        <a:cs typeface="Calibri" panose="020F0502020204030204" pitchFamily="34" charset="0"/>
                      </a:endParaRPr>
                    </a:p>
                  </a:txBody>
                  <a:tcPr anchor="ctr"/>
                </a:tc>
                <a:tc>
                  <a:txBody>
                    <a:bodyPr/>
                    <a:lstStyle/>
                    <a:p>
                      <a:pPr algn="ctr"/>
                      <a:r>
                        <a:rPr lang="fr-FR" sz="2400" dirty="0" smtClean="0">
                          <a:latin typeface="Calibri" panose="020F0502020204030204" pitchFamily="34" charset="0"/>
                          <a:cs typeface="Calibri" panose="020F0502020204030204" pitchFamily="34" charset="0"/>
                        </a:rPr>
                        <a:t>H1 2017</a:t>
                      </a:r>
                      <a:endParaRPr lang="fr-FR" sz="2400" dirty="0">
                        <a:latin typeface="Calibri" panose="020F0502020204030204" pitchFamily="34" charset="0"/>
                        <a:cs typeface="Calibri" panose="020F0502020204030204" pitchFamily="34" charset="0"/>
                      </a:endParaRPr>
                    </a:p>
                  </a:txBody>
                  <a:tcPr anchor="ctr"/>
                </a:tc>
              </a:tr>
              <a:tr h="474234">
                <a:tc>
                  <a:txBody>
                    <a:bodyPr/>
                    <a:lstStyle/>
                    <a:p>
                      <a:pPr marL="0" algn="l" defTabSz="457200" rtl="0" eaLnBrk="1" latinLnBrk="0" hangingPunct="1"/>
                      <a:r>
                        <a:rPr lang="fr-FR" sz="1800" kern="1200" dirty="0" err="1" smtClean="0">
                          <a:solidFill>
                            <a:schemeClr val="dk1"/>
                          </a:solidFill>
                          <a:latin typeface="Calibri" panose="020F0502020204030204" pitchFamily="34" charset="0"/>
                          <a:ea typeface="+mn-ea"/>
                          <a:cs typeface="Calibri" panose="020F0502020204030204" pitchFamily="34" charset="0"/>
                        </a:rPr>
                        <a:t>Borrowing</a:t>
                      </a:r>
                      <a:r>
                        <a:rPr lang="fr-FR" sz="1800" kern="1200" dirty="0" smtClean="0">
                          <a:solidFill>
                            <a:schemeClr val="dk1"/>
                          </a:solidFill>
                          <a:latin typeface="Calibri" panose="020F0502020204030204" pitchFamily="34" charset="0"/>
                          <a:ea typeface="+mn-ea"/>
                          <a:cs typeface="Calibri" panose="020F0502020204030204" pitchFamily="34" charset="0"/>
                        </a:rPr>
                        <a:t> </a:t>
                      </a:r>
                      <a:r>
                        <a:rPr lang="fr-FR" sz="1800" kern="1200" dirty="0" err="1" smtClean="0">
                          <a:solidFill>
                            <a:schemeClr val="dk1"/>
                          </a:solidFill>
                          <a:latin typeface="Calibri" panose="020F0502020204030204" pitchFamily="34" charset="0"/>
                          <a:ea typeface="+mn-ea"/>
                          <a:cs typeface="Calibri" panose="020F0502020204030204" pitchFamily="34" charset="0"/>
                        </a:rPr>
                        <a:t>costs</a:t>
                      </a:r>
                      <a:endParaRPr lang="fr-FR" sz="1800" kern="1200" dirty="0">
                        <a:solidFill>
                          <a:schemeClr val="dk1"/>
                        </a:solidFill>
                        <a:latin typeface="Calibri" panose="020F0502020204030204" pitchFamily="34" charset="0"/>
                        <a:ea typeface="+mn-ea"/>
                        <a:cs typeface="Calibri" panose="020F0502020204030204" pitchFamily="34" charset="0"/>
                      </a:endParaRPr>
                    </a:p>
                  </a:txBody>
                  <a:tcPr>
                    <a:solidFill>
                      <a:schemeClr val="tx2">
                        <a:lumMod val="20000"/>
                        <a:lumOff val="80000"/>
                      </a:schemeClr>
                    </a:solidFill>
                  </a:tcPr>
                </a:tc>
                <a:tc>
                  <a:txBody>
                    <a:bodyPr/>
                    <a:lstStyle/>
                    <a:p>
                      <a:pPr marL="0" algn="r" defTabSz="457200" rtl="0" eaLnBrk="1" latinLnBrk="0" hangingPunct="1"/>
                      <a:r>
                        <a:rPr lang="fr-FR" sz="1800" kern="1200" dirty="0" smtClean="0">
                          <a:solidFill>
                            <a:schemeClr val="dk1"/>
                          </a:solidFill>
                          <a:latin typeface="Calibri" panose="020F0502020204030204" pitchFamily="34" charset="0"/>
                          <a:ea typeface="+mn-ea"/>
                          <a:cs typeface="Calibri" panose="020F0502020204030204" pitchFamily="34" charset="0"/>
                        </a:rPr>
                        <a:t>-0.5</a:t>
                      </a:r>
                      <a:endParaRPr lang="fr-FR" sz="1800" kern="1200" dirty="0">
                        <a:solidFill>
                          <a:schemeClr val="dk1"/>
                        </a:solidFill>
                        <a:latin typeface="Calibri" panose="020F0502020204030204" pitchFamily="34" charset="0"/>
                        <a:ea typeface="+mn-ea"/>
                        <a:cs typeface="Calibri" panose="020F0502020204030204" pitchFamily="34" charset="0"/>
                      </a:endParaRPr>
                    </a:p>
                  </a:txBody>
                  <a:tcPr anchor="ctr">
                    <a:solidFill>
                      <a:schemeClr val="tx2">
                        <a:lumMod val="20000"/>
                        <a:lumOff val="80000"/>
                      </a:schemeClr>
                    </a:solidFill>
                  </a:tcPr>
                </a:tc>
                <a:tc>
                  <a:txBody>
                    <a:bodyPr/>
                    <a:lstStyle/>
                    <a:p>
                      <a:pPr marL="0" algn="r" defTabSz="457200" rtl="0" eaLnBrk="1" latinLnBrk="0" hangingPunct="1"/>
                      <a:r>
                        <a:rPr lang="fr-FR" sz="1800" kern="1200" dirty="0" smtClean="0">
                          <a:solidFill>
                            <a:schemeClr val="dk1"/>
                          </a:solidFill>
                          <a:latin typeface="Calibri" panose="020F0502020204030204" pitchFamily="34" charset="0"/>
                          <a:ea typeface="+mn-ea"/>
                          <a:cs typeface="Calibri" panose="020F0502020204030204" pitchFamily="34" charset="0"/>
                        </a:rPr>
                        <a:t>-0.4</a:t>
                      </a:r>
                      <a:endParaRPr lang="fr-FR" sz="1800" kern="1200" dirty="0">
                        <a:solidFill>
                          <a:schemeClr val="dk1"/>
                        </a:solidFill>
                        <a:latin typeface="Calibri" panose="020F0502020204030204" pitchFamily="34" charset="0"/>
                        <a:ea typeface="+mn-ea"/>
                        <a:cs typeface="Calibri" panose="020F0502020204030204" pitchFamily="34" charset="0"/>
                      </a:endParaRPr>
                    </a:p>
                  </a:txBody>
                  <a:tcPr anchor="ctr">
                    <a:solidFill>
                      <a:schemeClr val="tx2">
                        <a:lumMod val="20000"/>
                        <a:lumOff val="80000"/>
                      </a:schemeClr>
                    </a:solidFill>
                  </a:tcPr>
                </a:tc>
              </a:tr>
              <a:tr h="474234">
                <a:tc>
                  <a:txBody>
                    <a:bodyPr/>
                    <a:lstStyle/>
                    <a:p>
                      <a:pPr algn="l"/>
                      <a:r>
                        <a:rPr lang="fr-FR" dirty="0" err="1" smtClean="0">
                          <a:latin typeface="Calibri" panose="020F0502020204030204" pitchFamily="34" charset="0"/>
                          <a:cs typeface="Calibri" panose="020F0502020204030204" pitchFamily="34" charset="0"/>
                        </a:rPr>
                        <a:t>Foreign</a:t>
                      </a:r>
                      <a:r>
                        <a:rPr lang="fr-FR" dirty="0" smtClean="0">
                          <a:latin typeface="Calibri" panose="020F0502020204030204" pitchFamily="34" charset="0"/>
                          <a:cs typeface="Calibri" panose="020F0502020204030204" pitchFamily="34" charset="0"/>
                        </a:rPr>
                        <a:t> exchange </a:t>
                      </a:r>
                      <a:r>
                        <a:rPr lang="fr-FR" dirty="0" err="1" smtClean="0">
                          <a:latin typeface="Calibri" panose="020F0502020204030204" pitchFamily="34" charset="0"/>
                          <a:cs typeface="Calibri" panose="020F0502020204030204" pitchFamily="34" charset="0"/>
                        </a:rPr>
                        <a:t>risk</a:t>
                      </a:r>
                      <a:endParaRPr lang="fr-FR" dirty="0">
                        <a:latin typeface="Calibri" panose="020F0502020204030204" pitchFamily="34" charset="0"/>
                        <a:cs typeface="Calibri" panose="020F0502020204030204" pitchFamily="34" charset="0"/>
                      </a:endParaRPr>
                    </a:p>
                  </a:txBody>
                  <a:tcPr>
                    <a:solidFill>
                      <a:schemeClr val="tx2">
                        <a:lumMod val="20000"/>
                        <a:lumOff val="80000"/>
                      </a:schemeClr>
                    </a:solidFill>
                  </a:tcPr>
                </a:tc>
                <a:tc>
                  <a:txBody>
                    <a:bodyPr/>
                    <a:lstStyle/>
                    <a:p>
                      <a:pPr algn="r"/>
                      <a:r>
                        <a:rPr lang="fr-FR" dirty="0" smtClean="0">
                          <a:latin typeface="Calibri" panose="020F0502020204030204" pitchFamily="34" charset="0"/>
                          <a:cs typeface="Calibri" panose="020F0502020204030204" pitchFamily="34" charset="0"/>
                        </a:rPr>
                        <a:t>-2.1</a:t>
                      </a:r>
                      <a:endParaRPr lang="fr-FR" dirty="0">
                        <a:latin typeface="Calibri" panose="020F0502020204030204" pitchFamily="34" charset="0"/>
                        <a:cs typeface="Calibri" panose="020F0502020204030204" pitchFamily="34" charset="0"/>
                      </a:endParaRPr>
                    </a:p>
                  </a:txBody>
                  <a:tcPr anchor="ctr">
                    <a:solidFill>
                      <a:schemeClr val="tx2">
                        <a:lumMod val="20000"/>
                        <a:lumOff val="80000"/>
                      </a:schemeClr>
                    </a:solidFill>
                  </a:tcPr>
                </a:tc>
                <a:tc>
                  <a:txBody>
                    <a:bodyPr/>
                    <a:lstStyle/>
                    <a:p>
                      <a:pPr algn="r"/>
                      <a:r>
                        <a:rPr lang="fr-FR" dirty="0" smtClean="0">
                          <a:latin typeface="Calibri" panose="020F0502020204030204" pitchFamily="34" charset="0"/>
                          <a:cs typeface="Calibri" panose="020F0502020204030204" pitchFamily="34" charset="0"/>
                        </a:rPr>
                        <a:t>-2.7</a:t>
                      </a:r>
                      <a:endParaRPr lang="fr-FR" dirty="0">
                        <a:latin typeface="Calibri" panose="020F0502020204030204" pitchFamily="34" charset="0"/>
                        <a:cs typeface="Calibri" panose="020F0502020204030204" pitchFamily="34" charset="0"/>
                      </a:endParaRPr>
                    </a:p>
                  </a:txBody>
                  <a:tcPr anchor="ctr">
                    <a:solidFill>
                      <a:schemeClr val="tx2">
                        <a:lumMod val="20000"/>
                        <a:lumOff val="80000"/>
                      </a:schemeClr>
                    </a:solidFill>
                  </a:tcPr>
                </a:tc>
              </a:tr>
              <a:tr h="474234">
                <a:tc>
                  <a:txBody>
                    <a:bodyPr/>
                    <a:lstStyle/>
                    <a:p>
                      <a:pPr marL="0" algn="l" defTabSz="457200" rtl="0" eaLnBrk="1" latinLnBrk="0" hangingPunct="1"/>
                      <a:r>
                        <a:rPr lang="fr-FR" sz="1800" kern="1200" dirty="0" err="1" smtClean="0">
                          <a:solidFill>
                            <a:schemeClr val="dk1"/>
                          </a:solidFill>
                          <a:latin typeface="Calibri" panose="020F0502020204030204" pitchFamily="34" charset="0"/>
                          <a:ea typeface="+mn-ea"/>
                          <a:cs typeface="Calibri" panose="020F0502020204030204" pitchFamily="34" charset="0"/>
                        </a:rPr>
                        <a:t>Others</a:t>
                      </a:r>
                      <a:r>
                        <a:rPr lang="fr-FR" sz="1800" kern="1200" dirty="0" smtClean="0">
                          <a:solidFill>
                            <a:schemeClr val="dk1"/>
                          </a:solidFill>
                          <a:latin typeface="Calibri" panose="020F0502020204030204" pitchFamily="34" charset="0"/>
                          <a:ea typeface="+mn-ea"/>
                          <a:cs typeface="Calibri" panose="020F0502020204030204" pitchFamily="34" charset="0"/>
                        </a:rPr>
                        <a:t> </a:t>
                      </a:r>
                      <a:r>
                        <a:rPr lang="fr-FR" sz="1800" kern="1200" dirty="0" err="1" smtClean="0">
                          <a:solidFill>
                            <a:schemeClr val="dk1"/>
                          </a:solidFill>
                          <a:latin typeface="Calibri" panose="020F0502020204030204" pitchFamily="34" charset="0"/>
                          <a:ea typeface="+mn-ea"/>
                          <a:cs typeface="Calibri" panose="020F0502020204030204" pitchFamily="34" charset="0"/>
                        </a:rPr>
                        <a:t>financial</a:t>
                      </a:r>
                      <a:r>
                        <a:rPr lang="fr-FR" sz="1800" kern="1200" baseline="0" dirty="0" smtClean="0">
                          <a:solidFill>
                            <a:schemeClr val="dk1"/>
                          </a:solidFill>
                          <a:latin typeface="Calibri" panose="020F0502020204030204" pitchFamily="34" charset="0"/>
                          <a:ea typeface="+mn-ea"/>
                          <a:cs typeface="Calibri" panose="020F0502020204030204" pitchFamily="34" charset="0"/>
                        </a:rPr>
                        <a:t> </a:t>
                      </a:r>
                      <a:r>
                        <a:rPr lang="fr-FR" sz="1800" kern="1200" baseline="0" dirty="0" err="1" smtClean="0">
                          <a:solidFill>
                            <a:schemeClr val="dk1"/>
                          </a:solidFill>
                          <a:latin typeface="Calibri" panose="020F0502020204030204" pitchFamily="34" charset="0"/>
                          <a:ea typeface="+mn-ea"/>
                          <a:cs typeface="Calibri" panose="020F0502020204030204" pitchFamily="34" charset="0"/>
                        </a:rPr>
                        <a:t>results</a:t>
                      </a:r>
                      <a:endParaRPr lang="fr-FR" sz="1800" kern="1200" dirty="0">
                        <a:solidFill>
                          <a:schemeClr val="dk1"/>
                        </a:solidFill>
                        <a:latin typeface="Calibri" panose="020F0502020204030204" pitchFamily="34" charset="0"/>
                        <a:ea typeface="+mn-ea"/>
                        <a:cs typeface="Calibri" panose="020F0502020204030204" pitchFamily="34" charset="0"/>
                      </a:endParaRPr>
                    </a:p>
                  </a:txBody>
                  <a:tcPr>
                    <a:lnB w="12700" cap="flat" cmpd="sng" algn="ctr">
                      <a:solidFill>
                        <a:schemeClr val="accent1"/>
                      </a:solidFill>
                      <a:prstDash val="solid"/>
                      <a:round/>
                      <a:headEnd type="none" w="med" len="med"/>
                      <a:tailEnd type="none" w="med" len="med"/>
                    </a:lnB>
                    <a:solidFill>
                      <a:schemeClr val="tx2">
                        <a:lumMod val="20000"/>
                        <a:lumOff val="80000"/>
                      </a:schemeClr>
                    </a:solidFill>
                  </a:tcPr>
                </a:tc>
                <a:tc>
                  <a:txBody>
                    <a:bodyPr/>
                    <a:lstStyle/>
                    <a:p>
                      <a:pPr marL="0" algn="r" defTabSz="457200" rtl="0" eaLnBrk="1" latinLnBrk="0" hangingPunct="1"/>
                      <a:r>
                        <a:rPr lang="fr-FR" sz="1800" kern="1200" dirty="0" smtClean="0">
                          <a:solidFill>
                            <a:schemeClr val="dk1"/>
                          </a:solidFill>
                          <a:latin typeface="Calibri" panose="020F0502020204030204" pitchFamily="34" charset="0"/>
                          <a:ea typeface="+mn-ea"/>
                          <a:cs typeface="Calibri" panose="020F0502020204030204" pitchFamily="34" charset="0"/>
                        </a:rPr>
                        <a:t>-</a:t>
                      </a:r>
                      <a:endParaRPr lang="fr-FR" sz="1800" kern="1200" dirty="0">
                        <a:solidFill>
                          <a:schemeClr val="dk1"/>
                        </a:solidFill>
                        <a:latin typeface="Calibri" panose="020F0502020204030204" pitchFamily="34" charset="0"/>
                        <a:ea typeface="+mn-ea"/>
                        <a:cs typeface="Calibri" panose="020F0502020204030204" pitchFamily="34" charset="0"/>
                      </a:endParaRPr>
                    </a:p>
                  </a:txBody>
                  <a:tcPr anchor="ctr">
                    <a:lnB w="12700" cap="flat" cmpd="sng" algn="ctr">
                      <a:solidFill>
                        <a:schemeClr val="accent1"/>
                      </a:solidFill>
                      <a:prstDash val="solid"/>
                      <a:round/>
                      <a:headEnd type="none" w="med" len="med"/>
                      <a:tailEnd type="none" w="med" len="med"/>
                    </a:lnB>
                    <a:solidFill>
                      <a:schemeClr val="tx2">
                        <a:lumMod val="20000"/>
                        <a:lumOff val="80000"/>
                      </a:schemeClr>
                    </a:solidFill>
                  </a:tcPr>
                </a:tc>
                <a:tc>
                  <a:txBody>
                    <a:bodyPr/>
                    <a:lstStyle/>
                    <a:p>
                      <a:pPr marL="0" algn="r" defTabSz="457200" rtl="0" eaLnBrk="1" latinLnBrk="0" hangingPunct="1"/>
                      <a:r>
                        <a:rPr lang="fr-FR" sz="1800" kern="1200" dirty="0" smtClean="0">
                          <a:solidFill>
                            <a:schemeClr val="dk1"/>
                          </a:solidFill>
                          <a:latin typeface="Calibri" panose="020F0502020204030204" pitchFamily="34" charset="0"/>
                          <a:ea typeface="+mn-ea"/>
                          <a:cs typeface="Calibri" panose="020F0502020204030204" pitchFamily="34" charset="0"/>
                        </a:rPr>
                        <a:t>21.4</a:t>
                      </a:r>
                      <a:endParaRPr lang="fr-FR" sz="1800" kern="1200" dirty="0">
                        <a:solidFill>
                          <a:schemeClr val="dk1"/>
                        </a:solidFill>
                        <a:latin typeface="Calibri" panose="020F0502020204030204" pitchFamily="34" charset="0"/>
                        <a:ea typeface="+mn-ea"/>
                        <a:cs typeface="Calibri" panose="020F0502020204030204" pitchFamily="34" charset="0"/>
                      </a:endParaRPr>
                    </a:p>
                  </a:txBody>
                  <a:tcPr anchor="ctr">
                    <a:lnB w="12700" cap="flat" cmpd="sng" algn="ctr">
                      <a:solidFill>
                        <a:schemeClr val="accent1"/>
                      </a:solidFill>
                      <a:prstDash val="solid"/>
                      <a:round/>
                      <a:headEnd type="none" w="med" len="med"/>
                      <a:tailEnd type="none" w="med" len="med"/>
                    </a:lnB>
                    <a:solidFill>
                      <a:schemeClr val="tx2">
                        <a:lumMod val="20000"/>
                        <a:lumOff val="80000"/>
                      </a:schemeClr>
                    </a:solidFill>
                  </a:tcPr>
                </a:tc>
              </a:tr>
              <a:tr h="607945">
                <a:tc>
                  <a:txBody>
                    <a:bodyPr/>
                    <a:lstStyle/>
                    <a:p>
                      <a:r>
                        <a:rPr lang="fr-FR" b="1" cap="small" baseline="0" dirty="0" smtClean="0">
                          <a:latin typeface="Calibri" panose="020F0502020204030204" pitchFamily="34" charset="0"/>
                          <a:cs typeface="Calibri" panose="020F0502020204030204" pitchFamily="34" charset="0"/>
                        </a:rPr>
                        <a:t>Financial profit</a:t>
                      </a:r>
                      <a:endParaRPr lang="fr-FR" b="1" cap="small" baseline="0" dirty="0">
                        <a:latin typeface="Calibri" panose="020F0502020204030204" pitchFamily="34" charset="0"/>
                        <a:cs typeface="Calibri" panose="020F0502020204030204" pitchFamily="34" charset="0"/>
                      </a:endParaRPr>
                    </a:p>
                  </a:txBody>
                  <a:tcPr anchor="ctr">
                    <a:lnT w="12700" cap="flat" cmpd="sng" algn="ctr">
                      <a:solidFill>
                        <a:schemeClr val="accent1"/>
                      </a:solidFill>
                      <a:prstDash val="solid"/>
                      <a:round/>
                      <a:headEnd type="none" w="med" len="med"/>
                      <a:tailEnd type="none" w="med" len="med"/>
                    </a:lnT>
                  </a:tcPr>
                </a:tc>
                <a:tc>
                  <a:txBody>
                    <a:bodyPr/>
                    <a:lstStyle/>
                    <a:p>
                      <a:pPr algn="r"/>
                      <a:r>
                        <a:rPr lang="fr-FR" b="1" dirty="0" smtClean="0">
                          <a:latin typeface="Calibri" panose="020F0502020204030204" pitchFamily="34" charset="0"/>
                          <a:cs typeface="Calibri" panose="020F0502020204030204" pitchFamily="34" charset="0"/>
                        </a:rPr>
                        <a:t>-2.6</a:t>
                      </a:r>
                      <a:endParaRPr lang="fr-FR" b="1" dirty="0">
                        <a:latin typeface="Calibri" panose="020F0502020204030204" pitchFamily="34" charset="0"/>
                        <a:cs typeface="Calibri" panose="020F0502020204030204" pitchFamily="34" charset="0"/>
                      </a:endParaRPr>
                    </a:p>
                  </a:txBody>
                  <a:tcPr anchor="ctr">
                    <a:lnT w="12700" cap="flat" cmpd="sng" algn="ctr">
                      <a:solidFill>
                        <a:schemeClr val="accent1"/>
                      </a:solidFill>
                      <a:prstDash val="solid"/>
                      <a:round/>
                      <a:headEnd type="none" w="med" len="med"/>
                      <a:tailEnd type="none" w="med" len="med"/>
                    </a:lnT>
                  </a:tcPr>
                </a:tc>
                <a:tc>
                  <a:txBody>
                    <a:bodyPr/>
                    <a:lstStyle/>
                    <a:p>
                      <a:pPr algn="r"/>
                      <a:r>
                        <a:rPr lang="fr-FR" b="1" dirty="0" smtClean="0">
                          <a:latin typeface="Calibri" panose="020F0502020204030204" pitchFamily="34" charset="0"/>
                          <a:cs typeface="Calibri" panose="020F0502020204030204" pitchFamily="34" charset="0"/>
                        </a:rPr>
                        <a:t>18.3</a:t>
                      </a:r>
                      <a:endParaRPr lang="fr-FR" b="1" dirty="0">
                        <a:latin typeface="Calibri" panose="020F0502020204030204" pitchFamily="34" charset="0"/>
                        <a:cs typeface="Calibri" panose="020F0502020204030204" pitchFamily="34" charset="0"/>
                      </a:endParaRPr>
                    </a:p>
                  </a:txBody>
                  <a:tcPr anchor="ctr">
                    <a:lnT w="12700" cap="flat" cmpd="sng" algn="ctr">
                      <a:solidFill>
                        <a:schemeClr val="accent1"/>
                      </a:solidFill>
                      <a:prstDash val="solid"/>
                      <a:round/>
                      <a:headEnd type="none" w="med" len="med"/>
                      <a:tailEnd type="none" w="med" len="med"/>
                    </a:lnT>
                  </a:tcPr>
                </a:tc>
              </a:tr>
            </a:tbl>
          </a:graphicData>
        </a:graphic>
      </p:graphicFrame>
      <p:sp>
        <p:nvSpPr>
          <p:cNvPr id="6" name="ZoneTexte 5"/>
          <p:cNvSpPr txBox="1"/>
          <p:nvPr/>
        </p:nvSpPr>
        <p:spPr>
          <a:xfrm>
            <a:off x="7266782" y="4110361"/>
            <a:ext cx="274434" cy="307777"/>
          </a:xfrm>
          <a:prstGeom prst="rect">
            <a:avLst/>
          </a:prstGeom>
          <a:noFill/>
        </p:spPr>
        <p:txBody>
          <a:bodyPr wrap="none" rtlCol="0">
            <a:spAutoFit/>
          </a:bodyPr>
          <a:lstStyle/>
          <a:p>
            <a:r>
              <a:rPr lang="fr-FR" sz="1400" dirty="0" smtClean="0">
                <a:latin typeface="Calibri" pitchFamily="34" charset="0"/>
                <a:cs typeface="Calibri" pitchFamily="34" charset="0"/>
              </a:rPr>
              <a:t>*</a:t>
            </a:r>
          </a:p>
        </p:txBody>
      </p:sp>
      <p:sp>
        <p:nvSpPr>
          <p:cNvPr id="12" name="ZoneTexte 11"/>
          <p:cNvSpPr txBox="1"/>
          <p:nvPr/>
        </p:nvSpPr>
        <p:spPr>
          <a:xfrm>
            <a:off x="829542" y="5328081"/>
            <a:ext cx="5545108" cy="338554"/>
          </a:xfrm>
          <a:prstGeom prst="rect">
            <a:avLst/>
          </a:prstGeom>
          <a:noFill/>
        </p:spPr>
        <p:txBody>
          <a:bodyPr wrap="none" rtlCol="0">
            <a:spAutoFit/>
          </a:bodyPr>
          <a:lstStyle/>
          <a:p>
            <a:r>
              <a:rPr lang="fr-FR" sz="1600" dirty="0" smtClean="0">
                <a:latin typeface="Calibri" pitchFamily="34" charset="0"/>
                <a:cs typeface="Calibri" pitchFamily="34" charset="0"/>
              </a:rPr>
              <a:t>(*) </a:t>
            </a:r>
            <a:r>
              <a:rPr lang="fr-FR" sz="1600" dirty="0" err="1" smtClean="0">
                <a:latin typeface="Calibri" pitchFamily="34" charset="0"/>
                <a:cs typeface="Calibri" pitchFamily="34" charset="0"/>
              </a:rPr>
              <a:t>included</a:t>
            </a:r>
            <a:r>
              <a:rPr lang="fr-FR" sz="1600" dirty="0" smtClean="0">
                <a:latin typeface="Calibri" pitchFamily="34" charset="0"/>
                <a:cs typeface="Calibri" pitchFamily="34" charset="0"/>
              </a:rPr>
              <a:t> the capital gain on </a:t>
            </a:r>
            <a:r>
              <a:rPr lang="fr-FR" sz="1600" dirty="0" err="1" smtClean="0">
                <a:latin typeface="Calibri" pitchFamily="34" charset="0"/>
                <a:cs typeface="Calibri" pitchFamily="34" charset="0"/>
              </a:rPr>
              <a:t>disposal</a:t>
            </a:r>
            <a:r>
              <a:rPr lang="fr-FR" sz="1600" dirty="0" smtClean="0">
                <a:latin typeface="Calibri" pitchFamily="34" charset="0"/>
                <a:cs typeface="Calibri" pitchFamily="34" charset="0"/>
              </a:rPr>
              <a:t> of </a:t>
            </a:r>
            <a:r>
              <a:rPr lang="fr-FR" sz="1600" dirty="0" err="1" smtClean="0">
                <a:latin typeface="Calibri" pitchFamily="34" charset="0"/>
                <a:cs typeface="Calibri" pitchFamily="34" charset="0"/>
              </a:rPr>
              <a:t>Ausy</a:t>
            </a:r>
            <a:r>
              <a:rPr lang="fr-FR" sz="1600" dirty="0" smtClean="0">
                <a:latin typeface="Calibri" pitchFamily="34" charset="0"/>
                <a:cs typeface="Calibri" pitchFamily="34" charset="0"/>
              </a:rPr>
              <a:t> </a:t>
            </a:r>
            <a:r>
              <a:rPr lang="fr-FR" sz="1600" dirty="0" err="1" smtClean="0">
                <a:latin typeface="Calibri" pitchFamily="34" charset="0"/>
                <a:cs typeface="Calibri" pitchFamily="34" charset="0"/>
              </a:rPr>
              <a:t>shares</a:t>
            </a:r>
            <a:r>
              <a:rPr lang="fr-FR" sz="1600" dirty="0" smtClean="0">
                <a:latin typeface="Calibri" pitchFamily="34" charset="0"/>
                <a:cs typeface="Calibri" pitchFamily="34" charset="0"/>
              </a:rPr>
              <a:t>: </a:t>
            </a:r>
            <a:r>
              <a:rPr lang="fr-FR" sz="1600" dirty="0">
                <a:latin typeface="Calibri" pitchFamily="34" charset="0"/>
                <a:cs typeface="Calibri" pitchFamily="34" charset="0"/>
              </a:rPr>
              <a:t>€</a:t>
            </a:r>
            <a:r>
              <a:rPr lang="fr-FR" sz="1600" dirty="0" smtClean="0">
                <a:latin typeface="Calibri" pitchFamily="34" charset="0"/>
                <a:cs typeface="Calibri" pitchFamily="34" charset="0"/>
              </a:rPr>
              <a:t>21.5M</a:t>
            </a:r>
          </a:p>
        </p:txBody>
      </p:sp>
    </p:spTree>
    <p:extLst>
      <p:ext uri="{BB962C8B-B14F-4D97-AF65-F5344CB8AC3E}">
        <p14:creationId xmlns:p14="http://schemas.microsoft.com/office/powerpoint/2010/main" val="4218055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4636" y="3615759"/>
            <a:ext cx="7226793" cy="2031325"/>
          </a:xfrm>
          <a:prstGeom prst="rect">
            <a:avLst/>
          </a:prstGeom>
        </p:spPr>
        <p:txBody>
          <a:bodyPr wrap="square">
            <a:spAutoFit/>
          </a:bodyPr>
          <a:lstStyle/>
          <a:p>
            <a:pPr algn="just"/>
            <a:r>
              <a:rPr lang="en-US" dirty="0">
                <a:latin typeface="Calibri" panose="020F0502020204030204" pitchFamily="34" charset="0"/>
                <a:cs typeface="Calibri" panose="020F0502020204030204" pitchFamily="34" charset="0"/>
              </a:rPr>
              <a:t>“This presentation may contain information that may be considered forward-looking. This information constitutes trends or targets and should not be considered to be a forecast of the Company’s results or any other performance indicator. By its nature, this information is subject to risk and uncertainty, which may be outside the Company’s control in certain cases. A more detailed description of these risks and uncertainties appears in the Company’s Registration Document, available on its website (</a:t>
            </a:r>
            <a:r>
              <a:rPr lang="en-US" u="sng" dirty="0">
                <a:latin typeface="Calibri" panose="020F0502020204030204" pitchFamily="34" charset="0"/>
                <a:cs typeface="Calibri" panose="020F0502020204030204" pitchFamily="34" charset="0"/>
              </a:rPr>
              <a:t>www.alten.fr</a:t>
            </a:r>
            <a:r>
              <a:rPr lang="en-US" dirty="0" smtClean="0">
                <a:latin typeface="Calibri" panose="020F0502020204030204" pitchFamily="34" charset="0"/>
                <a:cs typeface="Calibri" panose="020F0502020204030204" pitchFamily="34" charset="0"/>
              </a:rPr>
              <a:t>).” </a:t>
            </a:r>
            <a:endParaRPr lang="fr-FR" i="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5" name="Rectangle 4"/>
          <p:cNvSpPr/>
          <p:nvPr/>
        </p:nvSpPr>
        <p:spPr>
          <a:xfrm>
            <a:off x="434636" y="2002840"/>
            <a:ext cx="4572000" cy="400110"/>
          </a:xfrm>
          <a:prstGeom prst="rect">
            <a:avLst/>
          </a:prstGeom>
        </p:spPr>
        <p:txBody>
          <a:bodyPr>
            <a:spAutoFit/>
          </a:bodyPr>
          <a:lstStyle/>
          <a:p>
            <a:pPr marL="0" indent="0">
              <a:buNone/>
            </a:pPr>
            <a:r>
              <a:rPr lang="en-US" sz="2000" b="1" kern="0" dirty="0" smtClean="0">
                <a:solidFill>
                  <a:schemeClr val="tx1">
                    <a:lumMod val="65000"/>
                    <a:lumOff val="35000"/>
                  </a:schemeClr>
                </a:solidFill>
                <a:latin typeface="Century Gothic" panose="020B0502020202020204" pitchFamily="34" charset="0"/>
              </a:rPr>
              <a:t>DISCLAIMER</a:t>
            </a:r>
            <a:endParaRPr lang="en-US" sz="2000" b="1" kern="0" dirty="0">
              <a:solidFill>
                <a:schemeClr val="tx1">
                  <a:lumMod val="65000"/>
                  <a:lumOff val="35000"/>
                </a:schemeClr>
              </a:solidFill>
              <a:latin typeface="Century Gothic" panose="020B0502020202020204" pitchFamily="34" charset="0"/>
            </a:endParaRPr>
          </a:p>
        </p:txBody>
      </p:sp>
      <p:cxnSp>
        <p:nvCxnSpPr>
          <p:cNvPr id="8" name="Connecteur droit 7"/>
          <p:cNvCxnSpPr/>
          <p:nvPr/>
        </p:nvCxnSpPr>
        <p:spPr>
          <a:xfrm>
            <a:off x="0" y="2524155"/>
            <a:ext cx="36957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8924207"/>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197931" y="330427"/>
            <a:ext cx="8229600" cy="822455"/>
          </a:xfrm>
        </p:spPr>
        <p:txBody>
          <a:bodyPr/>
          <a:lstStyle/>
          <a:p>
            <a:r>
              <a:rPr lang="fr-FR" sz="2400" b="1" i="0" cap="small" dirty="0" smtClean="0">
                <a:solidFill>
                  <a:schemeClr val="tx1"/>
                </a:solidFill>
                <a:latin typeface="+mn-lt"/>
                <a:cs typeface="Calibri"/>
              </a:rPr>
              <a:t>Condensed </a:t>
            </a:r>
            <a:r>
              <a:rPr lang="fr-FR" sz="2400" b="1" i="0" cap="small" dirty="0" err="1" smtClean="0">
                <a:solidFill>
                  <a:schemeClr val="tx1"/>
                </a:solidFill>
                <a:latin typeface="+mn-lt"/>
                <a:cs typeface="Calibri"/>
              </a:rPr>
              <a:t>income</a:t>
            </a:r>
            <a:r>
              <a:rPr lang="fr-FR" sz="2400" b="1" i="0" cap="small" dirty="0" smtClean="0">
                <a:solidFill>
                  <a:schemeClr val="tx1"/>
                </a:solidFill>
                <a:latin typeface="+mn-lt"/>
                <a:cs typeface="Calibri"/>
              </a:rPr>
              <a:t> </a:t>
            </a:r>
            <a:r>
              <a:rPr lang="fr-FR" sz="2400" b="1" i="0" cap="small" dirty="0" err="1" smtClean="0">
                <a:solidFill>
                  <a:schemeClr val="tx1"/>
                </a:solidFill>
                <a:latin typeface="+mn-lt"/>
                <a:cs typeface="Calibri"/>
              </a:rPr>
              <a:t>statement</a:t>
            </a:r>
            <a:r>
              <a:rPr lang="fr-FR" sz="2400" b="1" i="0" cap="small" dirty="0" smtClean="0">
                <a:solidFill>
                  <a:schemeClr val="tx1"/>
                </a:solidFill>
                <a:latin typeface="+mn-lt"/>
                <a:cs typeface="Calibri"/>
              </a:rPr>
              <a:t> by </a:t>
            </a:r>
            <a:r>
              <a:rPr lang="fr-FR" sz="2400" b="1" i="0" cap="small" dirty="0" err="1" smtClean="0">
                <a:solidFill>
                  <a:schemeClr val="tx1"/>
                </a:solidFill>
                <a:latin typeface="+mn-lt"/>
                <a:cs typeface="Calibri"/>
              </a:rPr>
              <a:t>region</a:t>
            </a:r>
            <a:endParaRPr lang="fr-FR" sz="2400" b="1" i="0" cap="small" dirty="0">
              <a:solidFill>
                <a:schemeClr val="tx1"/>
              </a:solidFill>
              <a:latin typeface="+mn-lt"/>
              <a:cs typeface="Calibri"/>
            </a:endParaRPr>
          </a:p>
        </p:txBody>
      </p:sp>
      <p:graphicFrame>
        <p:nvGraphicFramePr>
          <p:cNvPr id="7" name="Group 143"/>
          <p:cNvGraphicFramePr>
            <a:graphicFrameLocks noGrp="1"/>
          </p:cNvGraphicFramePr>
          <p:nvPr>
            <p:extLst>
              <p:ext uri="{D42A27DB-BD31-4B8C-83A1-F6EECF244321}">
                <p14:modId xmlns:p14="http://schemas.microsoft.com/office/powerpoint/2010/main" val="1791894835"/>
              </p:ext>
            </p:extLst>
          </p:nvPr>
        </p:nvGraphicFramePr>
        <p:xfrm>
          <a:off x="80022" y="1798794"/>
          <a:ext cx="8939530" cy="3688080"/>
        </p:xfrm>
        <a:graphic>
          <a:graphicData uri="http://schemas.openxmlformats.org/drawingml/2006/table">
            <a:tbl>
              <a:tblPr/>
              <a:tblGrid>
                <a:gridCol w="2556646"/>
                <a:gridCol w="1216240"/>
                <a:gridCol w="932156"/>
                <a:gridCol w="1166566"/>
                <a:gridCol w="208280"/>
                <a:gridCol w="871204"/>
                <a:gridCol w="914400"/>
                <a:gridCol w="1074038"/>
              </a:tblGrid>
              <a:tr h="567251">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sz="1400" b="1" i="1"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In €M</a:t>
                      </a:r>
                    </a:p>
                  </a:txBody>
                  <a:tcPr anchor="ctr" horzOverflow="overflow">
                    <a:lnL>
                      <a:noFill/>
                    </a:lnL>
                    <a:lnR>
                      <a:noFill/>
                    </a:lnR>
                    <a:lnT>
                      <a:noFill/>
                    </a:lnT>
                    <a:lnB w="28575" cap="flat" cmpd="sng" algn="ctr">
                      <a:solidFill>
                        <a:srgbClr val="008BD7"/>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H1 2016</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France</a:t>
                      </a:r>
                      <a:endParaRPr kumimoji="0" lang="fr-FR" sz="1000" b="0" i="0" u="none" strike="noStrike" cap="none" normalizeH="0" baseline="30000" dirty="0" smtClean="0">
                        <a:ln>
                          <a:noFill/>
                        </a:ln>
                        <a:solidFill>
                          <a:schemeClr val="tx1"/>
                        </a:solidFill>
                        <a:effectLst/>
                        <a:latin typeface="Century Gothic" pitchFamily="34" charset="0"/>
                        <a:ea typeface="ＭＳ Ｐゴシック"/>
                        <a:cs typeface="Century Gothic" pitchFamily="34" charset="0"/>
                      </a:endParaRPr>
                    </a:p>
                  </a:txBody>
                  <a:tcPr horzOverflow="overflow">
                    <a:lnL>
                      <a:noFill/>
                    </a:lnL>
                    <a:lnR>
                      <a:noFill/>
                    </a:lnR>
                    <a:lnT>
                      <a:noFill/>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6983"/>
                          </a:solidFill>
                          <a:effectLst/>
                          <a:latin typeface="Century Gothic" pitchFamily="34" charset="0"/>
                          <a:ea typeface="ＭＳ Ｐゴシック"/>
                          <a:cs typeface="Century Gothic" pitchFamily="34" charset="0"/>
                        </a:rPr>
                        <a:t>H1 2016</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err="1" smtClean="0">
                          <a:ln>
                            <a:noFill/>
                          </a:ln>
                          <a:solidFill>
                            <a:srgbClr val="006983"/>
                          </a:solidFill>
                          <a:effectLst/>
                          <a:latin typeface="Century Gothic" pitchFamily="34" charset="0"/>
                          <a:ea typeface="ＭＳ Ｐゴシック"/>
                          <a:cs typeface="Century Gothic" pitchFamily="34" charset="0"/>
                        </a:rPr>
                        <a:t>Intrnl</a:t>
                      </a:r>
                      <a:endParaRPr kumimoji="0" lang="fr-FR" sz="1000" b="0" i="0" u="none" strike="noStrike" cap="none" normalizeH="0" baseline="30000" dirty="0" smtClean="0">
                        <a:ln>
                          <a:noFill/>
                        </a:ln>
                        <a:solidFill>
                          <a:schemeClr val="tx1"/>
                        </a:solidFill>
                        <a:effectLst/>
                        <a:latin typeface="Century Gothic" pitchFamily="34" charset="0"/>
                        <a:ea typeface="ＭＳ Ｐゴシック"/>
                        <a:cs typeface="Century Gothic" pitchFamily="34" charset="0"/>
                      </a:endParaRPr>
                    </a:p>
                  </a:txBody>
                  <a:tcPr horzOverflow="overflow">
                    <a:lnL>
                      <a:noFill/>
                    </a:lnL>
                    <a:lnR>
                      <a:noFill/>
                    </a:lnR>
                    <a:lnT>
                      <a:noFill/>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595959"/>
                          </a:solidFill>
                          <a:effectLst/>
                          <a:latin typeface="Century Gothic" pitchFamily="34" charset="0"/>
                          <a:ea typeface="ＭＳ Ｐゴシック"/>
                          <a:cs typeface="Century Gothic" pitchFamily="34" charset="0"/>
                        </a:rPr>
                        <a:t>H1 2016</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595959"/>
                          </a:solidFill>
                          <a:effectLst/>
                          <a:latin typeface="Century Gothic" pitchFamily="34" charset="0"/>
                          <a:ea typeface="ＭＳ Ｐゴシック"/>
                          <a:cs typeface="Century Gothic" pitchFamily="34" charset="0"/>
                        </a:rPr>
                        <a:t>Group</a:t>
                      </a:r>
                      <a:endParaRPr kumimoji="0" lang="fr-FR" sz="1050" b="0" i="0" u="none" strike="noStrike" cap="none" normalizeH="0" baseline="30000" dirty="0" smtClean="0">
                        <a:ln>
                          <a:noFill/>
                        </a:ln>
                        <a:solidFill>
                          <a:schemeClr val="tx1"/>
                        </a:solidFill>
                        <a:effectLst/>
                        <a:latin typeface="Century Gothic" pitchFamily="34" charset="0"/>
                        <a:ea typeface="ＭＳ Ｐゴシック"/>
                        <a:cs typeface="Century Gothic" pitchFamily="34" charset="0"/>
                      </a:endParaRPr>
                    </a:p>
                  </a:txBody>
                  <a:tcPr marR="108000" horzOverflow="overflow">
                    <a:lnL>
                      <a:noFill/>
                    </a:lnL>
                    <a:lnR>
                      <a:noFill/>
                    </a:lnR>
                    <a:lnT>
                      <a:noFill/>
                    </a:lnT>
                    <a:lnB w="28575" cap="flat" cmpd="sng" algn="ctr">
                      <a:solidFill>
                        <a:srgbClr val="008BD7"/>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rgbClr val="595959"/>
                        </a:solidFill>
                        <a:effectLst/>
                        <a:latin typeface="Century Gothic" pitchFamily="34" charset="0"/>
                        <a:ea typeface="ＭＳ Ｐゴシック"/>
                        <a:cs typeface="Century Gothic" pitchFamily="34" charset="0"/>
                      </a:endParaRPr>
                    </a:p>
                  </a:txBody>
                  <a:tcPr horzOverflow="overflow">
                    <a:lnL>
                      <a:noFill/>
                    </a:lnL>
                    <a:lnR>
                      <a:noFill/>
                    </a:lnR>
                    <a:lnT>
                      <a:noFill/>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H1 2017</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France</a:t>
                      </a:r>
                      <a:endParaRPr kumimoji="0" lang="fr-FR" sz="1000" b="0" i="0" u="none" strike="noStrike" cap="none" normalizeH="0" baseline="30000" dirty="0" smtClean="0">
                        <a:ln>
                          <a:noFill/>
                        </a:ln>
                        <a:solidFill>
                          <a:schemeClr val="tx1"/>
                        </a:solidFill>
                        <a:effectLst/>
                        <a:latin typeface="Century Gothic" pitchFamily="34" charset="0"/>
                        <a:ea typeface="ＭＳ Ｐゴシック"/>
                        <a:cs typeface="Century Gothic" pitchFamily="34" charset="0"/>
                      </a:endParaRPr>
                    </a:p>
                  </a:txBody>
                  <a:tcPr horzOverflow="overflow">
                    <a:lnL>
                      <a:noFill/>
                    </a:lnL>
                    <a:lnR>
                      <a:noFill/>
                    </a:lnR>
                    <a:lnT>
                      <a:noFill/>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6983"/>
                          </a:solidFill>
                          <a:effectLst/>
                          <a:latin typeface="Century Gothic" pitchFamily="34" charset="0"/>
                          <a:ea typeface="ＭＳ Ｐゴシック"/>
                          <a:cs typeface="Century Gothic" pitchFamily="34" charset="0"/>
                        </a:rPr>
                        <a:t>H1 2017</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err="1" smtClean="0">
                          <a:ln>
                            <a:noFill/>
                          </a:ln>
                          <a:solidFill>
                            <a:srgbClr val="006983"/>
                          </a:solidFill>
                          <a:effectLst/>
                          <a:latin typeface="Century Gothic" pitchFamily="34" charset="0"/>
                          <a:ea typeface="ＭＳ Ｐゴシック"/>
                          <a:cs typeface="Century Gothic" pitchFamily="34" charset="0"/>
                        </a:rPr>
                        <a:t>Intrnl</a:t>
                      </a:r>
                      <a:endParaRPr kumimoji="0" lang="fr-FR" sz="1000" b="0" i="0" u="none" strike="noStrike" cap="none" normalizeH="0" baseline="30000" dirty="0" smtClean="0">
                        <a:ln>
                          <a:noFill/>
                        </a:ln>
                        <a:solidFill>
                          <a:schemeClr val="tx1"/>
                        </a:solidFill>
                        <a:effectLst/>
                        <a:latin typeface="Century Gothic" pitchFamily="34" charset="0"/>
                        <a:ea typeface="ＭＳ Ｐゴシック"/>
                        <a:cs typeface="Century Gothic" pitchFamily="34" charset="0"/>
                      </a:endParaRPr>
                    </a:p>
                  </a:txBody>
                  <a:tcPr horzOverflow="overflow">
                    <a:lnL>
                      <a:noFill/>
                    </a:lnL>
                    <a:lnR>
                      <a:noFill/>
                    </a:lnR>
                    <a:lnT>
                      <a:noFill/>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595959"/>
                          </a:solidFill>
                          <a:effectLst/>
                          <a:latin typeface="Century Gothic" pitchFamily="34" charset="0"/>
                          <a:ea typeface="ＭＳ Ｐゴシック"/>
                          <a:cs typeface="Century Gothic" pitchFamily="34" charset="0"/>
                        </a:rPr>
                        <a:t>H1 2017</a:t>
                      </a:r>
                    </a:p>
                    <a:p>
                      <a:pPr marL="0" marR="0" lvl="0" indent="0" algn="ctr" defTabSz="4572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595959"/>
                          </a:solidFill>
                          <a:effectLst/>
                          <a:latin typeface="Century Gothic" pitchFamily="34" charset="0"/>
                          <a:ea typeface="ＭＳ Ｐゴシック"/>
                          <a:cs typeface="Century Gothic" pitchFamily="34" charset="0"/>
                        </a:rPr>
                        <a:t>Group</a:t>
                      </a:r>
                      <a:endParaRPr kumimoji="0" lang="fr-FR" sz="1050" b="0" i="0" u="none" strike="noStrike" cap="none" normalizeH="0" baseline="30000" dirty="0" smtClean="0">
                        <a:ln>
                          <a:noFill/>
                        </a:ln>
                        <a:solidFill>
                          <a:schemeClr val="tx1"/>
                        </a:solidFill>
                        <a:effectLst/>
                        <a:latin typeface="Century Gothic" pitchFamily="34" charset="0"/>
                        <a:ea typeface="ＭＳ Ｐゴシック"/>
                        <a:cs typeface="Century Gothic" pitchFamily="34" charset="0"/>
                      </a:endParaRPr>
                    </a:p>
                  </a:txBody>
                  <a:tcPr marR="108000" horzOverflow="overflow">
                    <a:lnL>
                      <a:noFill/>
                    </a:lnL>
                    <a:lnR>
                      <a:noFill/>
                    </a:lnR>
                    <a:lnT>
                      <a:noFill/>
                    </a:lnT>
                    <a:lnB w="28575" cap="flat" cmpd="sng" algn="ctr">
                      <a:solidFill>
                        <a:srgbClr val="008BD7"/>
                      </a:solidFill>
                      <a:prstDash val="solid"/>
                      <a:round/>
                      <a:headEnd type="none" w="med" len="med"/>
                      <a:tailEnd type="none" w="med" len="med"/>
                    </a:lnB>
                    <a:lnTlToBr>
                      <a:noFill/>
                    </a:lnTlToBr>
                    <a:lnBlToTr>
                      <a:noFill/>
                    </a:lnBlToTr>
                    <a:solidFill>
                      <a:schemeClr val="bg1">
                        <a:lumMod val="95000"/>
                      </a:schemeClr>
                    </a:solidFill>
                  </a:tcPr>
                </a:tc>
              </a:tr>
              <a:tr h="29855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Turnover</a:t>
                      </a:r>
                    </a:p>
                  </a:txBody>
                  <a:tcPr anchor="ctr" horzOverflow="overflow">
                    <a:lnL>
                      <a:noFill/>
                    </a:lnL>
                    <a:lnR>
                      <a:noFill/>
                    </a:lnR>
                    <a:lnT w="28575" cap="flat" cmpd="sng" algn="ctr">
                      <a:solidFill>
                        <a:srgbClr val="008BD7"/>
                      </a:solidFill>
                      <a:prstDash val="solid"/>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404040"/>
                          </a:solidFill>
                          <a:effectLst/>
                          <a:latin typeface="Century Gothic" pitchFamily="34" charset="0"/>
                          <a:ea typeface="ＭＳ Ｐゴシック"/>
                          <a:cs typeface="Century Gothic" pitchFamily="34" charset="0"/>
                        </a:rPr>
                        <a:t>422.8</a:t>
                      </a:r>
                    </a:p>
                  </a:txBody>
                  <a:tcPr marR="216000" anchor="ctr" horzOverflow="overflow">
                    <a:lnL>
                      <a:noFill/>
                    </a:lnL>
                    <a:lnR>
                      <a:noFill/>
                    </a:lnR>
                    <a:lnT w="28575" cap="flat" cmpd="sng" algn="ctr">
                      <a:solidFill>
                        <a:srgbClr val="008BD7"/>
                      </a:solidFill>
                      <a:prstDash val="solid"/>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404040"/>
                          </a:solidFill>
                          <a:effectLst/>
                          <a:latin typeface="Century Gothic" pitchFamily="34" charset="0"/>
                          <a:ea typeface="ＭＳ Ｐゴシック"/>
                          <a:cs typeface="Century Gothic" pitchFamily="34" charset="0"/>
                        </a:rPr>
                        <a:t>447.7</a:t>
                      </a:r>
                    </a:p>
                  </a:txBody>
                  <a:tcPr marR="216000" anchor="ctr" horzOverflow="overflow">
                    <a:lnL>
                      <a:noFill/>
                    </a:lnL>
                    <a:lnR>
                      <a:noFill/>
                    </a:lnR>
                    <a:lnT w="28575" cap="flat" cmpd="sng" algn="ctr">
                      <a:solidFill>
                        <a:srgbClr val="008BD7"/>
                      </a:solidFill>
                      <a:prstDash val="solid"/>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870.5</a:t>
                      </a:r>
                    </a:p>
                  </a:txBody>
                  <a:tcPr marR="216000" anchor="ctr" horzOverflow="overflow">
                    <a:lnL>
                      <a:noFill/>
                    </a:lnL>
                    <a:lnR>
                      <a:noFill/>
                    </a:lnR>
                    <a:lnT w="28575" cap="flat" cmpd="sng" algn="ctr">
                      <a:solidFill>
                        <a:srgbClr val="008BD7"/>
                      </a:solidFill>
                      <a:prstDash val="solid"/>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rgbClr val="404040"/>
                        </a:solidFill>
                        <a:effectLst/>
                        <a:latin typeface="Century Gothic" pitchFamily="34" charset="0"/>
                        <a:ea typeface="ＭＳ Ｐゴシック"/>
                        <a:cs typeface="Century Gothic" pitchFamily="34" charset="0"/>
                      </a:endParaRPr>
                    </a:p>
                  </a:txBody>
                  <a:tcPr anchor="ctr" horzOverflow="overflow">
                    <a:lnL>
                      <a:noFill/>
                    </a:lnL>
                    <a:lnR>
                      <a:noFill/>
                    </a:lnR>
                    <a:lnT w="28575" cap="flat" cmpd="sng" algn="ctr">
                      <a:solidFill>
                        <a:srgbClr val="008BD7"/>
                      </a:solidFill>
                      <a:prstDash val="solid"/>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404040"/>
                          </a:solidFill>
                          <a:effectLst/>
                          <a:latin typeface="Century Gothic" pitchFamily="34" charset="0"/>
                          <a:ea typeface="ＭＳ Ｐゴシック"/>
                          <a:cs typeface="Century Gothic" pitchFamily="34" charset="0"/>
                        </a:rPr>
                        <a:t>459.4</a:t>
                      </a:r>
                    </a:p>
                  </a:txBody>
                  <a:tcPr marR="216000" anchor="ctr" horzOverflow="overflow">
                    <a:lnL>
                      <a:noFill/>
                    </a:lnL>
                    <a:lnR>
                      <a:noFill/>
                    </a:lnR>
                    <a:lnT w="28575" cap="flat" cmpd="sng" algn="ctr">
                      <a:solidFill>
                        <a:srgbClr val="008BD7"/>
                      </a:solidFill>
                      <a:prstDash val="solid"/>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404040"/>
                          </a:solidFill>
                          <a:effectLst/>
                          <a:latin typeface="Century Gothic" pitchFamily="34" charset="0"/>
                          <a:ea typeface="ＭＳ Ｐゴシック"/>
                          <a:cs typeface="Century Gothic" pitchFamily="34" charset="0"/>
                        </a:rPr>
                        <a:t>524.3</a:t>
                      </a:r>
                    </a:p>
                  </a:txBody>
                  <a:tcPr marR="216000" anchor="ctr" horzOverflow="overflow">
                    <a:lnL>
                      <a:noFill/>
                    </a:lnL>
                    <a:lnR>
                      <a:noFill/>
                    </a:lnR>
                    <a:lnT w="28575" cap="flat" cmpd="sng" algn="ctr">
                      <a:solidFill>
                        <a:srgbClr val="008BD7"/>
                      </a:solidFill>
                      <a:prstDash val="solid"/>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983.7</a:t>
                      </a:r>
                    </a:p>
                  </a:txBody>
                  <a:tcPr marR="216000" anchor="ctr" horzOverflow="overflow">
                    <a:lnL>
                      <a:noFill/>
                    </a:lnL>
                    <a:lnR>
                      <a:noFill/>
                    </a:lnR>
                    <a:lnT w="28575" cap="flat" cmpd="sng" algn="ctr">
                      <a:solidFill>
                        <a:srgbClr val="008BD7"/>
                      </a:solidFill>
                      <a:prstDash val="solid"/>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solidFill>
                      <a:schemeClr val="bg1">
                        <a:lumMod val="95000"/>
                      </a:schemeClr>
                    </a:solidFill>
                  </a:tcPr>
                </a:tc>
              </a:tr>
              <a:tr h="47768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585858"/>
                          </a:solidFill>
                          <a:effectLst/>
                          <a:latin typeface="Century Gothic" pitchFamily="34" charset="0"/>
                          <a:ea typeface="ＭＳ Ｐゴシック"/>
                          <a:cs typeface="Century Gothic" pitchFamily="34" charset="0"/>
                        </a:rPr>
                        <a:t>Operating profit on </a:t>
                      </a:r>
                      <a:r>
                        <a:rPr kumimoji="0" lang="fr-FR" sz="1200" b="1" i="0" u="none" strike="noStrike" cap="none" normalizeH="0" baseline="0" dirty="0" err="1" smtClean="0">
                          <a:ln>
                            <a:noFill/>
                          </a:ln>
                          <a:solidFill>
                            <a:srgbClr val="585858"/>
                          </a:solidFill>
                          <a:effectLst/>
                          <a:latin typeface="Century Gothic" pitchFamily="34" charset="0"/>
                          <a:ea typeface="ＭＳ Ｐゴシック"/>
                          <a:cs typeface="Century Gothic" pitchFamily="34" charset="0"/>
                        </a:rPr>
                        <a:t>activity</a:t>
                      </a:r>
                      <a:endParaRPr kumimoji="0" lang="fr-FR" sz="1200" b="1" i="0" u="none" strike="noStrike" cap="none" normalizeH="0" baseline="0" dirty="0" smtClean="0">
                        <a:ln>
                          <a:noFill/>
                        </a:ln>
                        <a:solidFill>
                          <a:srgbClr val="585858"/>
                        </a:solidFill>
                        <a:effectLst/>
                        <a:latin typeface="Century Gothic" pitchFamily="34" charset="0"/>
                        <a:ea typeface="ＭＳ Ｐゴシック"/>
                        <a:cs typeface="Century Gothic"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100" b="1" i="1" u="none" strike="noStrike" cap="none" normalizeH="0" baseline="0" dirty="0" smtClean="0">
                          <a:ln>
                            <a:noFill/>
                          </a:ln>
                          <a:solidFill>
                            <a:schemeClr val="tx1">
                              <a:lumMod val="75000"/>
                              <a:lumOff val="25000"/>
                            </a:schemeClr>
                          </a:solidFill>
                          <a:effectLst/>
                          <a:latin typeface="Century Gothic" pitchFamily="34" charset="0"/>
                          <a:ea typeface="ＭＳ Ｐゴシック"/>
                          <a:cs typeface="Century Gothic" pitchFamily="34" charset="0"/>
                        </a:rPr>
                        <a:t>As % of turnover</a:t>
                      </a:r>
                    </a:p>
                  </a:txBody>
                  <a:tcPr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46.3</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1" i="1" u="none" strike="noStrike" cap="none" normalizeH="0" baseline="0" dirty="0" smtClean="0">
                          <a:ln>
                            <a:noFill/>
                          </a:ln>
                          <a:solidFill>
                            <a:schemeClr val="tx1">
                              <a:lumMod val="75000"/>
                              <a:lumOff val="25000"/>
                            </a:schemeClr>
                          </a:solidFill>
                          <a:effectLst/>
                          <a:latin typeface="Century Gothic" pitchFamily="34" charset="0"/>
                          <a:ea typeface="ＭＳ Ｐゴシック"/>
                          <a:cs typeface="Century Gothic" pitchFamily="34" charset="0"/>
                        </a:rPr>
                        <a:t>11.0%</a:t>
                      </a:r>
                    </a:p>
                  </a:txBody>
                  <a:tcPr marR="216000"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42.1</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1" i="1" u="none" strike="noStrike" cap="none" normalizeH="0" baseline="0" dirty="0" smtClean="0">
                          <a:ln>
                            <a:noFill/>
                          </a:ln>
                          <a:solidFill>
                            <a:schemeClr val="tx1">
                              <a:lumMod val="75000"/>
                              <a:lumOff val="25000"/>
                            </a:schemeClr>
                          </a:solidFill>
                          <a:effectLst/>
                          <a:latin typeface="Century Gothic" pitchFamily="34" charset="0"/>
                          <a:ea typeface="ＭＳ Ｐゴシック"/>
                          <a:cs typeface="Century Gothic" pitchFamily="34" charset="0"/>
                        </a:rPr>
                        <a:t>9.4%</a:t>
                      </a:r>
                    </a:p>
                  </a:txBody>
                  <a:tcPr marR="216000"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88.5</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1" i="1" u="none" strike="noStrike" cap="none" normalizeH="0" baseline="0" dirty="0" smtClean="0">
                          <a:ln>
                            <a:noFill/>
                          </a:ln>
                          <a:solidFill>
                            <a:schemeClr val="tx1">
                              <a:lumMod val="75000"/>
                              <a:lumOff val="25000"/>
                            </a:schemeClr>
                          </a:solidFill>
                          <a:effectLst/>
                          <a:latin typeface="Century Gothic" pitchFamily="34" charset="0"/>
                          <a:ea typeface="ＭＳ Ｐゴシック"/>
                          <a:cs typeface="Century Gothic" pitchFamily="34" charset="0"/>
                        </a:rPr>
                        <a:t>10.2%</a:t>
                      </a:r>
                    </a:p>
                  </a:txBody>
                  <a:tcPr marR="216000"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solidFill>
                      <a:srgbClr val="DBEE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rgbClr val="404040"/>
                        </a:solidFill>
                        <a:effectLst/>
                        <a:latin typeface="Century Gothic" pitchFamily="34" charset="0"/>
                        <a:ea typeface="ＭＳ Ｐゴシック"/>
                        <a:cs typeface="Century Gothic" pitchFamily="34" charset="0"/>
                      </a:endParaRPr>
                    </a:p>
                  </a:txBody>
                  <a:tcPr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46.8</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1" i="1" u="none" strike="noStrike" cap="none" normalizeH="0" baseline="0" dirty="0" smtClean="0">
                          <a:ln>
                            <a:noFill/>
                          </a:ln>
                          <a:solidFill>
                            <a:schemeClr val="tx1">
                              <a:lumMod val="75000"/>
                              <a:lumOff val="25000"/>
                            </a:schemeClr>
                          </a:solidFill>
                          <a:effectLst/>
                          <a:latin typeface="Century Gothic" pitchFamily="34" charset="0"/>
                          <a:ea typeface="ＭＳ Ｐゴシック"/>
                          <a:cs typeface="Century Gothic" pitchFamily="34" charset="0"/>
                        </a:rPr>
                        <a:t>10.2%</a:t>
                      </a:r>
                    </a:p>
                  </a:txBody>
                  <a:tcPr marR="216000"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45.8</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1" i="1" u="none" strike="noStrike" cap="none" normalizeH="0" baseline="0" dirty="0" smtClean="0">
                          <a:ln>
                            <a:noFill/>
                          </a:ln>
                          <a:solidFill>
                            <a:schemeClr val="tx1">
                              <a:lumMod val="75000"/>
                              <a:lumOff val="25000"/>
                            </a:schemeClr>
                          </a:solidFill>
                          <a:effectLst/>
                          <a:latin typeface="Century Gothic" pitchFamily="34" charset="0"/>
                          <a:ea typeface="ＭＳ Ｐゴシック"/>
                          <a:cs typeface="Century Gothic" pitchFamily="34" charset="0"/>
                        </a:rPr>
                        <a:t>8.7%</a:t>
                      </a:r>
                    </a:p>
                  </a:txBody>
                  <a:tcPr marR="216000"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92.6</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1" i="1" u="none" strike="noStrike" cap="none" normalizeH="0" baseline="0" dirty="0" smtClean="0">
                          <a:ln>
                            <a:noFill/>
                          </a:ln>
                          <a:solidFill>
                            <a:schemeClr val="tx1">
                              <a:lumMod val="75000"/>
                              <a:lumOff val="25000"/>
                            </a:schemeClr>
                          </a:solidFill>
                          <a:effectLst/>
                          <a:latin typeface="Century Gothic" pitchFamily="34" charset="0"/>
                          <a:ea typeface="ＭＳ Ｐゴシック"/>
                          <a:cs typeface="Century Gothic" pitchFamily="34" charset="0"/>
                        </a:rPr>
                        <a:t>9.4%</a:t>
                      </a:r>
                    </a:p>
                  </a:txBody>
                  <a:tcPr marR="216000"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solidFill>
                      <a:schemeClr val="bg1">
                        <a:lumMod val="95000"/>
                      </a:schemeClr>
                    </a:solidFill>
                  </a:tcPr>
                </a:tc>
              </a:tr>
              <a:tr h="29855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Share-</a:t>
                      </a:r>
                      <a:r>
                        <a:rPr kumimoji="0" lang="fr-FR" sz="1200" b="0" i="0" u="none" strike="noStrike" cap="none" normalizeH="0" baseline="0" dirty="0" err="1" smtClean="0">
                          <a:ln>
                            <a:noFill/>
                          </a:ln>
                          <a:solidFill>
                            <a:schemeClr val="tx1"/>
                          </a:solidFill>
                          <a:effectLst/>
                          <a:latin typeface="Century Gothic" pitchFamily="34" charset="0"/>
                          <a:ea typeface="ＭＳ Ｐゴシック"/>
                          <a:cs typeface="Century Gothic" pitchFamily="34" charset="0"/>
                        </a:rPr>
                        <a:t>based</a:t>
                      </a: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 </a:t>
                      </a:r>
                      <a:r>
                        <a:rPr kumimoji="0" lang="fr-FR" sz="1200" b="0" i="0" u="none" strike="noStrike" cap="none" normalizeH="0" baseline="0" dirty="0" err="1" smtClean="0">
                          <a:ln>
                            <a:noFill/>
                          </a:ln>
                          <a:solidFill>
                            <a:schemeClr val="tx1"/>
                          </a:solidFill>
                          <a:effectLst/>
                          <a:latin typeface="Century Gothic" pitchFamily="34" charset="0"/>
                          <a:ea typeface="ＭＳ Ｐゴシック"/>
                          <a:cs typeface="Century Gothic" pitchFamily="34" charset="0"/>
                        </a:rPr>
                        <a:t>payments</a:t>
                      </a:r>
                      <a:endPar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endParaRPr>
                    </a:p>
                  </a:txBody>
                  <a:tcPr anchor="ctr" horzOverflow="overflow">
                    <a:lnL>
                      <a:noFill/>
                    </a:lnL>
                    <a:lnR>
                      <a:noFill/>
                    </a:lnR>
                    <a:lnT>
                      <a:noFill/>
                    </a:lnT>
                    <a:lnB w="19050" cap="flat" cmpd="sng" algn="ctr">
                      <a:noFill/>
                      <a:prstDash val="sysDot"/>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a:t>
                      </a:r>
                    </a:p>
                  </a:txBody>
                  <a:tcPr marR="216000" anchor="ctr" horzOverflow="overflow">
                    <a:lnL>
                      <a:noFill/>
                    </a:lnL>
                    <a:lnR>
                      <a:noFill/>
                    </a:lnR>
                    <a:lnT>
                      <a:noFill/>
                    </a:lnT>
                    <a:lnB w="19050" cap="flat" cmpd="sng" algn="ctr">
                      <a:no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a:t>
                      </a:r>
                    </a:p>
                  </a:txBody>
                  <a:tcPr marR="216000" anchor="ctr" horzOverflow="overflow">
                    <a:lnL>
                      <a:noFill/>
                    </a:lnL>
                    <a:lnR>
                      <a:noFill/>
                    </a:lnR>
                    <a:lnT>
                      <a:noFill/>
                    </a:lnT>
                    <a:lnB w="19050" cap="flat" cmpd="sng" algn="ctr">
                      <a:no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a:t>
                      </a:r>
                    </a:p>
                  </a:txBody>
                  <a:tcPr marR="216000" anchor="ctr" horzOverflow="overflow">
                    <a:lnL>
                      <a:noFill/>
                    </a:lnL>
                    <a:lnR>
                      <a:noFill/>
                    </a:lnR>
                    <a:lnT>
                      <a:noFill/>
                    </a:lnT>
                    <a:lnB w="19050" cap="flat" cmpd="sng" algn="ctr">
                      <a:noFill/>
                      <a:prstDash val="sysDot"/>
                      <a:round/>
                      <a:headEnd type="none" w="med" len="med"/>
                      <a:tailEnd type="none" w="med" len="med"/>
                    </a:lnB>
                    <a:lnTlToBr>
                      <a:noFill/>
                    </a:lnTlToBr>
                    <a:lnBlToTr>
                      <a:noFill/>
                    </a:lnBlToTr>
                    <a:solidFill>
                      <a:srgbClr val="DBEE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endParaRPr>
                    </a:p>
                  </a:txBody>
                  <a:tcPr anchor="ctr" horzOverflow="overflow">
                    <a:lnL>
                      <a:noFill/>
                    </a:lnL>
                    <a:lnR>
                      <a:noFill/>
                    </a:lnR>
                    <a:lnT>
                      <a:noFill/>
                    </a:lnT>
                    <a:lnB w="19050" cap="flat" cmpd="sng" algn="ctr">
                      <a:no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a:t>
                      </a: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10.0</a:t>
                      </a:r>
                      <a:endPar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endParaRPr>
                    </a:p>
                  </a:txBody>
                  <a:tcPr marR="216000" anchor="ctr" horzOverflow="overflow">
                    <a:lnL>
                      <a:noFill/>
                    </a:lnL>
                    <a:lnR>
                      <a:noFill/>
                    </a:lnR>
                    <a:lnT>
                      <a:noFill/>
                    </a:lnT>
                    <a:lnB w="19050" cap="flat" cmpd="sng" algn="ctr">
                      <a:no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a:t>
                      </a:r>
                    </a:p>
                  </a:txBody>
                  <a:tcPr marR="216000" anchor="ctr" horzOverflow="overflow">
                    <a:lnL>
                      <a:noFill/>
                    </a:lnL>
                    <a:lnR>
                      <a:noFill/>
                    </a:lnR>
                    <a:lnT>
                      <a:noFill/>
                    </a:lnT>
                    <a:lnB w="19050" cap="flat" cmpd="sng" algn="ctr">
                      <a:noFill/>
                      <a:prstDash val="sysDot"/>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-10.0</a:t>
                      </a:r>
                      <a:endPar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endParaRPr>
                    </a:p>
                  </a:txBody>
                  <a:tcPr marR="216000" anchor="ctr" horzOverflow="overflow">
                    <a:lnL>
                      <a:noFill/>
                    </a:lnL>
                    <a:lnR>
                      <a:noFill/>
                    </a:lnR>
                    <a:lnT>
                      <a:noFill/>
                    </a:lnT>
                    <a:lnB w="19050" cap="flat" cmpd="sng" algn="ctr">
                      <a:noFill/>
                      <a:prstDash val="sysDot"/>
                      <a:round/>
                      <a:headEnd type="none" w="med" len="med"/>
                      <a:tailEnd type="none" w="med" len="med"/>
                    </a:lnB>
                    <a:lnTlToBr>
                      <a:noFill/>
                    </a:lnTlToBr>
                    <a:lnBlToTr>
                      <a:noFill/>
                    </a:lnBlToTr>
                    <a:solidFill>
                      <a:schemeClr val="bg1">
                        <a:lumMod val="95000"/>
                      </a:schemeClr>
                    </a:solidFill>
                  </a:tcPr>
                </a:tc>
              </a:tr>
              <a:tr h="29855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Non-</a:t>
                      </a:r>
                      <a:r>
                        <a:rPr kumimoji="0" lang="fr-FR" sz="1200" b="0" i="0" u="none" strike="noStrike" cap="none" normalizeH="0" baseline="0" dirty="0" err="1" smtClean="0">
                          <a:ln>
                            <a:noFill/>
                          </a:ln>
                          <a:solidFill>
                            <a:schemeClr val="tx1"/>
                          </a:solidFill>
                          <a:effectLst/>
                          <a:latin typeface="Century Gothic" pitchFamily="34" charset="0"/>
                          <a:ea typeface="ＭＳ Ｐゴシック"/>
                          <a:cs typeface="Century Gothic" pitchFamily="34" charset="0"/>
                        </a:rPr>
                        <a:t>recurring</a:t>
                      </a: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 profit</a:t>
                      </a:r>
                    </a:p>
                  </a:txBody>
                  <a:tcPr horzOverflow="overflow">
                    <a:lnL>
                      <a:noFill/>
                    </a:lnL>
                    <a:lnR>
                      <a:noFill/>
                    </a:lnR>
                    <a:lnT w="19050" cap="flat" cmpd="sng" algn="ctr">
                      <a:noFill/>
                      <a:prstDash val="sysDot"/>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-0.5</a:t>
                      </a:r>
                    </a:p>
                  </a:txBody>
                  <a:tcPr marR="216000" horzOverflow="overflow">
                    <a:lnL>
                      <a:noFill/>
                    </a:lnL>
                    <a:lnR>
                      <a:noFill/>
                    </a:lnR>
                    <a:lnT w="19050" cap="flat" cmpd="sng" algn="ctr">
                      <a:noFill/>
                      <a:prstDash val="sysDot"/>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-1.1</a:t>
                      </a:r>
                    </a:p>
                  </a:txBody>
                  <a:tcPr marR="216000" horzOverflow="overflow">
                    <a:lnL>
                      <a:noFill/>
                    </a:lnL>
                    <a:lnR>
                      <a:noFill/>
                    </a:lnR>
                    <a:lnT w="19050" cap="flat" cmpd="sng" algn="ctr">
                      <a:noFill/>
                      <a:prstDash val="sysDot"/>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-1.6</a:t>
                      </a:r>
                    </a:p>
                  </a:txBody>
                  <a:tcPr marR="216000" horzOverflow="overflow">
                    <a:lnL>
                      <a:noFill/>
                    </a:lnL>
                    <a:lnR>
                      <a:noFill/>
                    </a:lnR>
                    <a:lnT w="19050" cap="flat" cmpd="sng" algn="ctr">
                      <a:noFill/>
                      <a:prstDash val="sysDot"/>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endParaRPr>
                    </a:p>
                  </a:txBody>
                  <a:tcPr anchor="ctr" horzOverflow="overflow">
                    <a:lnL>
                      <a:noFill/>
                    </a:lnL>
                    <a:lnR>
                      <a:noFill/>
                    </a:lnR>
                    <a:lnT w="19050" cap="flat" cmpd="sng" algn="ctr">
                      <a:noFill/>
                      <a:prstDash val="sysDot"/>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0.1</a:t>
                      </a:r>
                    </a:p>
                  </a:txBody>
                  <a:tcPr marR="216000" horzOverflow="overflow">
                    <a:lnL>
                      <a:noFill/>
                    </a:lnL>
                    <a:lnR>
                      <a:noFill/>
                    </a:lnR>
                    <a:lnT w="19050" cap="flat" cmpd="sng" algn="ctr">
                      <a:noFill/>
                      <a:prstDash val="sysDot"/>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-0.6</a:t>
                      </a:r>
                    </a:p>
                  </a:txBody>
                  <a:tcPr marR="216000" horzOverflow="overflow">
                    <a:lnL>
                      <a:noFill/>
                    </a:lnL>
                    <a:lnR>
                      <a:noFill/>
                    </a:lnR>
                    <a:lnT w="19050" cap="flat" cmpd="sng" algn="ctr">
                      <a:noFill/>
                      <a:prstDash val="sysDot"/>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-0.5</a:t>
                      </a:r>
                    </a:p>
                  </a:txBody>
                  <a:tcPr marR="216000" horzOverflow="overflow">
                    <a:lnL>
                      <a:noFill/>
                    </a:lnL>
                    <a:lnR>
                      <a:noFill/>
                    </a:lnR>
                    <a:lnT w="19050" cap="flat" cmpd="sng" algn="ctr">
                      <a:noFill/>
                      <a:prstDash val="sysDot"/>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solidFill>
                      <a:schemeClr val="bg1">
                        <a:lumMod val="95000"/>
                      </a:schemeClr>
                    </a:solidFill>
                  </a:tcPr>
                </a:tc>
              </a:tr>
              <a:tr h="47768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585858"/>
                          </a:solidFill>
                          <a:effectLst/>
                          <a:latin typeface="Century Gothic" pitchFamily="34" charset="0"/>
                          <a:ea typeface="ＭＳ Ｐゴシック"/>
                          <a:cs typeface="Century Gothic" pitchFamily="34" charset="0"/>
                        </a:rPr>
                        <a:t>Operating profit</a:t>
                      </a: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smtClean="0">
                          <a:ln>
                            <a:noFill/>
                          </a:ln>
                          <a:solidFill>
                            <a:schemeClr val="tx1">
                              <a:lumMod val="75000"/>
                              <a:lumOff val="25000"/>
                            </a:schemeClr>
                          </a:solidFill>
                          <a:effectLst/>
                          <a:latin typeface="Century Gothic" pitchFamily="34" charset="0"/>
                          <a:ea typeface="ＭＳ Ｐゴシック"/>
                          <a:cs typeface="Century Gothic" pitchFamily="34" charset="0"/>
                        </a:rPr>
                        <a:t>As % of turnover</a:t>
                      </a:r>
                      <a:endParaRPr kumimoji="0" lang="fr-FR" sz="1100" b="0" i="0" u="none" strike="noStrike" cap="none" normalizeH="0" baseline="0" dirty="0" smtClean="0">
                        <a:ln>
                          <a:noFill/>
                        </a:ln>
                        <a:solidFill>
                          <a:schemeClr val="tx1">
                            <a:lumMod val="75000"/>
                            <a:lumOff val="25000"/>
                          </a:schemeClr>
                        </a:solidFill>
                        <a:effectLst/>
                        <a:latin typeface="Century Gothic" pitchFamily="34" charset="0"/>
                        <a:ea typeface="ＭＳ Ｐゴシック"/>
                        <a:cs typeface="Century Gothic" pitchFamily="34" charset="0"/>
                      </a:endParaRPr>
                    </a:p>
                  </a:txBody>
                  <a:tcPr anchor="ctr" horzOverflow="overflow">
                    <a:lnL>
                      <a:noFill/>
                    </a:lnL>
                    <a:lnR>
                      <a:noFill/>
                    </a:lnR>
                    <a:lnT w="28575" cap="flat" cmpd="sng" algn="ctr">
                      <a:solidFill>
                        <a:srgbClr val="008BD7"/>
                      </a:solidFill>
                      <a:prstDash val="solid"/>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400" b="1" i="0" u="none" strike="noStrike" kern="1200" cap="none" normalizeH="0" baseline="0" dirty="0" smtClean="0">
                          <a:ln>
                            <a:noFill/>
                          </a:ln>
                          <a:solidFill>
                            <a:schemeClr val="tx1"/>
                          </a:solidFill>
                          <a:effectLst/>
                          <a:latin typeface="Century Gothic" pitchFamily="34" charset="0"/>
                          <a:ea typeface="ＭＳ Ｐゴシック"/>
                          <a:cs typeface="Century Gothic" pitchFamily="34" charset="0"/>
                        </a:rPr>
                        <a:t>45.9</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smtClean="0">
                          <a:ln>
                            <a:noFill/>
                          </a:ln>
                          <a:solidFill>
                            <a:schemeClr val="tx1">
                              <a:lumMod val="75000"/>
                              <a:lumOff val="25000"/>
                            </a:schemeClr>
                          </a:solidFill>
                          <a:effectLst/>
                          <a:latin typeface="Century Gothic" pitchFamily="34" charset="0"/>
                          <a:ea typeface="ＭＳ Ｐゴシック"/>
                          <a:cs typeface="Century Gothic" pitchFamily="34" charset="0"/>
                        </a:rPr>
                        <a:t>10.8%</a:t>
                      </a:r>
                    </a:p>
                  </a:txBody>
                  <a:tcPr marR="216000" anchor="ctr" horzOverflow="overflow">
                    <a:lnL>
                      <a:noFill/>
                    </a:lnL>
                    <a:lnR>
                      <a:noFill/>
                    </a:lnR>
                    <a:lnT w="28575" cap="flat" cmpd="sng" algn="ctr">
                      <a:solidFill>
                        <a:srgbClr val="008BD7"/>
                      </a:solidFill>
                      <a:prstDash val="solid"/>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400" b="1" i="0" u="none" strike="noStrike" kern="1200" cap="none" normalizeH="0" baseline="0" dirty="0" smtClean="0">
                          <a:ln>
                            <a:noFill/>
                          </a:ln>
                          <a:solidFill>
                            <a:schemeClr val="tx1"/>
                          </a:solidFill>
                          <a:effectLst/>
                          <a:latin typeface="Century Gothic" pitchFamily="34" charset="0"/>
                          <a:ea typeface="ＭＳ Ｐゴシック"/>
                          <a:cs typeface="Century Gothic" pitchFamily="34" charset="0"/>
                        </a:rPr>
                        <a:t>41.0</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1" u="none" strike="noStrike" kern="1200" cap="none" normalizeH="0" baseline="0" dirty="0" smtClean="0">
                          <a:ln>
                            <a:noFill/>
                          </a:ln>
                          <a:solidFill>
                            <a:schemeClr val="tx1">
                              <a:lumMod val="75000"/>
                              <a:lumOff val="25000"/>
                            </a:schemeClr>
                          </a:solidFill>
                          <a:effectLst/>
                          <a:latin typeface="Century Gothic" pitchFamily="34" charset="0"/>
                          <a:ea typeface="ＭＳ Ｐゴシック"/>
                          <a:cs typeface="Century Gothic" pitchFamily="34" charset="0"/>
                        </a:rPr>
                        <a:t>9.2%</a:t>
                      </a:r>
                    </a:p>
                  </a:txBody>
                  <a:tcPr marR="216000" anchor="ctr" horzOverflow="overflow">
                    <a:lnL>
                      <a:noFill/>
                    </a:lnL>
                    <a:lnR>
                      <a:noFill/>
                    </a:lnR>
                    <a:lnT w="28575" cap="flat" cmpd="sng" algn="ctr">
                      <a:solidFill>
                        <a:srgbClr val="008BD7"/>
                      </a:solidFill>
                      <a:prstDash val="solid"/>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86.9</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dirty="0" smtClean="0">
                          <a:ln>
                            <a:noFill/>
                          </a:ln>
                          <a:solidFill>
                            <a:schemeClr val="tx1">
                              <a:lumMod val="75000"/>
                              <a:lumOff val="25000"/>
                            </a:schemeClr>
                          </a:solidFill>
                          <a:effectLst/>
                          <a:latin typeface="Century Gothic" pitchFamily="34" charset="0"/>
                          <a:ea typeface="ＭＳ Ｐゴシック"/>
                          <a:cs typeface="Century Gothic" pitchFamily="34" charset="0"/>
                        </a:rPr>
                        <a:t>10.0%</a:t>
                      </a:r>
                    </a:p>
                  </a:txBody>
                  <a:tcPr marR="216000" anchor="ctr" horzOverflow="overflow">
                    <a:lnL>
                      <a:noFill/>
                    </a:lnL>
                    <a:lnR>
                      <a:noFill/>
                    </a:lnR>
                    <a:lnT w="28575" cap="flat" cmpd="sng" algn="ctr">
                      <a:solidFill>
                        <a:srgbClr val="008BD7"/>
                      </a:solidFill>
                      <a:prstDash val="solid"/>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smtClean="0">
                        <a:ln>
                          <a:noFill/>
                        </a:ln>
                        <a:solidFill>
                          <a:srgbClr val="404040"/>
                        </a:solidFill>
                        <a:effectLst/>
                        <a:latin typeface="Century Gothic" pitchFamily="34" charset="0"/>
                        <a:ea typeface="ＭＳ Ｐゴシック"/>
                        <a:cs typeface="Century Gothic" pitchFamily="34" charset="0"/>
                      </a:endParaRPr>
                    </a:p>
                  </a:txBody>
                  <a:tcPr anchor="ctr" horzOverflow="overflow">
                    <a:lnL>
                      <a:noFill/>
                    </a:lnL>
                    <a:lnR>
                      <a:noFill/>
                    </a:lnR>
                    <a:lnT w="28575" cap="flat" cmpd="sng" algn="ctr">
                      <a:solidFill>
                        <a:srgbClr val="008BD7"/>
                      </a:solidFill>
                      <a:prstDash val="solid"/>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400" b="1" i="0" u="none" strike="noStrike" kern="1200" cap="none" normalizeH="0" baseline="0" dirty="0" smtClean="0">
                          <a:ln>
                            <a:noFill/>
                          </a:ln>
                          <a:solidFill>
                            <a:schemeClr val="tx1"/>
                          </a:solidFill>
                          <a:effectLst/>
                          <a:latin typeface="Century Gothic" pitchFamily="34" charset="0"/>
                          <a:ea typeface="ＭＳ Ｐゴシック"/>
                          <a:cs typeface="Century Gothic" pitchFamily="34" charset="0"/>
                        </a:rPr>
                        <a:t>36.9</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smtClean="0">
                          <a:ln>
                            <a:noFill/>
                          </a:ln>
                          <a:solidFill>
                            <a:schemeClr val="tx1">
                              <a:lumMod val="75000"/>
                              <a:lumOff val="25000"/>
                            </a:schemeClr>
                          </a:solidFill>
                          <a:effectLst/>
                          <a:latin typeface="Century Gothic" pitchFamily="34" charset="0"/>
                          <a:ea typeface="ＭＳ Ｐゴシック"/>
                          <a:cs typeface="Century Gothic" pitchFamily="34" charset="0"/>
                        </a:rPr>
                        <a:t>8.0%</a:t>
                      </a:r>
                    </a:p>
                  </a:txBody>
                  <a:tcPr marR="216000" anchor="ctr" horzOverflow="overflow">
                    <a:lnL>
                      <a:noFill/>
                    </a:lnL>
                    <a:lnR>
                      <a:noFill/>
                    </a:lnR>
                    <a:lnT w="28575" cap="flat" cmpd="sng" algn="ctr">
                      <a:solidFill>
                        <a:srgbClr val="008BD7"/>
                      </a:solidFill>
                      <a:prstDash val="solid"/>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400" b="1" i="0" u="none" strike="noStrike" kern="1200" cap="none" normalizeH="0" baseline="0" dirty="0" smtClean="0">
                          <a:ln>
                            <a:noFill/>
                          </a:ln>
                          <a:solidFill>
                            <a:schemeClr val="tx1"/>
                          </a:solidFill>
                          <a:effectLst/>
                          <a:latin typeface="Century Gothic" pitchFamily="34" charset="0"/>
                          <a:ea typeface="ＭＳ Ｐゴシック"/>
                          <a:cs typeface="Century Gothic" pitchFamily="34" charset="0"/>
                        </a:rPr>
                        <a:t>45.2</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1" u="none" strike="noStrike" kern="1200" cap="none" normalizeH="0" baseline="0" dirty="0" smtClean="0">
                          <a:ln>
                            <a:noFill/>
                          </a:ln>
                          <a:solidFill>
                            <a:schemeClr val="tx1">
                              <a:lumMod val="75000"/>
                              <a:lumOff val="25000"/>
                            </a:schemeClr>
                          </a:solidFill>
                          <a:effectLst/>
                          <a:latin typeface="Century Gothic" pitchFamily="34" charset="0"/>
                          <a:ea typeface="ＭＳ Ｐゴシック"/>
                          <a:cs typeface="Century Gothic" pitchFamily="34" charset="0"/>
                        </a:rPr>
                        <a:t>8.6%</a:t>
                      </a:r>
                    </a:p>
                  </a:txBody>
                  <a:tcPr marR="216000" anchor="ctr" horzOverflow="overflow">
                    <a:lnL>
                      <a:noFill/>
                    </a:lnL>
                    <a:lnR>
                      <a:noFill/>
                    </a:lnR>
                    <a:lnT w="28575" cap="flat" cmpd="sng" algn="ctr">
                      <a:solidFill>
                        <a:srgbClr val="008BD7"/>
                      </a:solidFill>
                      <a:prstDash val="solid"/>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82.1</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1" u="none" strike="noStrike" cap="none" normalizeH="0" baseline="0" dirty="0" smtClean="0">
                          <a:ln>
                            <a:noFill/>
                          </a:ln>
                          <a:solidFill>
                            <a:schemeClr val="tx1">
                              <a:lumMod val="75000"/>
                              <a:lumOff val="25000"/>
                            </a:schemeClr>
                          </a:solidFill>
                          <a:effectLst/>
                          <a:latin typeface="Century Gothic" pitchFamily="34" charset="0"/>
                          <a:ea typeface="ＭＳ Ｐゴシック"/>
                          <a:cs typeface="Century Gothic" pitchFamily="34" charset="0"/>
                        </a:rPr>
                        <a:t>8.3%</a:t>
                      </a:r>
                    </a:p>
                  </a:txBody>
                  <a:tcPr marR="216000" anchor="ctr" horzOverflow="overflow">
                    <a:lnL>
                      <a:noFill/>
                    </a:lnL>
                    <a:lnR>
                      <a:noFill/>
                    </a:lnR>
                    <a:lnT w="28575" cap="flat" cmpd="sng" algn="ctr">
                      <a:solidFill>
                        <a:srgbClr val="008BD7"/>
                      </a:solidFill>
                      <a:prstDash val="solid"/>
                      <a:round/>
                      <a:headEnd type="none" w="med" len="med"/>
                      <a:tailEnd type="none" w="med" len="med"/>
                    </a:lnT>
                    <a:lnB w="28575" cap="flat" cmpd="sng" algn="ctr">
                      <a:solidFill>
                        <a:srgbClr val="008BD7"/>
                      </a:solidFill>
                      <a:prstDash val="solid"/>
                      <a:round/>
                      <a:headEnd type="none" w="med" len="med"/>
                      <a:tailEnd type="none" w="med" len="med"/>
                    </a:lnB>
                    <a:lnTlToBr>
                      <a:noFill/>
                    </a:lnTlToBr>
                    <a:lnBlToTr>
                      <a:noFill/>
                    </a:lnBlToTr>
                    <a:solidFill>
                      <a:schemeClr val="bg1">
                        <a:lumMod val="95000"/>
                      </a:schemeClr>
                    </a:solidFill>
                  </a:tcPr>
                </a:tc>
              </a:tr>
              <a:tr h="26869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585858"/>
                          </a:solidFill>
                          <a:effectLst/>
                          <a:latin typeface="Century Gothic" pitchFamily="34" charset="0"/>
                          <a:ea typeface="ＭＳ Ｐゴシック"/>
                          <a:cs typeface="Century Gothic" pitchFamily="34" charset="0"/>
                        </a:rPr>
                        <a:t>Financial profit</a:t>
                      </a:r>
                    </a:p>
                  </a:txBody>
                  <a:tcPr anchor="ctr"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Century Gothic" pitchFamily="34" charset="0"/>
                          <a:ea typeface="Century Gothic" pitchFamily="34" charset="0"/>
                          <a:cs typeface="Century Gothic" pitchFamily="34" charset="0"/>
                        </a:rPr>
                        <a:t>-0.4</a:t>
                      </a:r>
                    </a:p>
                  </a:txBody>
                  <a:tcPr marR="216000" anchor="ctr"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Century Gothic" pitchFamily="34" charset="0"/>
                          <a:ea typeface="Century Gothic" pitchFamily="34" charset="0"/>
                          <a:cs typeface="Century Gothic" pitchFamily="34" charset="0"/>
                        </a:rPr>
                        <a:t>-2.2</a:t>
                      </a:r>
                    </a:p>
                  </a:txBody>
                  <a:tcPr marR="216000" anchor="ctr"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-2.6</a:t>
                      </a:r>
                    </a:p>
                  </a:txBody>
                  <a:tcPr marR="216000" anchor="ctr"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solidFill>
                      <a:srgbClr val="DBEE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3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endParaRPr>
                    </a:p>
                  </a:txBody>
                  <a:tcPr anchor="ctr"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Century Gothic" pitchFamily="34" charset="0"/>
                          <a:ea typeface="Century Gothic" pitchFamily="34" charset="0"/>
                          <a:cs typeface="Century Gothic" pitchFamily="34" charset="0"/>
                        </a:rPr>
                        <a:t>17.8</a:t>
                      </a:r>
                    </a:p>
                  </a:txBody>
                  <a:tcPr marR="216000" anchor="ctr"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Century Gothic" pitchFamily="34" charset="0"/>
                          <a:ea typeface="Century Gothic" pitchFamily="34" charset="0"/>
                          <a:cs typeface="Century Gothic" pitchFamily="34" charset="0"/>
                        </a:rPr>
                        <a:t>0.5</a:t>
                      </a:r>
                    </a:p>
                  </a:txBody>
                  <a:tcPr marR="216000" anchor="ctr"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18.3</a:t>
                      </a:r>
                    </a:p>
                  </a:txBody>
                  <a:tcPr marR="216000" anchor="ctr"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solidFill>
                      <a:schemeClr val="bg1">
                        <a:lumMod val="95000"/>
                      </a:schemeClr>
                    </a:solidFill>
                  </a:tcPr>
                </a:tc>
              </a:tr>
              <a:tr h="44783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err="1" smtClean="0">
                          <a:ln>
                            <a:noFill/>
                          </a:ln>
                          <a:solidFill>
                            <a:schemeClr val="tx1"/>
                          </a:solidFill>
                          <a:effectLst/>
                          <a:latin typeface="Century Gothic" pitchFamily="34" charset="0"/>
                          <a:ea typeface="ＭＳ Ｐゴシック"/>
                          <a:cs typeface="Century Gothic" pitchFamily="34" charset="0"/>
                        </a:rPr>
                        <a:t>Corporate</a:t>
                      </a: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 </a:t>
                      </a:r>
                      <a:r>
                        <a:rPr kumimoji="0" lang="fr-FR" sz="1200" b="0" i="0" u="none" strike="noStrike" cap="none" normalizeH="0" baseline="0" dirty="0" err="1" smtClean="0">
                          <a:ln>
                            <a:noFill/>
                          </a:ln>
                          <a:solidFill>
                            <a:schemeClr val="tx1"/>
                          </a:solidFill>
                          <a:effectLst/>
                          <a:latin typeface="Century Gothic" pitchFamily="34" charset="0"/>
                          <a:ea typeface="ＭＳ Ｐゴシック"/>
                          <a:cs typeface="Century Gothic" pitchFamily="34" charset="0"/>
                        </a:rPr>
                        <a:t>income</a:t>
                      </a: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 </a:t>
                      </a:r>
                      <a:r>
                        <a:rPr kumimoji="0" lang="fr-FR" sz="1200" b="0" i="0" u="none" strike="noStrike" cap="none" normalizeH="0" baseline="0" dirty="0" err="1" smtClean="0">
                          <a:ln>
                            <a:noFill/>
                          </a:ln>
                          <a:solidFill>
                            <a:schemeClr val="tx1"/>
                          </a:solidFill>
                          <a:effectLst/>
                          <a:latin typeface="Century Gothic" pitchFamily="34" charset="0"/>
                          <a:ea typeface="ＭＳ Ｐゴシック"/>
                          <a:cs typeface="Century Gothic" pitchFamily="34" charset="0"/>
                        </a:rPr>
                        <a:t>tax</a:t>
                      </a:r>
                      <a:endPar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err="1" smtClean="0">
                          <a:ln>
                            <a:noFill/>
                          </a:ln>
                          <a:solidFill>
                            <a:schemeClr val="tx1"/>
                          </a:solidFill>
                          <a:effectLst/>
                          <a:latin typeface="Century Gothic" pitchFamily="34" charset="0"/>
                          <a:ea typeface="ＭＳ Ｐゴシック"/>
                          <a:cs typeface="Century Gothic" pitchFamily="34" charset="0"/>
                        </a:rPr>
                        <a:t>EMCs</a:t>
                      </a: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 and </a:t>
                      </a:r>
                      <a:r>
                        <a:rPr kumimoji="0" lang="fr-FR" sz="1200" b="0" i="0" u="none" strike="noStrike" cap="none" normalizeH="0" baseline="0" dirty="0" err="1" smtClean="0">
                          <a:ln>
                            <a:noFill/>
                          </a:ln>
                          <a:solidFill>
                            <a:schemeClr val="tx1"/>
                          </a:solidFill>
                          <a:effectLst/>
                          <a:latin typeface="Century Gothic" pitchFamily="34" charset="0"/>
                          <a:ea typeface="ＭＳ Ｐゴシック"/>
                          <a:cs typeface="Century Gothic" pitchFamily="34" charset="0"/>
                        </a:rPr>
                        <a:t>minority</a:t>
                      </a: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 </a:t>
                      </a:r>
                      <a:r>
                        <a:rPr kumimoji="0" lang="fr-FR" sz="1200" b="0" i="0" u="none" strike="noStrike" cap="none" normalizeH="0" baseline="0" dirty="0" err="1" smtClean="0">
                          <a:ln>
                            <a:noFill/>
                          </a:ln>
                          <a:solidFill>
                            <a:schemeClr val="tx1"/>
                          </a:solidFill>
                          <a:effectLst/>
                          <a:latin typeface="Century Gothic" pitchFamily="34" charset="0"/>
                          <a:ea typeface="ＭＳ Ｐゴシック"/>
                          <a:cs typeface="Century Gothic" pitchFamily="34" charset="0"/>
                        </a:rPr>
                        <a:t>interests</a:t>
                      </a:r>
                      <a:endPar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endParaRPr>
                    </a:p>
                  </a:txBody>
                  <a:tcPr anchor="ctr" horzOverflow="overflow">
                    <a:lnL>
                      <a:noFill/>
                    </a:lnL>
                    <a:lnR>
                      <a:noFill/>
                    </a:lnR>
                    <a:lnT>
                      <a:noFill/>
                    </a:lnT>
                    <a:lnB w="28575" cap="flat" cmpd="sng" algn="ctr">
                      <a:solidFill>
                        <a:srgbClr val="008BD7"/>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-14.8</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2.3</a:t>
                      </a:r>
                    </a:p>
                  </a:txBody>
                  <a:tcPr marR="216000" anchor="ctr" horzOverflow="overflow">
                    <a:lnL>
                      <a:noFill/>
                    </a:lnL>
                    <a:lnR>
                      <a:noFill/>
                    </a:lnR>
                    <a:lnT>
                      <a:noFill/>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-11.0</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0.1</a:t>
                      </a:r>
                    </a:p>
                  </a:txBody>
                  <a:tcPr marR="216000" anchor="ctr" horzOverflow="overflow">
                    <a:lnL>
                      <a:noFill/>
                    </a:lnL>
                    <a:lnR>
                      <a:noFill/>
                    </a:lnR>
                    <a:lnT>
                      <a:noFill/>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-25.8</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2.4</a:t>
                      </a:r>
                    </a:p>
                  </a:txBody>
                  <a:tcPr marR="216000" anchor="ctr" horzOverflow="overflow">
                    <a:lnL>
                      <a:noFill/>
                    </a:lnL>
                    <a:lnR>
                      <a:noFill/>
                    </a:lnR>
                    <a:lnT>
                      <a:noFill/>
                    </a:lnT>
                    <a:lnB w="28575" cap="flat" cmpd="sng" algn="ctr">
                      <a:solidFill>
                        <a:srgbClr val="008BD7"/>
                      </a:solidFill>
                      <a:prstDash val="solid"/>
                      <a:round/>
                      <a:headEnd type="none" w="med" len="med"/>
                      <a:tailEnd type="none" w="med" len="med"/>
                    </a:lnB>
                    <a:lnTlToBr>
                      <a:noFill/>
                    </a:lnTlToBr>
                    <a:lnBlToTr>
                      <a:noFill/>
                    </a:lnBlToTr>
                    <a:solidFill>
                      <a:srgbClr val="DBEE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endParaRPr>
                    </a:p>
                  </a:txBody>
                  <a:tcPr anchor="ctr" horzOverflow="overflow">
                    <a:lnL>
                      <a:noFill/>
                    </a:lnL>
                    <a:lnR>
                      <a:noFill/>
                    </a:lnR>
                    <a:lnT>
                      <a:noFill/>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-16.0</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1.7</a:t>
                      </a:r>
                    </a:p>
                  </a:txBody>
                  <a:tcPr marR="216000" anchor="ctr" horzOverflow="overflow">
                    <a:lnL>
                      <a:noFill/>
                    </a:lnL>
                    <a:lnR>
                      <a:noFill/>
                    </a:lnR>
                    <a:lnT>
                      <a:noFill/>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-12.5 </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-0.3</a:t>
                      </a:r>
                    </a:p>
                  </a:txBody>
                  <a:tcPr marR="216000" anchor="ctr" horzOverflow="overflow">
                    <a:lnL>
                      <a:noFill/>
                    </a:lnL>
                    <a:lnR>
                      <a:noFill/>
                    </a:lnR>
                    <a:lnT>
                      <a:noFill/>
                    </a:lnT>
                    <a:lnB w="28575" cap="flat" cmpd="sng" algn="ctr">
                      <a:solidFill>
                        <a:srgbClr val="008BD7"/>
                      </a:solidFill>
                      <a:prstDash val="solid"/>
                      <a:round/>
                      <a:headEnd type="none" w="med" len="med"/>
                      <a:tailEnd type="none" w="med" len="med"/>
                    </a:lnB>
                    <a:lnTlToBr>
                      <a:noFill/>
                    </a:lnTlToBr>
                    <a:lnBlToTr>
                      <a:noFill/>
                    </a:lnBlToTr>
                    <a:no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-28.5</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1.4</a:t>
                      </a:r>
                      <a:endPar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endParaRPr>
                    </a:p>
                  </a:txBody>
                  <a:tcPr marR="216000" anchor="ctr" horzOverflow="overflow">
                    <a:lnL>
                      <a:noFill/>
                    </a:lnL>
                    <a:lnR>
                      <a:noFill/>
                    </a:lnR>
                    <a:lnT>
                      <a:noFill/>
                    </a:lnT>
                    <a:lnB w="28575" cap="flat" cmpd="sng" algn="ctr">
                      <a:solidFill>
                        <a:srgbClr val="008BD7"/>
                      </a:solidFill>
                      <a:prstDash val="solid"/>
                      <a:round/>
                      <a:headEnd type="none" w="med" len="med"/>
                      <a:tailEnd type="none" w="med" len="med"/>
                    </a:lnB>
                    <a:lnTlToBr>
                      <a:noFill/>
                    </a:lnTlToBr>
                    <a:lnBlToTr>
                      <a:noFill/>
                    </a:lnBlToTr>
                    <a:solidFill>
                      <a:schemeClr val="bg1">
                        <a:lumMod val="95000"/>
                      </a:schemeClr>
                    </a:solidFill>
                  </a:tcPr>
                </a:tc>
              </a:tr>
              <a:tr h="47768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Century Gothic" pitchFamily="34" charset="0"/>
                          <a:ea typeface="ＭＳ Ｐゴシック"/>
                          <a:cs typeface="Century Gothic" pitchFamily="34" charset="0"/>
                        </a:rPr>
                        <a:t>Net profit, Group </a:t>
                      </a:r>
                      <a:r>
                        <a:rPr kumimoji="0" lang="fr-FR" sz="1200" b="1" i="0" u="none" strike="noStrike" cap="none" normalizeH="0" baseline="0" dirty="0" err="1" smtClean="0">
                          <a:ln>
                            <a:noFill/>
                          </a:ln>
                          <a:solidFill>
                            <a:schemeClr val="tx1"/>
                          </a:solidFill>
                          <a:effectLst/>
                          <a:latin typeface="Century Gothic" pitchFamily="34" charset="0"/>
                          <a:ea typeface="ＭＳ Ｐゴシック"/>
                          <a:cs typeface="Century Gothic" pitchFamily="34" charset="0"/>
                        </a:rPr>
                        <a:t>share</a:t>
                      </a:r>
                      <a:endPar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smtClean="0">
                          <a:ln>
                            <a:noFill/>
                          </a:ln>
                          <a:solidFill>
                            <a:srgbClr val="595959"/>
                          </a:solidFill>
                          <a:effectLst/>
                          <a:latin typeface="Century Gothic" pitchFamily="34" charset="0"/>
                          <a:ea typeface="ＭＳ Ｐゴシック"/>
                          <a:cs typeface="Century Gothic" pitchFamily="34" charset="0"/>
                        </a:rPr>
                        <a:t>As % of turnover</a:t>
                      </a:r>
                      <a:endParaRPr kumimoji="0" lang="fr-FR" sz="1100" b="0" i="0" u="none" strike="noStrike" cap="none" normalizeH="0" baseline="0" dirty="0" smtClean="0">
                        <a:ln>
                          <a:noFill/>
                        </a:ln>
                        <a:solidFill>
                          <a:srgbClr val="595959"/>
                        </a:solidFill>
                        <a:effectLst/>
                        <a:latin typeface="Century Gothic" pitchFamily="34" charset="0"/>
                        <a:ea typeface="ＭＳ Ｐゴシック"/>
                        <a:cs typeface="Century Gothic" pitchFamily="34" charset="0"/>
                      </a:endParaRPr>
                    </a:p>
                  </a:txBody>
                  <a:tcPr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solidFill>
                      <a:schemeClr val="bg1">
                        <a:lumMod val="85000"/>
                      </a:schemeClr>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chemeClr val="tx1"/>
                          </a:solidFill>
                          <a:effectLst/>
                          <a:latin typeface="Century Gothic" pitchFamily="34" charset="0"/>
                          <a:ea typeface="ＭＳ Ｐゴシック"/>
                          <a:cs typeface="Century Gothic" pitchFamily="34" charset="0"/>
                        </a:rPr>
                        <a:t>33.0</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smtClean="0">
                          <a:ln>
                            <a:noFill/>
                          </a:ln>
                          <a:solidFill>
                            <a:schemeClr val="tx1">
                              <a:lumMod val="75000"/>
                              <a:lumOff val="25000"/>
                            </a:schemeClr>
                          </a:solidFill>
                          <a:effectLst/>
                          <a:latin typeface="Century Gothic" pitchFamily="34" charset="0"/>
                          <a:ea typeface="ＭＳ Ｐゴシック"/>
                          <a:cs typeface="Century Gothic" pitchFamily="34" charset="0"/>
                        </a:rPr>
                        <a:t>7.8%</a:t>
                      </a:r>
                    </a:p>
                  </a:txBody>
                  <a:tcPr marR="216000"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solidFill>
                      <a:srgbClr val="F2F2F2"/>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chemeClr val="tx1"/>
                          </a:solidFill>
                          <a:effectLst/>
                          <a:latin typeface="Century Gothic" pitchFamily="34" charset="0"/>
                          <a:ea typeface="ＭＳ Ｐゴシック"/>
                          <a:cs typeface="Century Gothic" pitchFamily="34" charset="0"/>
                        </a:rPr>
                        <a:t>27.8</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1" u="none" strike="noStrike" kern="1200" cap="none" normalizeH="0" baseline="0" dirty="0" smtClean="0">
                          <a:ln>
                            <a:noFill/>
                          </a:ln>
                          <a:solidFill>
                            <a:schemeClr val="tx1">
                              <a:lumMod val="75000"/>
                              <a:lumOff val="25000"/>
                            </a:schemeClr>
                          </a:solidFill>
                          <a:effectLst/>
                          <a:latin typeface="Century Gothic" pitchFamily="34" charset="0"/>
                          <a:ea typeface="ＭＳ Ｐゴシック"/>
                          <a:cs typeface="Century Gothic" pitchFamily="34" charset="0"/>
                        </a:rPr>
                        <a:t>6.2%</a:t>
                      </a:r>
                    </a:p>
                  </a:txBody>
                  <a:tcPr marR="216000"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solidFill>
                      <a:srgbClr val="F2F2F2"/>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400" b="1" i="0" u="none" strike="noStrike" kern="1200" cap="none" normalizeH="0" baseline="0" dirty="0" smtClean="0">
                          <a:ln>
                            <a:noFill/>
                          </a:ln>
                          <a:solidFill>
                            <a:schemeClr val="tx1"/>
                          </a:solidFill>
                          <a:effectLst/>
                          <a:latin typeface="Century Gothic" pitchFamily="34" charset="0"/>
                          <a:ea typeface="ＭＳ Ｐゴシック"/>
                          <a:cs typeface="Century Gothic" pitchFamily="34" charset="0"/>
                        </a:rPr>
                        <a:t>60.9</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1" u="none" strike="noStrike" kern="1200" cap="none" normalizeH="0" baseline="0" dirty="0" smtClean="0">
                          <a:ln>
                            <a:noFill/>
                          </a:ln>
                          <a:solidFill>
                            <a:schemeClr val="tx1">
                              <a:lumMod val="75000"/>
                              <a:lumOff val="25000"/>
                            </a:schemeClr>
                          </a:solidFill>
                          <a:effectLst/>
                          <a:latin typeface="Century Gothic" pitchFamily="34" charset="0"/>
                          <a:ea typeface="ＭＳ Ｐゴシック"/>
                          <a:cs typeface="Century Gothic" pitchFamily="34" charset="0"/>
                        </a:rPr>
                        <a:t>7.0%</a:t>
                      </a:r>
                    </a:p>
                  </a:txBody>
                  <a:tcPr marR="216000"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solidFill>
                      <a:srgbClr val="DBEE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Century Gothic" pitchFamily="34" charset="0"/>
                        <a:ea typeface="ＭＳ Ｐゴシック"/>
                        <a:cs typeface="Century Gothic" pitchFamily="34" charset="0"/>
                      </a:endParaRPr>
                    </a:p>
                  </a:txBody>
                  <a:tcPr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solidFill>
                      <a:srgbClr val="F2F2F2"/>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chemeClr val="tx1"/>
                          </a:solidFill>
                          <a:effectLst/>
                          <a:latin typeface="Century Gothic" pitchFamily="34" charset="0"/>
                          <a:ea typeface="ＭＳ Ｐゴシック"/>
                          <a:cs typeface="Century Gothic" pitchFamily="34" charset="0"/>
                        </a:rPr>
                        <a:t>40.4</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dirty="0" smtClean="0">
                          <a:ln>
                            <a:noFill/>
                          </a:ln>
                          <a:solidFill>
                            <a:schemeClr val="tx1">
                              <a:lumMod val="75000"/>
                              <a:lumOff val="25000"/>
                            </a:schemeClr>
                          </a:solidFill>
                          <a:effectLst/>
                          <a:latin typeface="Century Gothic" pitchFamily="34" charset="0"/>
                          <a:ea typeface="ＭＳ Ｐゴシック"/>
                          <a:cs typeface="Century Gothic" pitchFamily="34" charset="0"/>
                        </a:rPr>
                        <a:t>8.8%</a:t>
                      </a:r>
                    </a:p>
                  </a:txBody>
                  <a:tcPr marR="216000"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solidFill>
                      <a:srgbClr val="F2F2F2"/>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1" i="0" u="none" strike="noStrike" kern="1200" cap="none" normalizeH="0" baseline="0" dirty="0" smtClean="0">
                          <a:ln>
                            <a:noFill/>
                          </a:ln>
                          <a:solidFill>
                            <a:schemeClr val="tx1"/>
                          </a:solidFill>
                          <a:effectLst/>
                          <a:latin typeface="Century Gothic" pitchFamily="34" charset="0"/>
                          <a:ea typeface="ＭＳ Ｐゴシック"/>
                          <a:cs typeface="Century Gothic" pitchFamily="34" charset="0"/>
                        </a:rPr>
                        <a:t>32.9</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100" b="0" i="1" u="none" strike="noStrike" kern="1200" cap="none" normalizeH="0" baseline="0" dirty="0" smtClean="0">
                          <a:ln>
                            <a:noFill/>
                          </a:ln>
                          <a:solidFill>
                            <a:schemeClr val="tx1">
                              <a:lumMod val="75000"/>
                              <a:lumOff val="25000"/>
                            </a:schemeClr>
                          </a:solidFill>
                          <a:effectLst/>
                          <a:latin typeface="Century Gothic" pitchFamily="34" charset="0"/>
                          <a:ea typeface="ＭＳ Ｐゴシック"/>
                          <a:cs typeface="Century Gothic" pitchFamily="34" charset="0"/>
                        </a:rPr>
                        <a:t>6.3%</a:t>
                      </a:r>
                    </a:p>
                  </a:txBody>
                  <a:tcPr marR="216000"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solidFill>
                      <a:srgbClr val="F2F2F2"/>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sz="1400" b="1" i="0" u="none" strike="noStrike" kern="1200" cap="none" normalizeH="0" baseline="0" dirty="0" smtClean="0">
                          <a:ln>
                            <a:noFill/>
                          </a:ln>
                          <a:solidFill>
                            <a:schemeClr val="tx1"/>
                          </a:solidFill>
                          <a:effectLst/>
                          <a:latin typeface="Century Gothic" pitchFamily="34" charset="0"/>
                          <a:ea typeface="ＭＳ Ｐゴシック"/>
                          <a:cs typeface="Century Gothic" pitchFamily="34" charset="0"/>
                        </a:rPr>
                        <a:t>73.3</a:t>
                      </a:r>
                    </a:p>
                    <a:p>
                      <a:pPr marL="0" marR="0" lvl="0" indent="0" algn="r" defTabSz="457200" rtl="0" eaLnBrk="1" fontAlgn="base" latinLnBrk="0" hangingPunct="1">
                        <a:lnSpc>
                          <a:spcPct val="100000"/>
                        </a:lnSpc>
                        <a:spcBef>
                          <a:spcPct val="0"/>
                        </a:spcBef>
                        <a:spcAft>
                          <a:spcPct val="0"/>
                        </a:spcAft>
                        <a:buClrTx/>
                        <a:buSzTx/>
                        <a:buFontTx/>
                        <a:buNone/>
                        <a:tabLst/>
                      </a:pPr>
                      <a:r>
                        <a:rPr kumimoji="0" lang="fr-FR" sz="1200" b="0" i="1" u="none" strike="noStrike" kern="1200" cap="none" normalizeH="0" baseline="0" dirty="0" smtClean="0">
                          <a:ln>
                            <a:noFill/>
                          </a:ln>
                          <a:solidFill>
                            <a:schemeClr val="tx1">
                              <a:lumMod val="75000"/>
                              <a:lumOff val="25000"/>
                            </a:schemeClr>
                          </a:solidFill>
                          <a:effectLst/>
                          <a:latin typeface="Century Gothic" pitchFamily="34" charset="0"/>
                          <a:ea typeface="ＭＳ Ｐゴシック"/>
                          <a:cs typeface="Century Gothic" pitchFamily="34" charset="0"/>
                        </a:rPr>
                        <a:t>7.5%</a:t>
                      </a:r>
                    </a:p>
                  </a:txBody>
                  <a:tcPr marR="216000" horzOverflow="overflow">
                    <a:lnL>
                      <a:noFill/>
                    </a:lnL>
                    <a:lnR>
                      <a:noFill/>
                    </a:lnR>
                    <a:lnT w="28575" cap="flat" cmpd="sng" algn="ctr">
                      <a:solidFill>
                        <a:srgbClr val="008BD7"/>
                      </a:solidFill>
                      <a:prstDash val="solid"/>
                      <a:round/>
                      <a:headEnd type="none" w="med" len="med"/>
                      <a:tailEnd type="none" w="med" len="med"/>
                    </a:lnT>
                    <a:lnB>
                      <a:noFill/>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val="3059234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54373" y="5667968"/>
            <a:ext cx="9088406" cy="429942"/>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aphicFrame>
        <p:nvGraphicFramePr>
          <p:cNvPr id="47" name="Graphique 46"/>
          <p:cNvGraphicFramePr>
            <a:graphicFrameLocks/>
          </p:cNvGraphicFramePr>
          <p:nvPr>
            <p:extLst>
              <p:ext uri="{D42A27DB-BD31-4B8C-83A1-F6EECF244321}">
                <p14:modId xmlns:p14="http://schemas.microsoft.com/office/powerpoint/2010/main" val="808800738"/>
              </p:ext>
            </p:extLst>
          </p:nvPr>
        </p:nvGraphicFramePr>
        <p:xfrm>
          <a:off x="4544026" y="1893120"/>
          <a:ext cx="4824000" cy="385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3" name="Graphique 42"/>
          <p:cNvGraphicFramePr>
            <a:graphicFrameLocks/>
          </p:cNvGraphicFramePr>
          <p:nvPr>
            <p:extLst>
              <p:ext uri="{D42A27DB-BD31-4B8C-83A1-F6EECF244321}">
                <p14:modId xmlns:p14="http://schemas.microsoft.com/office/powerpoint/2010/main" val="563178775"/>
              </p:ext>
            </p:extLst>
          </p:nvPr>
        </p:nvGraphicFramePr>
        <p:xfrm>
          <a:off x="-278812" y="1893120"/>
          <a:ext cx="4824000" cy="38520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p:cNvSpPr/>
          <p:nvPr/>
        </p:nvSpPr>
        <p:spPr>
          <a:xfrm>
            <a:off x="-471" y="5688050"/>
            <a:ext cx="1925683" cy="384721"/>
          </a:xfrm>
          <a:prstGeom prst="rect">
            <a:avLst/>
          </a:prstGeom>
          <a:solidFill>
            <a:schemeClr val="bg1">
              <a:lumMod val="95000"/>
            </a:schemeClr>
          </a:solidFill>
          <a:ln>
            <a:noFill/>
          </a:ln>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r-FR" spc="150" dirty="0" smtClean="0">
                <a:ln w="11430"/>
                <a:solidFill>
                  <a:schemeClr val="tx1">
                    <a:lumMod val="75000"/>
                    <a:lumOff val="25000"/>
                  </a:schemeClr>
                </a:solidFill>
                <a:latin typeface="Calibri" panose="020F0502020204030204" pitchFamily="34" charset="0"/>
                <a:cs typeface="Calibri" panose="020F0502020204030204" pitchFamily="34" charset="0"/>
              </a:rPr>
              <a:t>Total: </a:t>
            </a:r>
            <a:r>
              <a:rPr lang="fr-FR" sz="1900" b="1" spc="150" dirty="0" smtClean="0">
                <a:ln w="11430"/>
                <a:solidFill>
                  <a:schemeClr val="tx1">
                    <a:lumMod val="75000"/>
                    <a:lumOff val="25000"/>
                  </a:schemeClr>
                </a:solidFill>
                <a:latin typeface="Calibri" panose="020F0502020204030204" pitchFamily="34" charset="0"/>
                <a:cs typeface="Calibri" panose="020F0502020204030204" pitchFamily="34" charset="0"/>
              </a:rPr>
              <a:t>1,329.0</a:t>
            </a:r>
            <a:endParaRPr lang="fr-FR" sz="1900" b="1" spc="150" dirty="0">
              <a:ln w="11430"/>
              <a:solidFill>
                <a:schemeClr val="tx1">
                  <a:lumMod val="75000"/>
                  <a:lumOff val="25000"/>
                </a:schemeClr>
              </a:solidFill>
              <a:latin typeface="Calibri" panose="020F0502020204030204" pitchFamily="34" charset="0"/>
              <a:cs typeface="Calibri" panose="020F0502020204030204" pitchFamily="34" charset="0"/>
            </a:endParaRPr>
          </a:p>
        </p:txBody>
      </p:sp>
      <p:sp>
        <p:nvSpPr>
          <p:cNvPr id="52" name="Rectangle 51"/>
          <p:cNvSpPr/>
          <p:nvPr/>
        </p:nvSpPr>
        <p:spPr>
          <a:xfrm>
            <a:off x="2191578" y="5711967"/>
            <a:ext cx="2182284" cy="384721"/>
          </a:xfrm>
          <a:prstGeom prst="rect">
            <a:avLst/>
          </a:prstGeom>
          <a:solidFill>
            <a:schemeClr val="bg1">
              <a:lumMod val="95000"/>
            </a:schemeClr>
          </a:solidFill>
          <a:ln>
            <a:noFill/>
          </a:ln>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r-FR" spc="150" dirty="0" smtClean="0">
                <a:ln w="11430"/>
                <a:solidFill>
                  <a:schemeClr val="tx1">
                    <a:lumMod val="75000"/>
                    <a:lumOff val="25000"/>
                  </a:schemeClr>
                </a:solidFill>
                <a:latin typeface="Calibri" panose="020F0502020204030204" pitchFamily="34" charset="0"/>
                <a:cs typeface="Calibri" panose="020F0502020204030204" pitchFamily="34" charset="0"/>
              </a:rPr>
              <a:t>Total:</a:t>
            </a:r>
            <a:r>
              <a:rPr lang="fr-FR" sz="1900" b="1" spc="150" dirty="0" smtClean="0">
                <a:ln w="11430"/>
                <a:solidFill>
                  <a:schemeClr val="tx1">
                    <a:lumMod val="75000"/>
                    <a:lumOff val="25000"/>
                  </a:schemeClr>
                </a:solidFill>
                <a:latin typeface="Calibri" panose="020F0502020204030204" pitchFamily="34" charset="0"/>
                <a:cs typeface="Calibri" panose="020F0502020204030204" pitchFamily="34" charset="0"/>
              </a:rPr>
              <a:t> 1,339.4  </a:t>
            </a:r>
            <a:endParaRPr lang="fr-FR" sz="1900" b="1" spc="150" dirty="0">
              <a:ln w="11430"/>
              <a:solidFill>
                <a:schemeClr val="tx1">
                  <a:lumMod val="75000"/>
                  <a:lumOff val="25000"/>
                </a:schemeClr>
              </a:solidFill>
              <a:latin typeface="Calibri" panose="020F0502020204030204" pitchFamily="34" charset="0"/>
              <a:cs typeface="Calibri" panose="020F0502020204030204" pitchFamily="34" charset="0"/>
            </a:endParaRPr>
          </a:p>
        </p:txBody>
      </p:sp>
      <p:sp>
        <p:nvSpPr>
          <p:cNvPr id="50" name="Rectangle 49"/>
          <p:cNvSpPr/>
          <p:nvPr/>
        </p:nvSpPr>
        <p:spPr>
          <a:xfrm>
            <a:off x="6998361" y="5688527"/>
            <a:ext cx="2145639" cy="384721"/>
          </a:xfrm>
          <a:prstGeom prst="rect">
            <a:avLst/>
          </a:prstGeom>
          <a:solidFill>
            <a:schemeClr val="bg1">
              <a:lumMod val="95000"/>
            </a:schemeClr>
          </a:solidFill>
          <a:ln>
            <a:noFill/>
          </a:ln>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r-FR" spc="150" dirty="0" smtClean="0">
                <a:ln w="11430"/>
                <a:solidFill>
                  <a:schemeClr val="tx1">
                    <a:lumMod val="75000"/>
                    <a:lumOff val="25000"/>
                  </a:schemeClr>
                </a:solidFill>
                <a:latin typeface="Calibri" panose="020F0502020204030204" pitchFamily="34" charset="0"/>
                <a:cs typeface="Calibri" panose="020F0502020204030204" pitchFamily="34" charset="0"/>
              </a:rPr>
              <a:t>Total :</a:t>
            </a:r>
            <a:r>
              <a:rPr lang="fr-FR" sz="1900" b="1" spc="150" dirty="0" smtClean="0">
                <a:ln w="11430"/>
                <a:solidFill>
                  <a:schemeClr val="tx1">
                    <a:lumMod val="75000"/>
                    <a:lumOff val="25000"/>
                  </a:schemeClr>
                </a:solidFill>
                <a:latin typeface="Calibri" panose="020F0502020204030204" pitchFamily="34" charset="0"/>
                <a:cs typeface="Calibri" panose="020F0502020204030204" pitchFamily="34" charset="0"/>
              </a:rPr>
              <a:t> 1,339.4</a:t>
            </a:r>
            <a:endParaRPr lang="fr-FR" sz="1900" b="1" spc="150" dirty="0">
              <a:ln w="11430"/>
              <a:solidFill>
                <a:schemeClr val="tx1">
                  <a:lumMod val="75000"/>
                  <a:lumOff val="25000"/>
                </a:schemeClr>
              </a:solidFill>
              <a:latin typeface="Calibri" panose="020F0502020204030204" pitchFamily="34" charset="0"/>
              <a:cs typeface="Calibri" panose="020F0502020204030204" pitchFamily="34" charset="0"/>
            </a:endParaRPr>
          </a:p>
        </p:txBody>
      </p:sp>
      <p:sp>
        <p:nvSpPr>
          <p:cNvPr id="51" name="Rectangle 50"/>
          <p:cNvSpPr/>
          <p:nvPr/>
        </p:nvSpPr>
        <p:spPr>
          <a:xfrm>
            <a:off x="4694181" y="5711966"/>
            <a:ext cx="2182284" cy="384721"/>
          </a:xfrm>
          <a:prstGeom prst="rect">
            <a:avLst/>
          </a:prstGeom>
          <a:solidFill>
            <a:schemeClr val="bg1">
              <a:lumMod val="95000"/>
            </a:schemeClr>
          </a:solidFill>
          <a:ln>
            <a:noFill/>
          </a:ln>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r-FR" spc="150" dirty="0" smtClean="0">
                <a:ln w="11430"/>
                <a:solidFill>
                  <a:schemeClr val="tx1">
                    <a:lumMod val="75000"/>
                    <a:lumOff val="25000"/>
                  </a:schemeClr>
                </a:solidFill>
                <a:latin typeface="Calibri" panose="020F0502020204030204" pitchFamily="34" charset="0"/>
                <a:cs typeface="Calibri" panose="020F0502020204030204" pitchFamily="34" charset="0"/>
              </a:rPr>
              <a:t>Total:</a:t>
            </a:r>
            <a:r>
              <a:rPr lang="fr-FR" sz="1900" b="1" spc="150" dirty="0" smtClean="0">
                <a:ln w="11430"/>
                <a:solidFill>
                  <a:schemeClr val="tx1">
                    <a:lumMod val="75000"/>
                    <a:lumOff val="25000"/>
                  </a:schemeClr>
                </a:solidFill>
                <a:latin typeface="Calibri" panose="020F0502020204030204" pitchFamily="34" charset="0"/>
                <a:cs typeface="Calibri" panose="020F0502020204030204" pitchFamily="34" charset="0"/>
              </a:rPr>
              <a:t> 1,329.0</a:t>
            </a:r>
            <a:endParaRPr lang="fr-FR" sz="1900" b="1" spc="150" dirty="0">
              <a:ln w="11430"/>
              <a:solidFill>
                <a:schemeClr val="tx1">
                  <a:lumMod val="75000"/>
                  <a:lumOff val="25000"/>
                </a:schemeClr>
              </a:solidFill>
              <a:latin typeface="Calibri" panose="020F0502020204030204" pitchFamily="34" charset="0"/>
              <a:cs typeface="Calibri" panose="020F0502020204030204" pitchFamily="34" charset="0"/>
            </a:endParaRPr>
          </a:p>
        </p:txBody>
      </p:sp>
      <p:sp>
        <p:nvSpPr>
          <p:cNvPr id="44" name="ZoneTexte 43"/>
          <p:cNvSpPr txBox="1"/>
          <p:nvPr/>
        </p:nvSpPr>
        <p:spPr>
          <a:xfrm>
            <a:off x="938933" y="6203649"/>
            <a:ext cx="7897012" cy="400110"/>
          </a:xfrm>
          <a:prstGeom prst="rect">
            <a:avLst/>
          </a:prstGeom>
          <a:noFill/>
        </p:spPr>
        <p:txBody>
          <a:bodyPr wrap="square" rtlCol="0">
            <a:spAutoFit/>
          </a:bodyPr>
          <a:lstStyle/>
          <a:p>
            <a:pPr algn="ctr"/>
            <a:r>
              <a:rPr lang="fr-FR" sz="2000" b="1" dirty="0" smtClean="0">
                <a:solidFill>
                  <a:schemeClr val="tx1">
                    <a:lumMod val="75000"/>
                    <a:lumOff val="25000"/>
                  </a:schemeClr>
                </a:solidFill>
                <a:latin typeface="+mn-lt"/>
                <a:cs typeface="Calibri" panose="020F0502020204030204" pitchFamily="34" charset="0"/>
              </a:rPr>
              <a:t>No </a:t>
            </a:r>
            <a:r>
              <a:rPr lang="fr-FR" sz="2000" b="1" dirty="0" err="1" smtClean="0">
                <a:solidFill>
                  <a:schemeClr val="tx1">
                    <a:lumMod val="75000"/>
                    <a:lumOff val="25000"/>
                  </a:schemeClr>
                </a:solidFill>
                <a:latin typeface="+mn-lt"/>
                <a:cs typeface="Calibri" panose="020F0502020204030204" pitchFamily="34" charset="0"/>
              </a:rPr>
              <a:t>financial</a:t>
            </a:r>
            <a:r>
              <a:rPr lang="fr-FR" sz="2000" b="1" dirty="0" smtClean="0">
                <a:solidFill>
                  <a:schemeClr val="tx1">
                    <a:lumMod val="75000"/>
                    <a:lumOff val="25000"/>
                  </a:schemeClr>
                </a:solidFill>
                <a:latin typeface="+mn-lt"/>
                <a:cs typeface="Calibri" panose="020F0502020204030204" pitchFamily="34" charset="0"/>
              </a:rPr>
              <a:t> </a:t>
            </a:r>
            <a:r>
              <a:rPr lang="fr-FR" sz="2000" b="1" dirty="0" err="1" smtClean="0">
                <a:solidFill>
                  <a:schemeClr val="tx1">
                    <a:lumMod val="75000"/>
                    <a:lumOff val="25000"/>
                  </a:schemeClr>
                </a:solidFill>
                <a:latin typeface="+mn-lt"/>
                <a:cs typeface="Calibri" panose="020F0502020204030204" pitchFamily="34" charset="0"/>
              </a:rPr>
              <a:t>debt</a:t>
            </a:r>
            <a:r>
              <a:rPr lang="fr-FR" sz="2000" b="1" dirty="0" smtClean="0">
                <a:solidFill>
                  <a:schemeClr val="tx1">
                    <a:lumMod val="75000"/>
                    <a:lumOff val="25000"/>
                  </a:schemeClr>
                </a:solidFill>
                <a:latin typeface="+mn-lt"/>
                <a:cs typeface="Calibri" panose="020F0502020204030204" pitchFamily="34" charset="0"/>
              </a:rPr>
              <a:t>, </a:t>
            </a:r>
            <a:r>
              <a:rPr lang="fr-FR" sz="2000" b="1" dirty="0" err="1" smtClean="0">
                <a:solidFill>
                  <a:schemeClr val="tx1">
                    <a:lumMod val="75000"/>
                    <a:lumOff val="25000"/>
                  </a:schemeClr>
                </a:solidFill>
                <a:latin typeface="+mn-lt"/>
                <a:cs typeface="Calibri" panose="020F0502020204030204" pitchFamily="34" charset="0"/>
              </a:rPr>
              <a:t>gearing</a:t>
            </a:r>
            <a:r>
              <a:rPr lang="fr-FR" sz="2000" b="1" dirty="0" smtClean="0">
                <a:solidFill>
                  <a:schemeClr val="tx1">
                    <a:lumMod val="75000"/>
                    <a:lumOff val="25000"/>
                  </a:schemeClr>
                </a:solidFill>
                <a:latin typeface="+mn-lt"/>
                <a:cs typeface="Calibri" panose="020F0502020204030204" pitchFamily="34" charset="0"/>
              </a:rPr>
              <a:t> of -0.37%</a:t>
            </a:r>
          </a:p>
        </p:txBody>
      </p:sp>
      <p:sp>
        <p:nvSpPr>
          <p:cNvPr id="10" name="Titre 55"/>
          <p:cNvSpPr>
            <a:spLocks noGrp="1"/>
          </p:cNvSpPr>
          <p:nvPr>
            <p:ph type="title"/>
          </p:nvPr>
        </p:nvSpPr>
        <p:spPr>
          <a:xfrm>
            <a:off x="189946" y="316026"/>
            <a:ext cx="7606840" cy="506985"/>
          </a:xfrm>
        </p:spPr>
        <p:txBody>
          <a:bodyPr/>
          <a:lstStyle/>
          <a:p>
            <a:r>
              <a:rPr lang="fr-FR" sz="2400" b="1" i="0" cap="small" dirty="0" smtClean="0">
                <a:solidFill>
                  <a:schemeClr val="tx1"/>
                </a:solidFill>
              </a:rPr>
              <a:t>A </a:t>
            </a:r>
            <a:r>
              <a:rPr lang="fr-FR" sz="2400" b="1" i="0" cap="small" dirty="0" err="1" smtClean="0">
                <a:solidFill>
                  <a:schemeClr val="tx1"/>
                </a:solidFill>
              </a:rPr>
              <a:t>solid</a:t>
            </a:r>
            <a:r>
              <a:rPr lang="fr-FR" sz="2400" b="1" i="0" cap="small" dirty="0" smtClean="0">
                <a:solidFill>
                  <a:schemeClr val="tx1"/>
                </a:solidFill>
              </a:rPr>
              <a:t> </a:t>
            </a:r>
            <a:r>
              <a:rPr lang="fr-FR" sz="2400" b="1" i="0" cap="small" dirty="0" err="1" smtClean="0">
                <a:solidFill>
                  <a:schemeClr val="tx1"/>
                </a:solidFill>
              </a:rPr>
              <a:t>financial</a:t>
            </a:r>
            <a:r>
              <a:rPr lang="fr-FR" sz="2400" b="1" i="0" cap="small" dirty="0" smtClean="0">
                <a:solidFill>
                  <a:schemeClr val="tx1"/>
                </a:solidFill>
              </a:rPr>
              <a:t> structure</a:t>
            </a:r>
            <a:endParaRPr lang="en-US" sz="1800" i="0" dirty="0">
              <a:solidFill>
                <a:schemeClr val="tx1"/>
              </a:solidFill>
            </a:endParaRPr>
          </a:p>
        </p:txBody>
      </p:sp>
      <p:sp>
        <p:nvSpPr>
          <p:cNvPr id="13" name="ZoneTexte 1"/>
          <p:cNvSpPr txBox="1"/>
          <p:nvPr/>
        </p:nvSpPr>
        <p:spPr>
          <a:xfrm>
            <a:off x="7265423" y="3988468"/>
            <a:ext cx="1576349" cy="292388"/>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300" b="1" dirty="0" smtClean="0">
                <a:solidFill>
                  <a:schemeClr val="bg1"/>
                </a:solidFill>
                <a:latin typeface="Calibri" panose="020F0502020204030204" pitchFamily="34" charset="0"/>
                <a:cs typeface="Calibri" panose="020F0502020204030204" pitchFamily="34" charset="0"/>
              </a:rPr>
              <a:t>NC LIABILITIES: 51.9</a:t>
            </a:r>
          </a:p>
        </p:txBody>
      </p:sp>
      <p:sp>
        <p:nvSpPr>
          <p:cNvPr id="15" name="ZoneTexte 1"/>
          <p:cNvSpPr txBox="1"/>
          <p:nvPr/>
        </p:nvSpPr>
        <p:spPr>
          <a:xfrm>
            <a:off x="2419254" y="3921384"/>
            <a:ext cx="1690637" cy="122341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200" b="1" dirty="0" smtClean="0">
                <a:solidFill>
                  <a:schemeClr val="bg1"/>
                </a:solidFill>
                <a:latin typeface="Calibri" panose="020F0502020204030204" pitchFamily="34" charset="0"/>
                <a:cs typeface="Calibri" panose="020F0502020204030204" pitchFamily="34" charset="0"/>
              </a:rPr>
              <a:t>CURRENT ASSETS:</a:t>
            </a:r>
          </a:p>
          <a:p>
            <a:pPr algn="ctr"/>
            <a:endParaRPr lang="fr-FR" sz="1050" b="1" dirty="0">
              <a:solidFill>
                <a:schemeClr val="bg1"/>
              </a:solidFill>
              <a:latin typeface="Calibri" panose="020F0502020204030204" pitchFamily="34" charset="0"/>
              <a:cs typeface="Calibri" panose="020F0502020204030204" pitchFamily="34" charset="0"/>
            </a:endParaRPr>
          </a:p>
          <a:p>
            <a:pPr algn="ctr"/>
            <a:r>
              <a:rPr lang="fr-FR" sz="1600" b="1" dirty="0" smtClean="0">
                <a:solidFill>
                  <a:schemeClr val="bg1"/>
                </a:solidFill>
                <a:latin typeface="Calibri" panose="020F0502020204030204" pitchFamily="34" charset="0"/>
                <a:cs typeface="Calibri" panose="020F0502020204030204" pitchFamily="34" charset="0"/>
              </a:rPr>
              <a:t>729.4</a:t>
            </a:r>
          </a:p>
          <a:p>
            <a:pPr algn="ctr"/>
            <a:endParaRPr lang="fr-FR" b="1" dirty="0">
              <a:solidFill>
                <a:schemeClr val="bg1"/>
              </a:solidFill>
              <a:latin typeface="Calibri" panose="020F0502020204030204" pitchFamily="34" charset="0"/>
              <a:cs typeface="Calibri" panose="020F0502020204030204" pitchFamily="34" charset="0"/>
            </a:endParaRPr>
          </a:p>
          <a:p>
            <a:pPr algn="ctr"/>
            <a:r>
              <a:rPr lang="fr-FR" sz="1200" i="1" dirty="0" err="1">
                <a:solidFill>
                  <a:schemeClr val="bg1"/>
                </a:solidFill>
                <a:latin typeface="Calibri" panose="020F0502020204030204" pitchFamily="34" charset="0"/>
                <a:cs typeface="Calibri" panose="020F0502020204030204" pitchFamily="34" charset="0"/>
              </a:rPr>
              <a:t>c</a:t>
            </a:r>
            <a:r>
              <a:rPr lang="fr-FR" sz="1200" i="1" dirty="0" err="1" smtClean="0">
                <a:solidFill>
                  <a:schemeClr val="bg1"/>
                </a:solidFill>
                <a:latin typeface="Calibri" panose="020F0502020204030204" pitchFamily="34" charset="0"/>
                <a:cs typeface="Calibri" panose="020F0502020204030204" pitchFamily="34" charset="0"/>
              </a:rPr>
              <a:t>ustomer</a:t>
            </a:r>
            <a:r>
              <a:rPr lang="fr-FR" sz="1200" i="1" dirty="0" smtClean="0">
                <a:solidFill>
                  <a:schemeClr val="bg1"/>
                </a:solidFill>
                <a:latin typeface="Calibri" panose="020F0502020204030204" pitchFamily="34" charset="0"/>
                <a:cs typeface="Calibri" panose="020F0502020204030204" pitchFamily="34" charset="0"/>
              </a:rPr>
              <a:t> </a:t>
            </a:r>
            <a:r>
              <a:rPr lang="fr-FR" sz="1200" i="1" dirty="0" err="1" smtClean="0">
                <a:solidFill>
                  <a:schemeClr val="bg1"/>
                </a:solidFill>
                <a:latin typeface="Calibri" panose="020F0502020204030204" pitchFamily="34" charset="0"/>
                <a:cs typeface="Calibri" panose="020F0502020204030204" pitchFamily="34" charset="0"/>
              </a:rPr>
              <a:t>receivables</a:t>
            </a:r>
            <a:r>
              <a:rPr lang="fr-FR" sz="1200" i="1" dirty="0" smtClean="0">
                <a:solidFill>
                  <a:schemeClr val="bg1"/>
                </a:solidFill>
                <a:latin typeface="Calibri" panose="020F0502020204030204" pitchFamily="34" charset="0"/>
                <a:cs typeface="Calibri" panose="020F0502020204030204" pitchFamily="34" charset="0"/>
              </a:rPr>
              <a:t>:  612.0</a:t>
            </a:r>
          </a:p>
        </p:txBody>
      </p:sp>
      <p:sp>
        <p:nvSpPr>
          <p:cNvPr id="16" name="ZoneTexte 1"/>
          <p:cNvSpPr txBox="1"/>
          <p:nvPr/>
        </p:nvSpPr>
        <p:spPr>
          <a:xfrm>
            <a:off x="147511" y="3921384"/>
            <a:ext cx="1697456" cy="12541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200" b="1" dirty="0" smtClean="0">
                <a:latin typeface="Calibri" panose="020F0502020204030204" pitchFamily="34" charset="0"/>
                <a:cs typeface="Calibri" panose="020F0502020204030204" pitchFamily="34" charset="0"/>
              </a:rPr>
              <a:t>CURRENT ASSETS:</a:t>
            </a:r>
          </a:p>
          <a:p>
            <a:pPr algn="ctr"/>
            <a:endParaRPr lang="fr-FR" sz="1050" b="1" dirty="0">
              <a:latin typeface="Calibri" panose="020F0502020204030204" pitchFamily="34" charset="0"/>
              <a:cs typeface="Calibri" panose="020F0502020204030204" pitchFamily="34" charset="0"/>
            </a:endParaRPr>
          </a:p>
          <a:p>
            <a:pPr algn="ctr"/>
            <a:r>
              <a:rPr lang="fr-FR" sz="1800" b="1" dirty="0" smtClean="0">
                <a:latin typeface="Calibri" panose="020F0502020204030204" pitchFamily="34" charset="0"/>
                <a:cs typeface="Calibri" panose="020F0502020204030204" pitchFamily="34" charset="0"/>
              </a:rPr>
              <a:t>681.7</a:t>
            </a:r>
          </a:p>
          <a:p>
            <a:pPr algn="ctr"/>
            <a:endParaRPr lang="fr-FR" b="1" dirty="0">
              <a:latin typeface="Calibri" panose="020F0502020204030204" pitchFamily="34" charset="0"/>
              <a:cs typeface="Calibri" panose="020F0502020204030204" pitchFamily="34" charset="0"/>
            </a:endParaRPr>
          </a:p>
          <a:p>
            <a:pPr algn="ctr"/>
            <a:r>
              <a:rPr lang="fr-FR" sz="1200" i="1" dirty="0" err="1">
                <a:latin typeface="Calibri" panose="020F0502020204030204" pitchFamily="34" charset="0"/>
                <a:cs typeface="Calibri" panose="020F0502020204030204" pitchFamily="34" charset="0"/>
              </a:rPr>
              <a:t>c</a:t>
            </a:r>
            <a:r>
              <a:rPr lang="fr-FR" sz="1200" i="1" dirty="0" err="1" smtClean="0">
                <a:latin typeface="Calibri" panose="020F0502020204030204" pitchFamily="34" charset="0"/>
                <a:cs typeface="Calibri" panose="020F0502020204030204" pitchFamily="34" charset="0"/>
              </a:rPr>
              <a:t>ustomer</a:t>
            </a:r>
            <a:r>
              <a:rPr lang="fr-FR" sz="1200" i="1" dirty="0" smtClean="0">
                <a:latin typeface="Calibri" panose="020F0502020204030204" pitchFamily="34" charset="0"/>
                <a:cs typeface="Calibri" panose="020F0502020204030204" pitchFamily="34" charset="0"/>
              </a:rPr>
              <a:t> </a:t>
            </a:r>
            <a:r>
              <a:rPr lang="fr-FR" sz="1200" i="1" dirty="0" err="1" smtClean="0">
                <a:latin typeface="Calibri" panose="020F0502020204030204" pitchFamily="34" charset="0"/>
                <a:cs typeface="Calibri" panose="020F0502020204030204" pitchFamily="34" charset="0"/>
              </a:rPr>
              <a:t>receivables</a:t>
            </a:r>
            <a:r>
              <a:rPr lang="fr-FR" sz="1200" i="1" dirty="0" smtClean="0">
                <a:latin typeface="Calibri" panose="020F0502020204030204" pitchFamily="34" charset="0"/>
                <a:cs typeface="Calibri" panose="020F0502020204030204" pitchFamily="34" charset="0"/>
              </a:rPr>
              <a:t>: 579.2</a:t>
            </a:r>
          </a:p>
        </p:txBody>
      </p:sp>
      <p:sp>
        <p:nvSpPr>
          <p:cNvPr id="17" name="ZoneTexte 16"/>
          <p:cNvSpPr txBox="1"/>
          <p:nvPr/>
        </p:nvSpPr>
        <p:spPr>
          <a:xfrm>
            <a:off x="147511" y="1704361"/>
            <a:ext cx="1746989" cy="307777"/>
          </a:xfrm>
          <a:prstGeom prst="rect">
            <a:avLst/>
          </a:prstGeom>
          <a:solidFill>
            <a:schemeClr val="bg1"/>
          </a:solidFill>
        </p:spPr>
        <p:txBody>
          <a:bodyPr wrap="square" rtlCol="0">
            <a:spAutoFit/>
          </a:bodyPr>
          <a:lstStyle/>
          <a:p>
            <a:pPr algn="ctr"/>
            <a:r>
              <a:rPr lang="fr-FR" sz="1400" b="1" dirty="0" err="1" smtClean="0">
                <a:latin typeface="+mn-lt"/>
                <a:cs typeface="Calibri" pitchFamily="34" charset="0"/>
              </a:rPr>
              <a:t>Dec</a:t>
            </a:r>
            <a:r>
              <a:rPr lang="fr-FR" sz="1400" b="1" dirty="0" smtClean="0">
                <a:latin typeface="+mn-lt"/>
                <a:cs typeface="Calibri" pitchFamily="34" charset="0"/>
              </a:rPr>
              <a:t>. 2016</a:t>
            </a:r>
          </a:p>
        </p:txBody>
      </p:sp>
      <p:sp>
        <p:nvSpPr>
          <p:cNvPr id="18" name="ZoneTexte 17"/>
          <p:cNvSpPr txBox="1"/>
          <p:nvPr/>
        </p:nvSpPr>
        <p:spPr>
          <a:xfrm>
            <a:off x="7236965" y="1712057"/>
            <a:ext cx="1745408" cy="307777"/>
          </a:xfrm>
          <a:prstGeom prst="rect">
            <a:avLst/>
          </a:prstGeom>
          <a:solidFill>
            <a:schemeClr val="bg1"/>
          </a:solidFill>
        </p:spPr>
        <p:txBody>
          <a:bodyPr wrap="square" rtlCol="0">
            <a:spAutoFit/>
          </a:bodyPr>
          <a:lstStyle/>
          <a:p>
            <a:pPr algn="ctr"/>
            <a:r>
              <a:rPr lang="fr-FR" sz="1400" b="1" dirty="0" err="1" smtClean="0">
                <a:latin typeface="+mn-lt"/>
                <a:cs typeface="Calibri" pitchFamily="34" charset="0"/>
              </a:rPr>
              <a:t>June</a:t>
            </a:r>
            <a:r>
              <a:rPr lang="fr-FR" sz="1400" b="1" dirty="0" smtClean="0">
                <a:latin typeface="+mn-lt"/>
                <a:cs typeface="Calibri" pitchFamily="34" charset="0"/>
              </a:rPr>
              <a:t> 2017</a:t>
            </a:r>
          </a:p>
        </p:txBody>
      </p:sp>
      <p:sp>
        <p:nvSpPr>
          <p:cNvPr id="19" name="ZoneTexte 18"/>
          <p:cNvSpPr txBox="1"/>
          <p:nvPr/>
        </p:nvSpPr>
        <p:spPr>
          <a:xfrm>
            <a:off x="2357086" y="1712057"/>
            <a:ext cx="1801287" cy="307777"/>
          </a:xfrm>
          <a:prstGeom prst="rect">
            <a:avLst/>
          </a:prstGeom>
          <a:solidFill>
            <a:schemeClr val="bg1"/>
          </a:solidFill>
        </p:spPr>
        <p:txBody>
          <a:bodyPr wrap="square" rtlCol="0">
            <a:spAutoFit/>
          </a:bodyPr>
          <a:lstStyle/>
          <a:p>
            <a:pPr algn="ctr"/>
            <a:r>
              <a:rPr lang="fr-FR" sz="1400" b="1" dirty="0" err="1" smtClean="0">
                <a:latin typeface="+mn-lt"/>
                <a:cs typeface="Calibri" pitchFamily="34" charset="0"/>
              </a:rPr>
              <a:t>June</a:t>
            </a:r>
            <a:r>
              <a:rPr lang="fr-FR" sz="1400" b="1" dirty="0" smtClean="0">
                <a:latin typeface="+mn-lt"/>
                <a:cs typeface="Calibri" pitchFamily="34" charset="0"/>
              </a:rPr>
              <a:t> 2017</a:t>
            </a:r>
          </a:p>
        </p:txBody>
      </p:sp>
      <p:sp>
        <p:nvSpPr>
          <p:cNvPr id="20" name="ZoneTexte 19"/>
          <p:cNvSpPr txBox="1"/>
          <p:nvPr/>
        </p:nvSpPr>
        <p:spPr>
          <a:xfrm>
            <a:off x="4982379" y="1735872"/>
            <a:ext cx="1760354" cy="307777"/>
          </a:xfrm>
          <a:prstGeom prst="rect">
            <a:avLst/>
          </a:prstGeom>
          <a:solidFill>
            <a:schemeClr val="bg1"/>
          </a:solidFill>
        </p:spPr>
        <p:txBody>
          <a:bodyPr wrap="square" rtlCol="0">
            <a:spAutoFit/>
          </a:bodyPr>
          <a:lstStyle/>
          <a:p>
            <a:pPr algn="ctr"/>
            <a:r>
              <a:rPr lang="fr-FR" sz="1400" b="1" dirty="0" err="1" smtClean="0">
                <a:latin typeface="+mn-lt"/>
                <a:cs typeface="Calibri" pitchFamily="34" charset="0"/>
              </a:rPr>
              <a:t>Dec</a:t>
            </a:r>
            <a:r>
              <a:rPr lang="fr-FR" sz="1400" b="1" dirty="0" smtClean="0">
                <a:latin typeface="+mn-lt"/>
                <a:cs typeface="Calibri" pitchFamily="34" charset="0"/>
              </a:rPr>
              <a:t>. 2016</a:t>
            </a:r>
          </a:p>
        </p:txBody>
      </p:sp>
      <p:sp>
        <p:nvSpPr>
          <p:cNvPr id="23" name="ZoneTexte 22"/>
          <p:cNvSpPr txBox="1"/>
          <p:nvPr/>
        </p:nvSpPr>
        <p:spPr>
          <a:xfrm>
            <a:off x="0" y="1005219"/>
            <a:ext cx="2087163" cy="369332"/>
          </a:xfrm>
          <a:prstGeom prst="rect">
            <a:avLst/>
          </a:prstGeom>
          <a:noFill/>
        </p:spPr>
        <p:txBody>
          <a:bodyPr wrap="square" rtlCol="0">
            <a:spAutoFit/>
          </a:bodyPr>
          <a:lstStyle/>
          <a:p>
            <a:r>
              <a:rPr lang="fr-FR" b="1" dirty="0" smtClean="0">
                <a:solidFill>
                  <a:srgbClr val="6D95A7"/>
                </a:solidFill>
                <a:latin typeface="+mn-lt"/>
                <a:cs typeface="Calibri" pitchFamily="34" charset="0"/>
              </a:rPr>
              <a:t>ASSETS </a:t>
            </a:r>
            <a:r>
              <a:rPr lang="fr-FR" sz="1100" dirty="0" smtClean="0">
                <a:solidFill>
                  <a:schemeClr val="tx1">
                    <a:lumMod val="75000"/>
                    <a:lumOff val="25000"/>
                  </a:schemeClr>
                </a:solidFill>
                <a:latin typeface="+mn-lt"/>
                <a:cs typeface="Calibri" pitchFamily="34" charset="0"/>
              </a:rPr>
              <a:t>(in </a:t>
            </a:r>
            <a:r>
              <a:rPr lang="fr-FR" sz="1100" dirty="0">
                <a:solidFill>
                  <a:schemeClr val="tx1">
                    <a:lumMod val="75000"/>
                    <a:lumOff val="25000"/>
                  </a:schemeClr>
                </a:solidFill>
                <a:latin typeface="+mn-lt"/>
                <a:cs typeface="Calibri" pitchFamily="34" charset="0"/>
              </a:rPr>
              <a:t>€M)</a:t>
            </a:r>
            <a:endParaRPr lang="fr-FR" sz="1100" dirty="0" smtClean="0">
              <a:solidFill>
                <a:schemeClr val="tx1">
                  <a:lumMod val="75000"/>
                  <a:lumOff val="25000"/>
                </a:schemeClr>
              </a:solidFill>
              <a:latin typeface="+mn-lt"/>
              <a:cs typeface="Calibri" pitchFamily="34" charset="0"/>
            </a:endParaRPr>
          </a:p>
        </p:txBody>
      </p:sp>
      <p:sp>
        <p:nvSpPr>
          <p:cNvPr id="24" name="ZoneTexte 23"/>
          <p:cNvSpPr txBox="1"/>
          <p:nvPr/>
        </p:nvSpPr>
        <p:spPr>
          <a:xfrm>
            <a:off x="4732842" y="981568"/>
            <a:ext cx="3653066" cy="369332"/>
          </a:xfrm>
          <a:prstGeom prst="rect">
            <a:avLst/>
          </a:prstGeom>
          <a:noFill/>
        </p:spPr>
        <p:txBody>
          <a:bodyPr wrap="square" rtlCol="0">
            <a:spAutoFit/>
          </a:bodyPr>
          <a:lstStyle/>
          <a:p>
            <a:r>
              <a:rPr lang="fr-FR" b="1" dirty="0" smtClean="0">
                <a:solidFill>
                  <a:srgbClr val="6D95A7"/>
                </a:solidFill>
                <a:latin typeface="+mn-lt"/>
                <a:cs typeface="Calibri" pitchFamily="34" charset="0"/>
              </a:rPr>
              <a:t>EQUITIES &amp; LIABILITIES </a:t>
            </a:r>
            <a:r>
              <a:rPr lang="fr-FR" sz="1100" dirty="0" smtClean="0">
                <a:solidFill>
                  <a:schemeClr val="tx1">
                    <a:lumMod val="75000"/>
                    <a:lumOff val="25000"/>
                  </a:schemeClr>
                </a:solidFill>
                <a:latin typeface="+mn-lt"/>
                <a:cs typeface="Calibri" pitchFamily="34" charset="0"/>
              </a:rPr>
              <a:t>(in </a:t>
            </a:r>
            <a:r>
              <a:rPr lang="fr-FR" sz="1100" dirty="0">
                <a:solidFill>
                  <a:schemeClr val="tx1">
                    <a:lumMod val="75000"/>
                    <a:lumOff val="25000"/>
                  </a:schemeClr>
                </a:solidFill>
                <a:latin typeface="+mn-lt"/>
                <a:cs typeface="Calibri" pitchFamily="34" charset="0"/>
              </a:rPr>
              <a:t>€M)</a:t>
            </a:r>
          </a:p>
        </p:txBody>
      </p:sp>
      <p:sp>
        <p:nvSpPr>
          <p:cNvPr id="29" name="ZoneTexte 1"/>
          <p:cNvSpPr txBox="1"/>
          <p:nvPr/>
        </p:nvSpPr>
        <p:spPr>
          <a:xfrm>
            <a:off x="2488152" y="2157135"/>
            <a:ext cx="1520523" cy="113877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200" b="1" dirty="0" smtClean="0">
                <a:solidFill>
                  <a:schemeClr val="bg1"/>
                </a:solidFill>
                <a:latin typeface="Calibri" panose="020F0502020204030204" pitchFamily="34" charset="0"/>
                <a:cs typeface="Calibri" panose="020F0502020204030204" pitchFamily="34" charset="0"/>
              </a:rPr>
              <a:t>NON-CURRENT ASSETS:</a:t>
            </a:r>
          </a:p>
          <a:p>
            <a:pPr algn="ctr"/>
            <a:endParaRPr lang="fr-FR" sz="400" b="1" dirty="0">
              <a:solidFill>
                <a:schemeClr val="bg1"/>
              </a:solidFill>
              <a:latin typeface="Calibri" panose="020F0502020204030204" pitchFamily="34" charset="0"/>
              <a:cs typeface="Calibri" panose="020F0502020204030204" pitchFamily="34" charset="0"/>
            </a:endParaRPr>
          </a:p>
          <a:p>
            <a:pPr algn="ctr"/>
            <a:r>
              <a:rPr lang="fr-FR" sz="1600" b="1" dirty="0" smtClean="0">
                <a:solidFill>
                  <a:schemeClr val="bg1"/>
                </a:solidFill>
                <a:latin typeface="Calibri" panose="020F0502020204030204" pitchFamily="34" charset="0"/>
                <a:cs typeface="Calibri" panose="020F0502020204030204" pitchFamily="34" charset="0"/>
              </a:rPr>
              <a:t>526.9 </a:t>
            </a:r>
          </a:p>
          <a:p>
            <a:pPr algn="ctr"/>
            <a:endParaRPr lang="fr-FR" sz="1200" b="1" dirty="0">
              <a:solidFill>
                <a:schemeClr val="bg1"/>
              </a:solidFill>
              <a:latin typeface="Calibri" panose="020F0502020204030204" pitchFamily="34" charset="0"/>
              <a:cs typeface="Calibri" panose="020F0502020204030204" pitchFamily="34" charset="0"/>
            </a:endParaRPr>
          </a:p>
          <a:p>
            <a:pPr algn="ctr"/>
            <a:r>
              <a:rPr lang="fr-FR" sz="1200" i="1" dirty="0" smtClean="0">
                <a:solidFill>
                  <a:schemeClr val="bg1"/>
                </a:solidFill>
                <a:latin typeface="Calibri" panose="020F0502020204030204" pitchFamily="34" charset="0"/>
                <a:cs typeface="Calibri" panose="020F0502020204030204" pitchFamily="34" charset="0"/>
              </a:rPr>
              <a:t>goodwill: 412.5 </a:t>
            </a:r>
          </a:p>
        </p:txBody>
      </p:sp>
      <p:sp>
        <p:nvSpPr>
          <p:cNvPr id="30" name="ZoneTexte 1"/>
          <p:cNvSpPr txBox="1"/>
          <p:nvPr/>
        </p:nvSpPr>
        <p:spPr>
          <a:xfrm>
            <a:off x="237677" y="2173354"/>
            <a:ext cx="1509163" cy="113877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200" b="1" dirty="0" smtClean="0">
                <a:latin typeface="Calibri" panose="020F0502020204030204" pitchFamily="34" charset="0"/>
                <a:cs typeface="Calibri" panose="020F0502020204030204" pitchFamily="34" charset="0"/>
              </a:rPr>
              <a:t>NON-CURRENT ASSETS:</a:t>
            </a:r>
          </a:p>
          <a:p>
            <a:pPr algn="ctr"/>
            <a:endParaRPr lang="fr-FR" sz="400" b="1" dirty="0">
              <a:latin typeface="Calibri" panose="020F0502020204030204" pitchFamily="34" charset="0"/>
              <a:cs typeface="Calibri" panose="020F0502020204030204" pitchFamily="34" charset="0"/>
            </a:endParaRPr>
          </a:p>
          <a:p>
            <a:pPr algn="ctr"/>
            <a:r>
              <a:rPr lang="fr-FR" sz="1600" b="1" dirty="0" smtClean="0">
                <a:latin typeface="Calibri" panose="020F0502020204030204" pitchFamily="34" charset="0"/>
                <a:cs typeface="Calibri" panose="020F0502020204030204" pitchFamily="34" charset="0"/>
              </a:rPr>
              <a:t>552.3</a:t>
            </a:r>
          </a:p>
          <a:p>
            <a:pPr algn="ctr"/>
            <a:endParaRPr lang="fr-FR" sz="1200" b="1" dirty="0">
              <a:latin typeface="Calibri" panose="020F0502020204030204" pitchFamily="34" charset="0"/>
              <a:cs typeface="Calibri" panose="020F0502020204030204" pitchFamily="34" charset="0"/>
            </a:endParaRPr>
          </a:p>
          <a:p>
            <a:pPr algn="ctr"/>
            <a:r>
              <a:rPr lang="fr-FR" sz="1200" i="1" dirty="0" smtClean="0">
                <a:latin typeface="Calibri" panose="020F0502020204030204" pitchFamily="34" charset="0"/>
                <a:cs typeface="Calibri" panose="020F0502020204030204" pitchFamily="34" charset="0"/>
              </a:rPr>
              <a:t>goodwill: 411.2</a:t>
            </a:r>
            <a:endParaRPr lang="fr-FR" sz="1200" dirty="0" smtClean="0">
              <a:solidFill>
                <a:schemeClr val="bg1"/>
              </a:solidFill>
              <a:latin typeface="Calibri" panose="020F0502020204030204" pitchFamily="34" charset="0"/>
              <a:cs typeface="Calibri" panose="020F0502020204030204" pitchFamily="34" charset="0"/>
            </a:endParaRPr>
          </a:p>
        </p:txBody>
      </p:sp>
      <p:sp>
        <p:nvSpPr>
          <p:cNvPr id="31" name="ZoneTexte 1"/>
          <p:cNvSpPr txBox="1"/>
          <p:nvPr/>
        </p:nvSpPr>
        <p:spPr>
          <a:xfrm>
            <a:off x="2436188" y="5333144"/>
            <a:ext cx="162445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b="1" dirty="0" smtClean="0">
                <a:latin typeface="Calibri" panose="020F0502020204030204" pitchFamily="34" charset="0"/>
                <a:cs typeface="Calibri" panose="020F0502020204030204" pitchFamily="34" charset="0"/>
              </a:rPr>
              <a:t>Cash position: 83.1 </a:t>
            </a:r>
          </a:p>
        </p:txBody>
      </p:sp>
      <p:sp>
        <p:nvSpPr>
          <p:cNvPr id="32" name="ZoneTexte 1"/>
          <p:cNvSpPr txBox="1"/>
          <p:nvPr/>
        </p:nvSpPr>
        <p:spPr>
          <a:xfrm>
            <a:off x="189946" y="5324313"/>
            <a:ext cx="165682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400" b="1" dirty="0" smtClean="0">
                <a:latin typeface="Calibri" panose="020F0502020204030204" pitchFamily="34" charset="0"/>
                <a:cs typeface="Calibri" panose="020F0502020204030204" pitchFamily="34" charset="0"/>
              </a:rPr>
              <a:t>Cash position: 95.0</a:t>
            </a:r>
          </a:p>
        </p:txBody>
      </p:sp>
      <p:sp>
        <p:nvSpPr>
          <p:cNvPr id="33" name="ZoneTexte 1"/>
          <p:cNvSpPr txBox="1"/>
          <p:nvPr/>
        </p:nvSpPr>
        <p:spPr>
          <a:xfrm>
            <a:off x="5052587" y="4459993"/>
            <a:ext cx="1574694" cy="70788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200" b="1" dirty="0" smtClean="0">
                <a:latin typeface="Calibri" panose="020F0502020204030204" pitchFamily="34" charset="0"/>
                <a:cs typeface="Calibri" panose="020F0502020204030204" pitchFamily="34" charset="0"/>
              </a:rPr>
              <a:t>CURRENT LIABILITIES:</a:t>
            </a:r>
          </a:p>
          <a:p>
            <a:pPr algn="ctr"/>
            <a:endParaRPr lang="fr-FR" sz="1200" b="1" dirty="0">
              <a:latin typeface="Calibri" panose="020F0502020204030204" pitchFamily="34" charset="0"/>
              <a:cs typeface="Calibri" panose="020F0502020204030204" pitchFamily="34" charset="0"/>
            </a:endParaRPr>
          </a:p>
          <a:p>
            <a:pPr algn="ctr"/>
            <a:r>
              <a:rPr lang="fr-FR" sz="1600" b="1" dirty="0" smtClean="0">
                <a:latin typeface="Calibri" panose="020F0502020204030204" pitchFamily="34" charset="0"/>
                <a:cs typeface="Calibri" panose="020F0502020204030204" pitchFamily="34" charset="0"/>
              </a:rPr>
              <a:t>455.9</a:t>
            </a:r>
          </a:p>
        </p:txBody>
      </p:sp>
      <p:sp>
        <p:nvSpPr>
          <p:cNvPr id="34" name="ZoneTexte 1"/>
          <p:cNvSpPr txBox="1"/>
          <p:nvPr/>
        </p:nvSpPr>
        <p:spPr>
          <a:xfrm>
            <a:off x="7279400" y="4472785"/>
            <a:ext cx="1602132" cy="70788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200" b="1" dirty="0" smtClean="0">
                <a:solidFill>
                  <a:schemeClr val="bg1"/>
                </a:solidFill>
                <a:latin typeface="Calibri" panose="020F0502020204030204" pitchFamily="34" charset="0"/>
                <a:cs typeface="Calibri" panose="020F0502020204030204" pitchFamily="34" charset="0"/>
              </a:rPr>
              <a:t>CURRENT LIABILITIES:</a:t>
            </a:r>
          </a:p>
          <a:p>
            <a:pPr algn="ctr"/>
            <a:endParaRPr lang="fr-FR" sz="1200" b="1" dirty="0" smtClean="0">
              <a:solidFill>
                <a:schemeClr val="bg1"/>
              </a:solidFill>
              <a:latin typeface="Calibri" panose="020F0502020204030204" pitchFamily="34" charset="0"/>
              <a:cs typeface="Calibri" panose="020F0502020204030204" pitchFamily="34" charset="0"/>
            </a:endParaRPr>
          </a:p>
          <a:p>
            <a:pPr algn="ctr"/>
            <a:r>
              <a:rPr lang="fr-FR" sz="1600" b="1" dirty="0" smtClean="0">
                <a:solidFill>
                  <a:schemeClr val="bg1"/>
                </a:solidFill>
                <a:latin typeface="Calibri" panose="020F0502020204030204" pitchFamily="34" charset="0"/>
                <a:cs typeface="Calibri" panose="020F0502020204030204" pitchFamily="34" charset="0"/>
              </a:rPr>
              <a:t>454.8</a:t>
            </a:r>
            <a:endParaRPr lang="fr-FR" sz="1600" b="1" dirty="0">
              <a:solidFill>
                <a:schemeClr val="bg1"/>
              </a:solidFill>
              <a:latin typeface="Calibri" panose="020F0502020204030204" pitchFamily="34" charset="0"/>
              <a:cs typeface="Calibri" panose="020F0502020204030204" pitchFamily="34" charset="0"/>
            </a:endParaRPr>
          </a:p>
        </p:txBody>
      </p:sp>
      <p:sp>
        <p:nvSpPr>
          <p:cNvPr id="35" name="ZoneTexte 1"/>
          <p:cNvSpPr txBox="1"/>
          <p:nvPr/>
        </p:nvSpPr>
        <p:spPr>
          <a:xfrm>
            <a:off x="5007774" y="3955846"/>
            <a:ext cx="1660031" cy="292388"/>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300" b="1" dirty="0" smtClean="0">
                <a:solidFill>
                  <a:schemeClr val="bg1"/>
                </a:solidFill>
                <a:latin typeface="Calibri" panose="020F0502020204030204" pitchFamily="34" charset="0"/>
                <a:cs typeface="Calibri" panose="020F0502020204030204" pitchFamily="34" charset="0"/>
              </a:rPr>
              <a:t>NC LIABILITIES: 53.0</a:t>
            </a:r>
          </a:p>
        </p:txBody>
      </p:sp>
      <p:sp>
        <p:nvSpPr>
          <p:cNvPr id="36" name="ZoneTexte 1"/>
          <p:cNvSpPr txBox="1"/>
          <p:nvPr/>
        </p:nvSpPr>
        <p:spPr>
          <a:xfrm>
            <a:off x="4940832" y="2174677"/>
            <a:ext cx="1731415" cy="126188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200" b="1" dirty="0" smtClean="0">
                <a:latin typeface="Calibri" panose="020F0502020204030204" pitchFamily="34" charset="0"/>
                <a:cs typeface="Calibri" panose="020F0502020204030204" pitchFamily="34" charset="0"/>
              </a:rPr>
              <a:t>SHAREHOLDERS’ EQUITY:</a:t>
            </a:r>
          </a:p>
          <a:p>
            <a:pPr algn="ctr"/>
            <a:endParaRPr lang="fr-FR" sz="1200" b="1" dirty="0">
              <a:latin typeface="Calibri" panose="020F0502020204030204" pitchFamily="34" charset="0"/>
              <a:cs typeface="Calibri" panose="020F0502020204030204" pitchFamily="34" charset="0"/>
            </a:endParaRPr>
          </a:p>
          <a:p>
            <a:pPr algn="ctr"/>
            <a:r>
              <a:rPr lang="fr-FR" sz="1600" b="1" dirty="0" smtClean="0">
                <a:latin typeface="Calibri" panose="020F0502020204030204" pitchFamily="34" charset="0"/>
                <a:cs typeface="Calibri" panose="020F0502020204030204" pitchFamily="34" charset="0"/>
              </a:rPr>
              <a:t>739.1</a:t>
            </a:r>
          </a:p>
          <a:p>
            <a:pPr algn="ctr"/>
            <a:endParaRPr lang="fr-FR" sz="1200" b="1" dirty="0" smtClean="0">
              <a:latin typeface="Calibri" panose="020F0502020204030204" pitchFamily="34" charset="0"/>
              <a:cs typeface="Calibri" panose="020F0502020204030204" pitchFamily="34" charset="0"/>
            </a:endParaRPr>
          </a:p>
          <a:p>
            <a:pPr algn="ctr"/>
            <a:r>
              <a:rPr lang="fr-FR" sz="1200" i="1" dirty="0" smtClean="0">
                <a:latin typeface="Calibri" panose="020F0502020204030204" pitchFamily="34" charset="0"/>
                <a:cs typeface="Calibri" panose="020F0502020204030204" pitchFamily="34" charset="0"/>
              </a:rPr>
              <a:t>Group </a:t>
            </a:r>
            <a:r>
              <a:rPr lang="fr-FR" sz="1200" i="1" dirty="0" err="1" smtClean="0">
                <a:latin typeface="Calibri" panose="020F0502020204030204" pitchFamily="34" charset="0"/>
                <a:cs typeface="Calibri" panose="020F0502020204030204" pitchFamily="34" charset="0"/>
              </a:rPr>
              <a:t>share</a:t>
            </a:r>
            <a:r>
              <a:rPr lang="fr-FR" sz="1200" i="1" dirty="0" smtClean="0">
                <a:latin typeface="Calibri" panose="020F0502020204030204" pitchFamily="34" charset="0"/>
                <a:cs typeface="Calibri" panose="020F0502020204030204" pitchFamily="34" charset="0"/>
              </a:rPr>
              <a:t>: 738.7</a:t>
            </a:r>
            <a:endParaRPr lang="fr-FR" sz="1200" i="1" dirty="0">
              <a:latin typeface="Calibri" panose="020F0502020204030204" pitchFamily="34" charset="0"/>
              <a:cs typeface="Calibri" panose="020F0502020204030204" pitchFamily="34" charset="0"/>
            </a:endParaRPr>
          </a:p>
        </p:txBody>
      </p:sp>
      <p:sp>
        <p:nvSpPr>
          <p:cNvPr id="37" name="ZoneTexte 1"/>
          <p:cNvSpPr txBox="1"/>
          <p:nvPr/>
        </p:nvSpPr>
        <p:spPr>
          <a:xfrm>
            <a:off x="7269544" y="2180712"/>
            <a:ext cx="1628922" cy="144655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1200" b="1" dirty="0" smtClean="0">
                <a:solidFill>
                  <a:schemeClr val="bg1"/>
                </a:solidFill>
                <a:latin typeface="Calibri" panose="020F0502020204030204" pitchFamily="34" charset="0"/>
                <a:cs typeface="Calibri" panose="020F0502020204030204" pitchFamily="34" charset="0"/>
              </a:rPr>
              <a:t>SHAREHOLDERS’ EQUITY:</a:t>
            </a:r>
          </a:p>
          <a:p>
            <a:pPr algn="ctr"/>
            <a:endParaRPr lang="fr-FR" sz="1200" b="1" dirty="0">
              <a:solidFill>
                <a:schemeClr val="bg1"/>
              </a:solidFill>
              <a:latin typeface="Calibri" panose="020F0502020204030204" pitchFamily="34" charset="0"/>
              <a:cs typeface="Calibri" panose="020F0502020204030204" pitchFamily="34" charset="0"/>
            </a:endParaRPr>
          </a:p>
          <a:p>
            <a:pPr algn="ctr"/>
            <a:r>
              <a:rPr lang="fr-FR" sz="1600" b="1" dirty="0" smtClean="0">
                <a:solidFill>
                  <a:schemeClr val="bg1"/>
                </a:solidFill>
                <a:latin typeface="Calibri" panose="020F0502020204030204" pitchFamily="34" charset="0"/>
                <a:cs typeface="Calibri" panose="020F0502020204030204" pitchFamily="34" charset="0"/>
              </a:rPr>
              <a:t>761.7</a:t>
            </a:r>
          </a:p>
          <a:p>
            <a:pPr algn="ctr"/>
            <a:endParaRPr lang="fr-FR" sz="1200" b="1" dirty="0" smtClean="0">
              <a:solidFill>
                <a:schemeClr val="bg1"/>
              </a:solidFill>
              <a:latin typeface="Calibri" panose="020F0502020204030204" pitchFamily="34" charset="0"/>
              <a:cs typeface="Calibri" panose="020F0502020204030204" pitchFamily="34" charset="0"/>
            </a:endParaRPr>
          </a:p>
          <a:p>
            <a:pPr algn="ctr"/>
            <a:r>
              <a:rPr lang="fr-FR" sz="1200" i="1" dirty="0" smtClean="0">
                <a:solidFill>
                  <a:schemeClr val="bg1"/>
                </a:solidFill>
                <a:latin typeface="Calibri" panose="020F0502020204030204" pitchFamily="34" charset="0"/>
                <a:cs typeface="Calibri" panose="020F0502020204030204" pitchFamily="34" charset="0"/>
              </a:rPr>
              <a:t>Group </a:t>
            </a:r>
            <a:r>
              <a:rPr lang="fr-FR" sz="1200" i="1" dirty="0" err="1" smtClean="0">
                <a:solidFill>
                  <a:schemeClr val="bg1"/>
                </a:solidFill>
                <a:latin typeface="Calibri" panose="020F0502020204030204" pitchFamily="34" charset="0"/>
                <a:cs typeface="Calibri" panose="020F0502020204030204" pitchFamily="34" charset="0"/>
              </a:rPr>
              <a:t>share</a:t>
            </a:r>
            <a:r>
              <a:rPr lang="fr-FR" sz="1200" i="1" dirty="0" smtClean="0">
                <a:solidFill>
                  <a:schemeClr val="bg1"/>
                </a:solidFill>
                <a:latin typeface="Calibri" panose="020F0502020204030204" pitchFamily="34" charset="0"/>
                <a:cs typeface="Calibri" panose="020F0502020204030204" pitchFamily="34" charset="0"/>
              </a:rPr>
              <a:t>: </a:t>
            </a:r>
          </a:p>
          <a:p>
            <a:pPr algn="ctr"/>
            <a:r>
              <a:rPr lang="fr-FR" sz="1200" dirty="0" smtClean="0">
                <a:solidFill>
                  <a:schemeClr val="bg1"/>
                </a:solidFill>
                <a:latin typeface="Calibri" panose="020F0502020204030204" pitchFamily="34" charset="0"/>
                <a:cs typeface="Calibri" panose="020F0502020204030204" pitchFamily="34" charset="0"/>
              </a:rPr>
              <a:t>760.9</a:t>
            </a:r>
            <a:endParaRPr lang="fr-FR" sz="1200" dirty="0">
              <a:solidFill>
                <a:schemeClr val="bg1"/>
              </a:solidFill>
              <a:latin typeface="Calibri" panose="020F0502020204030204" pitchFamily="34" charset="0"/>
              <a:cs typeface="Calibri" panose="020F0502020204030204" pitchFamily="34" charset="0"/>
            </a:endParaRPr>
          </a:p>
        </p:txBody>
      </p:sp>
      <p:sp>
        <p:nvSpPr>
          <p:cNvPr id="38" name="ZoneTexte 1"/>
          <p:cNvSpPr txBox="1"/>
          <p:nvPr/>
        </p:nvSpPr>
        <p:spPr>
          <a:xfrm>
            <a:off x="4732220" y="5381958"/>
            <a:ext cx="207910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900" b="1" dirty="0" smtClean="0">
                <a:cs typeface="Calibri" pitchFamily="34" charset="0"/>
              </a:rPr>
              <a:t>Financial </a:t>
            </a:r>
            <a:r>
              <a:rPr lang="fr-FR" sz="900" b="1" dirty="0" err="1" smtClean="0">
                <a:cs typeface="Calibri" pitchFamily="34" charset="0"/>
              </a:rPr>
              <a:t>liabilities</a:t>
            </a:r>
            <a:r>
              <a:rPr lang="fr-FR" sz="900" b="1" dirty="0" smtClean="0">
                <a:cs typeface="Calibri" pitchFamily="34" charset="0"/>
              </a:rPr>
              <a:t>: </a:t>
            </a:r>
            <a:r>
              <a:rPr lang="fr-FR" sz="100" b="1" dirty="0" smtClean="0">
                <a:cs typeface="Calibri" pitchFamily="34" charset="0"/>
              </a:rPr>
              <a:t> </a:t>
            </a:r>
            <a:r>
              <a:rPr lang="fr-FR" b="1" dirty="0" smtClean="0">
                <a:cs typeface="Calibri" pitchFamily="34" charset="0"/>
              </a:rPr>
              <a:t>81.0</a:t>
            </a:r>
          </a:p>
        </p:txBody>
      </p:sp>
      <p:sp>
        <p:nvSpPr>
          <p:cNvPr id="39" name="ZoneTexte 1"/>
          <p:cNvSpPr txBox="1"/>
          <p:nvPr/>
        </p:nvSpPr>
        <p:spPr>
          <a:xfrm>
            <a:off x="7007175" y="5375244"/>
            <a:ext cx="2135604" cy="261610"/>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900" b="1" dirty="0" smtClean="0">
                <a:cs typeface="Calibri" pitchFamily="34" charset="0"/>
              </a:rPr>
              <a:t>Financial </a:t>
            </a:r>
            <a:r>
              <a:rPr lang="fr-FR" sz="900" b="1" dirty="0" err="1" smtClean="0">
                <a:cs typeface="Calibri" pitchFamily="34" charset="0"/>
              </a:rPr>
              <a:t>liabilities</a:t>
            </a:r>
            <a:r>
              <a:rPr lang="fr-FR" sz="900" b="1" dirty="0" smtClean="0">
                <a:cs typeface="Calibri" pitchFamily="34" charset="0"/>
              </a:rPr>
              <a:t>:</a:t>
            </a:r>
            <a:r>
              <a:rPr lang="fr-FR" sz="500" b="1" dirty="0" smtClean="0">
                <a:cs typeface="Calibri" pitchFamily="34" charset="0"/>
              </a:rPr>
              <a:t> </a:t>
            </a:r>
            <a:r>
              <a:rPr lang="fr-FR" b="1" dirty="0" smtClean="0">
                <a:cs typeface="Calibri" pitchFamily="34" charset="0"/>
              </a:rPr>
              <a:t>71.0</a:t>
            </a:r>
          </a:p>
        </p:txBody>
      </p:sp>
      <p:cxnSp>
        <p:nvCxnSpPr>
          <p:cNvPr id="5" name="Connecteur droit 4"/>
          <p:cNvCxnSpPr/>
          <p:nvPr/>
        </p:nvCxnSpPr>
        <p:spPr>
          <a:xfrm flipH="1">
            <a:off x="4531210" y="1439337"/>
            <a:ext cx="0" cy="4680000"/>
          </a:xfrm>
          <a:prstGeom prst="line">
            <a:avLst/>
          </a:prstGeom>
          <a:ln w="9525">
            <a:solidFill>
              <a:schemeClr val="tx1">
                <a:lumMod val="50000"/>
                <a:lumOff val="50000"/>
              </a:schemeClr>
            </a:solidFill>
            <a:prstDash val="lgDash"/>
          </a:ln>
        </p:spPr>
        <p:style>
          <a:lnRef idx="2">
            <a:schemeClr val="accent4"/>
          </a:lnRef>
          <a:fillRef idx="0">
            <a:schemeClr val="accent4"/>
          </a:fillRef>
          <a:effectRef idx="1">
            <a:schemeClr val="accent4"/>
          </a:effectRef>
          <a:fontRef idx="minor">
            <a:schemeClr val="tx1"/>
          </a:fontRef>
        </p:style>
      </p:cxnSp>
      <p:pic>
        <p:nvPicPr>
          <p:cNvPr id="4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843486">
            <a:off x="1152013" y="6268530"/>
            <a:ext cx="288000" cy="288000"/>
          </a:xfrm>
          <a:prstGeom prst="rect">
            <a:avLst/>
          </a:prstGeom>
          <a:noFill/>
          <a:effectLst>
            <a:glow rad="127000">
              <a:schemeClr val="accent1">
                <a:alpha val="0"/>
              </a:schemeClr>
            </a:glow>
            <a:reflection stA="0" endPos="65000" dist="50800" dir="5400000" sy="-100000" algn="bl" rotWithShape="0"/>
          </a:effectLst>
          <a:extLst>
            <a:ext uri="{909E8E84-426E-40dd-AFC4-6F175D3DCCD1}">
              <a14:hiddenFill xmlns="" xmlns:a14="http://schemas.microsoft.com/office/drawing/2010/main">
                <a:solidFill>
                  <a:srgbClr val="FFFFFF"/>
                </a:solidFill>
              </a14:hiddenFill>
            </a:ext>
          </a:extLst>
        </p:spPr>
      </p:pic>
      <p:cxnSp>
        <p:nvCxnSpPr>
          <p:cNvPr id="48" name="Connecteur droit 47"/>
          <p:cNvCxnSpPr/>
          <p:nvPr/>
        </p:nvCxnSpPr>
        <p:spPr>
          <a:xfrm flipH="1">
            <a:off x="54373" y="1413936"/>
            <a:ext cx="8928000" cy="0"/>
          </a:xfrm>
          <a:prstGeom prst="line">
            <a:avLst/>
          </a:prstGeom>
          <a:ln w="9525">
            <a:solidFill>
              <a:schemeClr val="tx1">
                <a:lumMod val="50000"/>
                <a:lumOff val="50000"/>
              </a:schemeClr>
            </a:solidFill>
            <a:prstDash val="lgDash"/>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259924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Graphique 20"/>
          <p:cNvGraphicFramePr>
            <a:graphicFrameLocks/>
          </p:cNvGraphicFramePr>
          <p:nvPr>
            <p:extLst>
              <p:ext uri="{D42A27DB-BD31-4B8C-83A1-F6EECF244321}">
                <p14:modId xmlns:p14="http://schemas.microsoft.com/office/powerpoint/2010/main" val="2422343290"/>
              </p:ext>
            </p:extLst>
          </p:nvPr>
        </p:nvGraphicFramePr>
        <p:xfrm>
          <a:off x="0" y="870012"/>
          <a:ext cx="9101188" cy="504111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7912100" y="6477000"/>
            <a:ext cx="846138" cy="355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8" name="ZoneTexte 7"/>
          <p:cNvSpPr txBox="1"/>
          <p:nvPr/>
        </p:nvSpPr>
        <p:spPr>
          <a:xfrm>
            <a:off x="25315" y="5972976"/>
            <a:ext cx="931334" cy="400110"/>
          </a:xfrm>
          <a:prstGeom prst="rect">
            <a:avLst/>
          </a:prstGeom>
          <a:noFill/>
        </p:spPr>
        <p:txBody>
          <a:bodyPr wrap="square" rtlCol="0">
            <a:spAutoFit/>
          </a:bodyPr>
          <a:lstStyle/>
          <a:p>
            <a:pPr algn="ctr"/>
            <a:r>
              <a:rPr lang="fr-FR" sz="1000" b="1" dirty="0" smtClean="0">
                <a:solidFill>
                  <a:srgbClr val="006983"/>
                </a:solidFill>
                <a:latin typeface="Century Gothic" pitchFamily="34" charset="0"/>
              </a:rPr>
              <a:t>Net cash 31/12/2016</a:t>
            </a:r>
            <a:endParaRPr lang="fr-FR" sz="1000" b="1" dirty="0">
              <a:solidFill>
                <a:srgbClr val="006983"/>
              </a:solidFill>
              <a:latin typeface="Century Gothic" pitchFamily="34" charset="0"/>
            </a:endParaRPr>
          </a:p>
        </p:txBody>
      </p:sp>
      <p:sp>
        <p:nvSpPr>
          <p:cNvPr id="9" name="ZoneTexte 8"/>
          <p:cNvSpPr txBox="1"/>
          <p:nvPr/>
        </p:nvSpPr>
        <p:spPr>
          <a:xfrm>
            <a:off x="8169853" y="6012164"/>
            <a:ext cx="931334" cy="400110"/>
          </a:xfrm>
          <a:prstGeom prst="rect">
            <a:avLst/>
          </a:prstGeom>
          <a:noFill/>
        </p:spPr>
        <p:txBody>
          <a:bodyPr wrap="square" rtlCol="0">
            <a:spAutoFit/>
          </a:bodyPr>
          <a:lstStyle/>
          <a:p>
            <a:pPr algn="ctr"/>
            <a:r>
              <a:rPr lang="fr-FR" sz="1000" b="1" dirty="0" smtClean="0">
                <a:solidFill>
                  <a:srgbClr val="006983"/>
                </a:solidFill>
                <a:latin typeface="Century Gothic" pitchFamily="34" charset="0"/>
              </a:rPr>
              <a:t>Net cash 30/06/2017</a:t>
            </a:r>
            <a:endParaRPr lang="fr-FR" sz="1000" b="1" dirty="0">
              <a:solidFill>
                <a:srgbClr val="006983"/>
              </a:solidFill>
              <a:latin typeface="Century Gothic" pitchFamily="34" charset="0"/>
            </a:endParaRPr>
          </a:p>
        </p:txBody>
      </p:sp>
      <p:sp>
        <p:nvSpPr>
          <p:cNvPr id="10" name="ZoneTexte 9"/>
          <p:cNvSpPr txBox="1"/>
          <p:nvPr/>
        </p:nvSpPr>
        <p:spPr>
          <a:xfrm>
            <a:off x="7099237" y="5998051"/>
            <a:ext cx="1055351" cy="553998"/>
          </a:xfrm>
          <a:prstGeom prst="rect">
            <a:avLst/>
          </a:prstGeom>
          <a:noFill/>
        </p:spPr>
        <p:txBody>
          <a:bodyPr wrap="square" rtlCol="0">
            <a:spAutoFit/>
          </a:bodyPr>
          <a:lstStyle/>
          <a:p>
            <a:pPr algn="ctr"/>
            <a:r>
              <a:rPr lang="fr-FR" sz="1000" b="1" dirty="0" err="1" smtClean="0">
                <a:solidFill>
                  <a:schemeClr val="tx1">
                    <a:lumMod val="65000"/>
                    <a:lumOff val="35000"/>
                  </a:schemeClr>
                </a:solidFill>
                <a:latin typeface="Century Gothic" pitchFamily="34" charset="0"/>
              </a:rPr>
              <a:t>Other</a:t>
            </a:r>
            <a:r>
              <a:rPr lang="fr-FR" sz="1000" b="1" dirty="0" smtClean="0">
                <a:solidFill>
                  <a:schemeClr val="tx1">
                    <a:lumMod val="65000"/>
                    <a:lumOff val="35000"/>
                  </a:schemeClr>
                </a:solidFill>
                <a:latin typeface="Century Gothic" pitchFamily="34" charset="0"/>
              </a:rPr>
              <a:t> </a:t>
            </a:r>
            <a:r>
              <a:rPr lang="fr-FR" sz="1000" b="1" dirty="0" err="1" smtClean="0">
                <a:solidFill>
                  <a:schemeClr val="tx1">
                    <a:lumMod val="65000"/>
                    <a:lumOff val="35000"/>
                  </a:schemeClr>
                </a:solidFill>
                <a:latin typeface="Century Gothic" pitchFamily="34" charset="0"/>
              </a:rPr>
              <a:t>financing</a:t>
            </a:r>
            <a:r>
              <a:rPr lang="fr-FR" sz="1000" b="1" dirty="0" smtClean="0">
                <a:solidFill>
                  <a:schemeClr val="tx1">
                    <a:lumMod val="65000"/>
                    <a:lumOff val="35000"/>
                  </a:schemeClr>
                </a:solidFill>
                <a:latin typeface="Century Gothic" pitchFamily="34" charset="0"/>
              </a:rPr>
              <a:t> </a:t>
            </a:r>
            <a:r>
              <a:rPr lang="fr-FR" sz="1000" b="1" dirty="0" err="1" smtClean="0">
                <a:solidFill>
                  <a:schemeClr val="tx1">
                    <a:lumMod val="65000"/>
                    <a:lumOff val="35000"/>
                  </a:schemeClr>
                </a:solidFill>
                <a:latin typeface="Century Gothic" pitchFamily="34" charset="0"/>
              </a:rPr>
              <a:t>flows</a:t>
            </a:r>
            <a:endParaRPr lang="fr-FR" sz="1000" b="1" dirty="0">
              <a:solidFill>
                <a:schemeClr val="tx1">
                  <a:lumMod val="65000"/>
                  <a:lumOff val="35000"/>
                </a:schemeClr>
              </a:solidFill>
              <a:latin typeface="Century Gothic" pitchFamily="34" charset="0"/>
            </a:endParaRPr>
          </a:p>
        </p:txBody>
      </p:sp>
      <p:sp>
        <p:nvSpPr>
          <p:cNvPr id="11" name="ZoneTexte 10"/>
          <p:cNvSpPr txBox="1"/>
          <p:nvPr/>
        </p:nvSpPr>
        <p:spPr>
          <a:xfrm>
            <a:off x="805942" y="5989968"/>
            <a:ext cx="1430868" cy="246221"/>
          </a:xfrm>
          <a:prstGeom prst="rect">
            <a:avLst/>
          </a:prstGeom>
          <a:noFill/>
        </p:spPr>
        <p:txBody>
          <a:bodyPr wrap="square" rtlCol="0">
            <a:spAutoFit/>
          </a:bodyPr>
          <a:lstStyle/>
          <a:p>
            <a:pPr algn="ctr"/>
            <a:r>
              <a:rPr lang="fr-FR" sz="1000" b="1" dirty="0" smtClean="0">
                <a:solidFill>
                  <a:schemeClr val="tx1">
                    <a:lumMod val="65000"/>
                    <a:lumOff val="35000"/>
                  </a:schemeClr>
                </a:solidFill>
                <a:latin typeface="Century Gothic" pitchFamily="34" charset="0"/>
              </a:rPr>
              <a:t>Cash-flow</a:t>
            </a:r>
            <a:endParaRPr lang="fr-FR" sz="1000" b="1" dirty="0">
              <a:solidFill>
                <a:schemeClr val="tx1">
                  <a:lumMod val="65000"/>
                  <a:lumOff val="35000"/>
                </a:schemeClr>
              </a:solidFill>
              <a:latin typeface="Century Gothic" pitchFamily="34" charset="0"/>
            </a:endParaRPr>
          </a:p>
        </p:txBody>
      </p:sp>
      <p:sp>
        <p:nvSpPr>
          <p:cNvPr id="12" name="ZoneTexte 11"/>
          <p:cNvSpPr txBox="1"/>
          <p:nvPr/>
        </p:nvSpPr>
        <p:spPr>
          <a:xfrm>
            <a:off x="2180492" y="6024085"/>
            <a:ext cx="982136" cy="246221"/>
          </a:xfrm>
          <a:prstGeom prst="rect">
            <a:avLst/>
          </a:prstGeom>
          <a:noFill/>
        </p:spPr>
        <p:txBody>
          <a:bodyPr wrap="square" rtlCol="0">
            <a:spAutoFit/>
          </a:bodyPr>
          <a:lstStyle/>
          <a:p>
            <a:pPr algn="ctr"/>
            <a:r>
              <a:rPr lang="fr-FR" sz="1000" b="1" dirty="0" err="1" smtClean="0">
                <a:solidFill>
                  <a:srgbClr val="C00000"/>
                </a:solidFill>
                <a:latin typeface="Century Gothic" pitchFamily="34" charset="0"/>
              </a:rPr>
              <a:t>Tax</a:t>
            </a:r>
            <a:r>
              <a:rPr lang="fr-FR" sz="1000" b="1" dirty="0" smtClean="0">
                <a:solidFill>
                  <a:srgbClr val="C00000"/>
                </a:solidFill>
                <a:latin typeface="Century Gothic" pitchFamily="34" charset="0"/>
              </a:rPr>
              <a:t> </a:t>
            </a:r>
            <a:r>
              <a:rPr lang="fr-FR" sz="1000" b="1" dirty="0" err="1" smtClean="0">
                <a:solidFill>
                  <a:srgbClr val="C00000"/>
                </a:solidFill>
                <a:latin typeface="Century Gothic" pitchFamily="34" charset="0"/>
              </a:rPr>
              <a:t>paid</a:t>
            </a:r>
            <a:endParaRPr lang="fr-FR" sz="1000" b="1" dirty="0">
              <a:solidFill>
                <a:srgbClr val="C00000"/>
              </a:solidFill>
              <a:latin typeface="Century Gothic" pitchFamily="34" charset="0"/>
            </a:endParaRPr>
          </a:p>
        </p:txBody>
      </p:sp>
      <p:sp>
        <p:nvSpPr>
          <p:cNvPr id="13" name="ZoneTexte 12"/>
          <p:cNvSpPr txBox="1"/>
          <p:nvPr/>
        </p:nvSpPr>
        <p:spPr>
          <a:xfrm>
            <a:off x="3159864" y="6049719"/>
            <a:ext cx="982136" cy="400110"/>
          </a:xfrm>
          <a:prstGeom prst="rect">
            <a:avLst/>
          </a:prstGeom>
          <a:noFill/>
        </p:spPr>
        <p:txBody>
          <a:bodyPr wrap="square" rtlCol="0">
            <a:spAutoFit/>
          </a:bodyPr>
          <a:lstStyle/>
          <a:p>
            <a:pPr algn="ctr"/>
            <a:r>
              <a:rPr lang="fr-FR" sz="1000" b="1" dirty="0" smtClean="0">
                <a:solidFill>
                  <a:srgbClr val="C00000"/>
                </a:solidFill>
                <a:latin typeface="Century Gothic" pitchFamily="34" charset="0"/>
              </a:rPr>
              <a:t>Change in WCR</a:t>
            </a:r>
            <a:endParaRPr lang="fr-FR" sz="1000" b="1" dirty="0">
              <a:solidFill>
                <a:srgbClr val="C00000"/>
              </a:solidFill>
              <a:latin typeface="Century Gothic" pitchFamily="34" charset="0"/>
            </a:endParaRPr>
          </a:p>
        </p:txBody>
      </p:sp>
      <p:sp>
        <p:nvSpPr>
          <p:cNvPr id="14" name="ZoneTexte 13"/>
          <p:cNvSpPr txBox="1"/>
          <p:nvPr/>
        </p:nvSpPr>
        <p:spPr>
          <a:xfrm>
            <a:off x="4977550" y="6013483"/>
            <a:ext cx="1227668" cy="400110"/>
          </a:xfrm>
          <a:prstGeom prst="rect">
            <a:avLst/>
          </a:prstGeom>
          <a:noFill/>
        </p:spPr>
        <p:txBody>
          <a:bodyPr wrap="square" rtlCol="0">
            <a:spAutoFit/>
          </a:bodyPr>
          <a:lstStyle/>
          <a:p>
            <a:pPr algn="ctr"/>
            <a:r>
              <a:rPr lang="fr-FR" sz="1000" b="1" dirty="0" smtClean="0">
                <a:solidFill>
                  <a:schemeClr val="tx1">
                    <a:lumMod val="65000"/>
                    <a:lumOff val="35000"/>
                  </a:schemeClr>
                </a:solidFill>
                <a:latin typeface="Century Gothic" pitchFamily="34" charset="0"/>
              </a:rPr>
              <a:t>Financial Investment</a:t>
            </a:r>
            <a:endParaRPr lang="fr-FR" sz="1000" b="1" dirty="0">
              <a:solidFill>
                <a:schemeClr val="tx1">
                  <a:lumMod val="65000"/>
                  <a:lumOff val="35000"/>
                </a:schemeClr>
              </a:solidFill>
              <a:latin typeface="Century Gothic" pitchFamily="34" charset="0"/>
            </a:endParaRPr>
          </a:p>
        </p:txBody>
      </p:sp>
      <p:sp>
        <p:nvSpPr>
          <p:cNvPr id="15" name="ZoneTexte 14"/>
          <p:cNvSpPr txBox="1"/>
          <p:nvPr/>
        </p:nvSpPr>
        <p:spPr>
          <a:xfrm>
            <a:off x="6092582" y="6039370"/>
            <a:ext cx="982136" cy="246221"/>
          </a:xfrm>
          <a:prstGeom prst="rect">
            <a:avLst/>
          </a:prstGeom>
          <a:noFill/>
        </p:spPr>
        <p:txBody>
          <a:bodyPr wrap="square" rtlCol="0">
            <a:spAutoFit/>
          </a:bodyPr>
          <a:lstStyle/>
          <a:p>
            <a:pPr algn="ctr"/>
            <a:r>
              <a:rPr lang="fr-FR" sz="1000" b="1" dirty="0" err="1" smtClean="0">
                <a:solidFill>
                  <a:srgbClr val="C00000"/>
                </a:solidFill>
                <a:latin typeface="Century Gothic" pitchFamily="34" charset="0"/>
              </a:rPr>
              <a:t>Dividends</a:t>
            </a:r>
            <a:endParaRPr lang="fr-FR" sz="1000" b="1" dirty="0">
              <a:solidFill>
                <a:srgbClr val="C00000"/>
              </a:solidFill>
              <a:latin typeface="Century Gothic" pitchFamily="34" charset="0"/>
            </a:endParaRPr>
          </a:p>
        </p:txBody>
      </p:sp>
      <p:sp>
        <p:nvSpPr>
          <p:cNvPr id="16" name="Titre 1"/>
          <p:cNvSpPr txBox="1">
            <a:spLocks/>
          </p:cNvSpPr>
          <p:nvPr/>
        </p:nvSpPr>
        <p:spPr>
          <a:xfrm>
            <a:off x="181711" y="236536"/>
            <a:ext cx="8229600" cy="804863"/>
          </a:xfrm>
          <a:prstGeom prst="rect">
            <a:avLst/>
          </a:prstGeom>
        </p:spPr>
        <p:txBody>
          <a:bodyPr>
            <a:normAutofit/>
          </a:bodyPr>
          <a:lstStyle>
            <a:lvl1pPr algn="l" rtl="0" eaLnBrk="0" fontAlgn="base" hangingPunct="0">
              <a:spcBef>
                <a:spcPct val="0"/>
              </a:spcBef>
              <a:spcAft>
                <a:spcPct val="0"/>
              </a:spcAft>
              <a:defRPr sz="3600" b="0" i="0">
                <a:solidFill>
                  <a:schemeClr val="tx1">
                    <a:lumMod val="65000"/>
                    <a:lumOff val="35000"/>
                  </a:schemeClr>
                </a:solidFill>
                <a:latin typeface="Century Gothic"/>
                <a:ea typeface="ＭＳ Ｐゴシック" pitchFamily="62" charset="-128"/>
                <a:cs typeface="Century Gothic"/>
              </a:defRPr>
            </a:lvl1pPr>
            <a:lvl2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2pPr>
            <a:lvl3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3pPr>
            <a:lvl4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4pPr>
            <a:lvl5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5pPr>
            <a:lvl6pPr marL="457200" algn="l" rtl="0" fontAlgn="base">
              <a:spcBef>
                <a:spcPct val="0"/>
              </a:spcBef>
              <a:spcAft>
                <a:spcPct val="0"/>
              </a:spcAft>
              <a:defRPr sz="2400">
                <a:solidFill>
                  <a:schemeClr val="tx1"/>
                </a:solidFill>
                <a:latin typeface="Arial" pitchFamily="62" charset="0"/>
              </a:defRPr>
            </a:lvl6pPr>
            <a:lvl7pPr marL="914400" algn="l" rtl="0" fontAlgn="base">
              <a:spcBef>
                <a:spcPct val="0"/>
              </a:spcBef>
              <a:spcAft>
                <a:spcPct val="0"/>
              </a:spcAft>
              <a:defRPr sz="2400">
                <a:solidFill>
                  <a:schemeClr val="tx1"/>
                </a:solidFill>
                <a:latin typeface="Arial" pitchFamily="62" charset="0"/>
              </a:defRPr>
            </a:lvl7pPr>
            <a:lvl8pPr marL="1371600" algn="l" rtl="0" fontAlgn="base">
              <a:spcBef>
                <a:spcPct val="0"/>
              </a:spcBef>
              <a:spcAft>
                <a:spcPct val="0"/>
              </a:spcAft>
              <a:defRPr sz="2400">
                <a:solidFill>
                  <a:schemeClr val="tx1"/>
                </a:solidFill>
                <a:latin typeface="Arial" pitchFamily="62" charset="0"/>
              </a:defRPr>
            </a:lvl8pPr>
            <a:lvl9pPr marL="1828800" algn="l" rtl="0" fontAlgn="base">
              <a:spcBef>
                <a:spcPct val="0"/>
              </a:spcBef>
              <a:spcAft>
                <a:spcPct val="0"/>
              </a:spcAft>
              <a:defRPr sz="2400">
                <a:solidFill>
                  <a:schemeClr val="tx1"/>
                </a:solidFill>
                <a:latin typeface="Arial" pitchFamily="62" charset="0"/>
              </a:defRPr>
            </a:lvl9pPr>
          </a:lstStyle>
          <a:p>
            <a:r>
              <a:rPr lang="fr-FR" sz="2400" b="1" cap="small" dirty="0" smtClean="0">
                <a:solidFill>
                  <a:schemeClr val="tx1"/>
                </a:solidFill>
                <a:latin typeface="+mn-lt"/>
                <a:cs typeface="Calibri"/>
              </a:rPr>
              <a:t>Change in net cash positions – H1 2017 </a:t>
            </a:r>
            <a:r>
              <a:rPr lang="fr-FR" sz="1800" cap="small" dirty="0" smtClean="0">
                <a:solidFill>
                  <a:schemeClr val="tx1"/>
                </a:solidFill>
                <a:latin typeface="+mn-lt"/>
                <a:cs typeface="Calibri"/>
              </a:rPr>
              <a:t>(</a:t>
            </a:r>
            <a:r>
              <a:rPr lang="fr-FR" sz="1800" cap="small" dirty="0">
                <a:solidFill>
                  <a:schemeClr val="tx1"/>
                </a:solidFill>
                <a:latin typeface="+mn-lt"/>
                <a:cs typeface="Calibri"/>
              </a:rPr>
              <a:t>In €M)</a:t>
            </a:r>
            <a:r>
              <a:rPr lang="fr-FR" sz="2400" b="1" cap="small" dirty="0" smtClean="0">
                <a:solidFill>
                  <a:schemeClr val="tx1"/>
                </a:solidFill>
                <a:latin typeface="+mn-lt"/>
                <a:cs typeface="Calibri"/>
              </a:rPr>
              <a:t> </a:t>
            </a:r>
            <a:endParaRPr lang="fr-FR" sz="2400" b="1" cap="small" dirty="0">
              <a:solidFill>
                <a:schemeClr val="tx1"/>
              </a:solidFill>
              <a:latin typeface="+mn-lt"/>
              <a:cs typeface="Calibri"/>
            </a:endParaRPr>
          </a:p>
        </p:txBody>
      </p:sp>
      <p:sp>
        <p:nvSpPr>
          <p:cNvPr id="29" name="ZoneTexte 28"/>
          <p:cNvSpPr txBox="1"/>
          <p:nvPr/>
        </p:nvSpPr>
        <p:spPr>
          <a:xfrm>
            <a:off x="3941860" y="6038134"/>
            <a:ext cx="1227668" cy="246221"/>
          </a:xfrm>
          <a:prstGeom prst="rect">
            <a:avLst/>
          </a:prstGeom>
          <a:noFill/>
        </p:spPr>
        <p:txBody>
          <a:bodyPr wrap="square" rtlCol="0">
            <a:spAutoFit/>
          </a:bodyPr>
          <a:lstStyle/>
          <a:p>
            <a:pPr algn="ctr"/>
            <a:r>
              <a:rPr lang="fr-FR" sz="1000" b="1" dirty="0" err="1" smtClean="0">
                <a:solidFill>
                  <a:srgbClr val="C00000"/>
                </a:solidFill>
                <a:latin typeface="Century Gothic" pitchFamily="34" charset="0"/>
              </a:rPr>
              <a:t>Capex</a:t>
            </a:r>
            <a:endParaRPr lang="fr-FR" sz="1000" b="1" dirty="0">
              <a:solidFill>
                <a:srgbClr val="C00000"/>
              </a:solidFill>
              <a:latin typeface="Century Gothic" pitchFamily="34" charset="0"/>
            </a:endParaRPr>
          </a:p>
        </p:txBody>
      </p:sp>
      <p:sp>
        <p:nvSpPr>
          <p:cNvPr id="33" name="ZoneTexte 32"/>
          <p:cNvSpPr txBox="1"/>
          <p:nvPr/>
        </p:nvSpPr>
        <p:spPr>
          <a:xfrm>
            <a:off x="1103386" y="1098361"/>
            <a:ext cx="3937759" cy="461665"/>
          </a:xfrm>
          <a:prstGeom prst="rect">
            <a:avLst/>
          </a:prstGeom>
          <a:noFill/>
        </p:spPr>
        <p:txBody>
          <a:bodyPr wrap="square" rtlCol="0">
            <a:spAutoFit/>
          </a:bodyPr>
          <a:lstStyle/>
          <a:p>
            <a:pPr algn="ctr"/>
            <a:r>
              <a:rPr lang="fr-FR" sz="2400" b="1" dirty="0" smtClean="0">
                <a:solidFill>
                  <a:schemeClr val="accent5">
                    <a:lumMod val="65000"/>
                    <a:lumOff val="35000"/>
                  </a:schemeClr>
                </a:solidFill>
                <a:latin typeface="Century Gothic" panose="020B0502020202020204" pitchFamily="34" charset="0"/>
                <a:cs typeface="Calibri" pitchFamily="34" charset="0"/>
              </a:rPr>
              <a:t>Free cash flow : +18.6 </a:t>
            </a:r>
          </a:p>
        </p:txBody>
      </p:sp>
      <p:sp>
        <p:nvSpPr>
          <p:cNvPr id="2" name="ZoneTexte 1"/>
          <p:cNvSpPr txBox="1"/>
          <p:nvPr/>
        </p:nvSpPr>
        <p:spPr>
          <a:xfrm>
            <a:off x="63380" y="3836437"/>
            <a:ext cx="718842" cy="369332"/>
          </a:xfrm>
          <a:prstGeom prst="rect">
            <a:avLst/>
          </a:prstGeom>
          <a:noFill/>
        </p:spPr>
        <p:txBody>
          <a:bodyPr wrap="square" rtlCol="0">
            <a:spAutoFit/>
          </a:bodyPr>
          <a:lstStyle/>
          <a:p>
            <a:pPr algn="ctr"/>
            <a:r>
              <a:rPr lang="fr-FR" b="1" dirty="0" smtClean="0">
                <a:solidFill>
                  <a:schemeClr val="bg1"/>
                </a:solidFill>
                <a:latin typeface="+mn-lt"/>
                <a:cs typeface="Calibri" pitchFamily="34" charset="0"/>
              </a:rPr>
              <a:t>17,4</a:t>
            </a:r>
          </a:p>
        </p:txBody>
      </p:sp>
      <p:sp>
        <p:nvSpPr>
          <p:cNvPr id="37" name="ZoneTexte 36"/>
          <p:cNvSpPr txBox="1"/>
          <p:nvPr/>
        </p:nvSpPr>
        <p:spPr>
          <a:xfrm>
            <a:off x="63380" y="4818297"/>
            <a:ext cx="831413" cy="369332"/>
          </a:xfrm>
          <a:prstGeom prst="rect">
            <a:avLst/>
          </a:prstGeom>
          <a:noFill/>
        </p:spPr>
        <p:txBody>
          <a:bodyPr wrap="square" rtlCol="0">
            <a:spAutoFit/>
          </a:bodyPr>
          <a:lstStyle/>
          <a:p>
            <a:pPr algn="ctr"/>
            <a:r>
              <a:rPr lang="fr-FR" b="1" dirty="0" smtClean="0">
                <a:solidFill>
                  <a:schemeClr val="bg1"/>
                </a:solidFill>
                <a:latin typeface="+mn-lt"/>
                <a:cs typeface="Calibri" pitchFamily="34" charset="0"/>
              </a:rPr>
              <a:t>17,4</a:t>
            </a:r>
          </a:p>
        </p:txBody>
      </p:sp>
      <p:sp>
        <p:nvSpPr>
          <p:cNvPr id="4" name="Accolade fermante 3"/>
          <p:cNvSpPr/>
          <p:nvPr/>
        </p:nvSpPr>
        <p:spPr>
          <a:xfrm rot="16200000">
            <a:off x="3009974" y="-401774"/>
            <a:ext cx="108000" cy="4068000"/>
          </a:xfrm>
          <a:prstGeom prst="rightBrace">
            <a:avLst>
              <a:gd name="adj1" fmla="val 117551"/>
              <a:gd name="adj2" fmla="val 50289"/>
            </a:avLst>
          </a:prstGeom>
          <a:ln w="28575">
            <a:solidFill>
              <a:schemeClr val="tx1">
                <a:lumMod val="65000"/>
                <a:lumOff val="35000"/>
              </a:schemeClr>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cxnSp>
        <p:nvCxnSpPr>
          <p:cNvPr id="28" name="Connecteur droit 27"/>
          <p:cNvCxnSpPr/>
          <p:nvPr/>
        </p:nvCxnSpPr>
        <p:spPr>
          <a:xfrm>
            <a:off x="1022353" y="1711845"/>
            <a:ext cx="0" cy="4212000"/>
          </a:xfrm>
          <a:prstGeom prst="line">
            <a:avLst/>
          </a:prstGeom>
          <a:ln w="3175">
            <a:prstDash val="sysDash"/>
          </a:ln>
        </p:spPr>
        <p:style>
          <a:lnRef idx="2">
            <a:schemeClr val="accent6"/>
          </a:lnRef>
          <a:fillRef idx="0">
            <a:schemeClr val="accent6"/>
          </a:fillRef>
          <a:effectRef idx="1">
            <a:schemeClr val="accent6"/>
          </a:effectRef>
          <a:fontRef idx="minor">
            <a:schemeClr val="tx1"/>
          </a:fontRef>
        </p:style>
      </p:cxnSp>
      <p:cxnSp>
        <p:nvCxnSpPr>
          <p:cNvPr id="31" name="Connecteur droit 30"/>
          <p:cNvCxnSpPr/>
          <p:nvPr/>
        </p:nvCxnSpPr>
        <p:spPr>
          <a:xfrm>
            <a:off x="5095579" y="1711845"/>
            <a:ext cx="0" cy="4104000"/>
          </a:xfrm>
          <a:prstGeom prst="line">
            <a:avLst/>
          </a:prstGeom>
          <a:ln w="3175">
            <a:prstDash val="sysDash"/>
          </a:ln>
        </p:spPr>
        <p:style>
          <a:lnRef idx="2">
            <a:schemeClr val="accent6"/>
          </a:lnRef>
          <a:fillRef idx="0">
            <a:schemeClr val="accent6"/>
          </a:fillRef>
          <a:effectRef idx="1">
            <a:schemeClr val="accent6"/>
          </a:effectRef>
          <a:fontRef idx="minor">
            <a:schemeClr val="tx1"/>
          </a:fontRef>
        </p:style>
      </p:cxnSp>
      <p:sp>
        <p:nvSpPr>
          <p:cNvPr id="22" name="ZoneTexte 21"/>
          <p:cNvSpPr txBox="1"/>
          <p:nvPr/>
        </p:nvSpPr>
        <p:spPr>
          <a:xfrm>
            <a:off x="1161955" y="3651771"/>
            <a:ext cx="718842" cy="369332"/>
          </a:xfrm>
          <a:prstGeom prst="rect">
            <a:avLst/>
          </a:prstGeom>
          <a:noFill/>
        </p:spPr>
        <p:txBody>
          <a:bodyPr wrap="square" rtlCol="0">
            <a:spAutoFit/>
          </a:bodyPr>
          <a:lstStyle/>
          <a:p>
            <a:pPr algn="ctr"/>
            <a:r>
              <a:rPr lang="fr-FR" b="1" dirty="0" smtClean="0">
                <a:solidFill>
                  <a:schemeClr val="bg1"/>
                </a:solidFill>
                <a:latin typeface="+mn-lt"/>
              </a:rPr>
              <a:t>94.4</a:t>
            </a:r>
          </a:p>
        </p:txBody>
      </p:sp>
      <p:sp>
        <p:nvSpPr>
          <p:cNvPr id="23" name="ZoneTexte 22"/>
          <p:cNvSpPr txBox="1"/>
          <p:nvPr/>
        </p:nvSpPr>
        <p:spPr>
          <a:xfrm>
            <a:off x="2180491" y="2206535"/>
            <a:ext cx="803235" cy="369332"/>
          </a:xfrm>
          <a:prstGeom prst="rect">
            <a:avLst/>
          </a:prstGeom>
          <a:noFill/>
        </p:spPr>
        <p:txBody>
          <a:bodyPr wrap="square" rtlCol="0">
            <a:spAutoFit/>
          </a:bodyPr>
          <a:lstStyle/>
          <a:p>
            <a:pPr algn="ctr"/>
            <a:r>
              <a:rPr lang="fr-FR" b="1" dirty="0" smtClean="0">
                <a:solidFill>
                  <a:schemeClr val="accent5">
                    <a:lumMod val="65000"/>
                    <a:lumOff val="35000"/>
                  </a:schemeClr>
                </a:solidFill>
                <a:latin typeface="+mn-lt"/>
              </a:rPr>
              <a:t>-24.5</a:t>
            </a:r>
          </a:p>
        </p:txBody>
      </p:sp>
      <p:sp>
        <p:nvSpPr>
          <p:cNvPr id="24" name="ZoneTexte 23"/>
          <p:cNvSpPr txBox="1"/>
          <p:nvPr/>
        </p:nvSpPr>
        <p:spPr>
          <a:xfrm>
            <a:off x="3193198" y="3651771"/>
            <a:ext cx="803806" cy="369332"/>
          </a:xfrm>
          <a:prstGeom prst="rect">
            <a:avLst/>
          </a:prstGeom>
          <a:noFill/>
        </p:spPr>
        <p:txBody>
          <a:bodyPr wrap="square" rtlCol="0">
            <a:spAutoFit/>
          </a:bodyPr>
          <a:lstStyle/>
          <a:p>
            <a:pPr algn="ctr"/>
            <a:r>
              <a:rPr lang="fr-FR" b="1" dirty="0" smtClean="0">
                <a:solidFill>
                  <a:schemeClr val="accent5">
                    <a:lumMod val="65000"/>
                    <a:lumOff val="35000"/>
                  </a:schemeClr>
                </a:solidFill>
                <a:latin typeface="+mn-lt"/>
              </a:rPr>
              <a:t>-46.3</a:t>
            </a:r>
          </a:p>
        </p:txBody>
      </p:sp>
      <p:sp>
        <p:nvSpPr>
          <p:cNvPr id="25" name="ZoneTexte 24"/>
          <p:cNvSpPr txBox="1"/>
          <p:nvPr/>
        </p:nvSpPr>
        <p:spPr>
          <a:xfrm>
            <a:off x="4192451" y="4448965"/>
            <a:ext cx="718842" cy="369332"/>
          </a:xfrm>
          <a:prstGeom prst="rect">
            <a:avLst/>
          </a:prstGeom>
          <a:noFill/>
        </p:spPr>
        <p:txBody>
          <a:bodyPr wrap="square" rtlCol="0">
            <a:spAutoFit/>
          </a:bodyPr>
          <a:lstStyle/>
          <a:p>
            <a:pPr algn="ctr"/>
            <a:r>
              <a:rPr lang="fr-FR" b="1" dirty="0" smtClean="0">
                <a:solidFill>
                  <a:schemeClr val="accent5">
                    <a:lumMod val="65000"/>
                    <a:lumOff val="35000"/>
                  </a:schemeClr>
                </a:solidFill>
                <a:latin typeface="+mn-lt"/>
              </a:rPr>
              <a:t>-5</a:t>
            </a:r>
          </a:p>
        </p:txBody>
      </p:sp>
      <p:sp>
        <p:nvSpPr>
          <p:cNvPr id="26" name="ZoneTexte 25"/>
          <p:cNvSpPr txBox="1"/>
          <p:nvPr/>
        </p:nvSpPr>
        <p:spPr>
          <a:xfrm>
            <a:off x="5213918" y="4499984"/>
            <a:ext cx="718842" cy="369332"/>
          </a:xfrm>
          <a:prstGeom prst="rect">
            <a:avLst/>
          </a:prstGeom>
          <a:noFill/>
        </p:spPr>
        <p:txBody>
          <a:bodyPr wrap="square" rtlCol="0">
            <a:spAutoFit/>
          </a:bodyPr>
          <a:lstStyle/>
          <a:p>
            <a:pPr algn="ctr"/>
            <a:r>
              <a:rPr lang="fr-FR" b="1" dirty="0" smtClean="0">
                <a:solidFill>
                  <a:schemeClr val="bg1"/>
                </a:solidFill>
                <a:latin typeface="+mn-lt"/>
              </a:rPr>
              <a:t>13.5</a:t>
            </a:r>
          </a:p>
        </p:txBody>
      </p:sp>
      <p:sp>
        <p:nvSpPr>
          <p:cNvPr id="27" name="ZoneTexte 26"/>
          <p:cNvSpPr txBox="1"/>
          <p:nvPr/>
        </p:nvSpPr>
        <p:spPr>
          <a:xfrm>
            <a:off x="6228317" y="4844931"/>
            <a:ext cx="830864" cy="369332"/>
          </a:xfrm>
          <a:prstGeom prst="rect">
            <a:avLst/>
          </a:prstGeom>
          <a:noFill/>
        </p:spPr>
        <p:txBody>
          <a:bodyPr wrap="square" rtlCol="0">
            <a:spAutoFit/>
          </a:bodyPr>
          <a:lstStyle/>
          <a:p>
            <a:pPr algn="ctr"/>
            <a:r>
              <a:rPr lang="fr-FR" b="1" dirty="0">
                <a:solidFill>
                  <a:schemeClr val="accent5">
                    <a:lumMod val="65000"/>
                    <a:lumOff val="35000"/>
                  </a:schemeClr>
                </a:solidFill>
                <a:latin typeface="+mn-lt"/>
              </a:rPr>
              <a:t>-</a:t>
            </a:r>
            <a:r>
              <a:rPr lang="fr-FR" b="1" dirty="0" smtClean="0">
                <a:solidFill>
                  <a:schemeClr val="accent5">
                    <a:lumMod val="65000"/>
                    <a:lumOff val="35000"/>
                  </a:schemeClr>
                </a:solidFill>
                <a:latin typeface="+mn-lt"/>
              </a:rPr>
              <a:t>33.2</a:t>
            </a:r>
          </a:p>
        </p:txBody>
      </p:sp>
      <p:sp>
        <p:nvSpPr>
          <p:cNvPr id="30" name="ZoneTexte 29"/>
          <p:cNvSpPr txBox="1"/>
          <p:nvPr/>
        </p:nvSpPr>
        <p:spPr>
          <a:xfrm>
            <a:off x="7207432" y="5363540"/>
            <a:ext cx="718842" cy="369332"/>
          </a:xfrm>
          <a:prstGeom prst="rect">
            <a:avLst/>
          </a:prstGeom>
          <a:noFill/>
        </p:spPr>
        <p:txBody>
          <a:bodyPr wrap="square" rtlCol="0">
            <a:spAutoFit/>
          </a:bodyPr>
          <a:lstStyle/>
          <a:p>
            <a:pPr algn="ctr"/>
            <a:r>
              <a:rPr lang="fr-FR" b="1" dirty="0" smtClean="0">
                <a:solidFill>
                  <a:schemeClr val="accent5">
                    <a:lumMod val="65000"/>
                    <a:lumOff val="35000"/>
                  </a:schemeClr>
                </a:solidFill>
                <a:latin typeface="+mn-lt"/>
              </a:rPr>
              <a:t>-0.7</a:t>
            </a:r>
          </a:p>
        </p:txBody>
      </p:sp>
      <p:sp>
        <p:nvSpPr>
          <p:cNvPr id="32" name="ZoneTexte 31"/>
          <p:cNvSpPr txBox="1"/>
          <p:nvPr/>
        </p:nvSpPr>
        <p:spPr>
          <a:xfrm>
            <a:off x="8234095" y="5389835"/>
            <a:ext cx="718842" cy="369332"/>
          </a:xfrm>
          <a:prstGeom prst="rect">
            <a:avLst/>
          </a:prstGeom>
          <a:noFill/>
        </p:spPr>
        <p:txBody>
          <a:bodyPr wrap="square" rtlCol="0">
            <a:spAutoFit/>
          </a:bodyPr>
          <a:lstStyle/>
          <a:p>
            <a:pPr algn="ctr"/>
            <a:r>
              <a:rPr lang="fr-FR" b="1" dirty="0" smtClean="0">
                <a:solidFill>
                  <a:schemeClr val="accent5">
                    <a:lumMod val="65000"/>
                    <a:lumOff val="35000"/>
                  </a:schemeClr>
                </a:solidFill>
                <a:latin typeface="+mn-lt"/>
              </a:rPr>
              <a:t>2.8</a:t>
            </a:r>
          </a:p>
        </p:txBody>
      </p:sp>
      <p:sp>
        <p:nvSpPr>
          <p:cNvPr id="34" name="ZoneTexte 33"/>
          <p:cNvSpPr txBox="1"/>
          <p:nvPr/>
        </p:nvSpPr>
        <p:spPr>
          <a:xfrm>
            <a:off x="175951" y="5290795"/>
            <a:ext cx="718842" cy="369332"/>
          </a:xfrm>
          <a:prstGeom prst="rect">
            <a:avLst/>
          </a:prstGeom>
          <a:noFill/>
        </p:spPr>
        <p:txBody>
          <a:bodyPr wrap="square" rtlCol="0">
            <a:spAutoFit/>
          </a:bodyPr>
          <a:lstStyle/>
          <a:p>
            <a:pPr algn="ctr"/>
            <a:r>
              <a:rPr lang="fr-FR" b="1" dirty="0" smtClean="0">
                <a:solidFill>
                  <a:schemeClr val="accent5">
                    <a:lumMod val="65000"/>
                    <a:lumOff val="35000"/>
                  </a:schemeClr>
                </a:solidFill>
                <a:latin typeface="+mn-lt"/>
              </a:rPr>
              <a:t>4.6</a:t>
            </a:r>
          </a:p>
        </p:txBody>
      </p:sp>
    </p:spTree>
    <p:extLst>
      <p:ext uri="{BB962C8B-B14F-4D97-AF65-F5344CB8AC3E}">
        <p14:creationId xmlns:p14="http://schemas.microsoft.com/office/powerpoint/2010/main" val="3813758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à coins arrondis 37"/>
          <p:cNvSpPr/>
          <p:nvPr/>
        </p:nvSpPr>
        <p:spPr>
          <a:xfrm>
            <a:off x="204037" y="5691124"/>
            <a:ext cx="7488000" cy="601944"/>
          </a:xfrm>
          <a:prstGeom prst="roundRect">
            <a:avLst/>
          </a:prstGeom>
          <a:solidFill>
            <a:schemeClr val="accent1">
              <a:lumMod val="20000"/>
              <a:lumOff val="80000"/>
              <a:alpha val="45000"/>
            </a:schemeClr>
          </a:solidFill>
          <a:ln w="3175">
            <a:solidFill>
              <a:schemeClr val="bg2">
                <a:lumMod val="20000"/>
                <a:lumOff val="8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36000" tIns="46800" rIns="36000" rtlCol="0" anchor="ctr" anchorCtr="0"/>
          <a:lstStyle/>
          <a:p>
            <a:pPr algn="ctr"/>
            <a:endParaRPr lang="en-US" sz="1400" i="1" dirty="0">
              <a:solidFill>
                <a:schemeClr val="tx1"/>
              </a:solidFill>
              <a:latin typeface="Century Gothic" panose="020B0502020202020204" pitchFamily="34" charset="0"/>
              <a:cs typeface="Calibri" panose="020F0502020204030204" pitchFamily="34" charset="0"/>
            </a:endParaRPr>
          </a:p>
        </p:txBody>
      </p:sp>
      <p:sp>
        <p:nvSpPr>
          <p:cNvPr id="37" name="Rectangle à coins arrondis 36"/>
          <p:cNvSpPr/>
          <p:nvPr/>
        </p:nvSpPr>
        <p:spPr>
          <a:xfrm>
            <a:off x="186431" y="4190822"/>
            <a:ext cx="7500304" cy="864000"/>
          </a:xfrm>
          <a:prstGeom prst="roundRect">
            <a:avLst/>
          </a:prstGeom>
          <a:solidFill>
            <a:schemeClr val="accent1">
              <a:lumMod val="20000"/>
              <a:lumOff val="80000"/>
              <a:alpha val="45000"/>
            </a:schemeClr>
          </a:solidFill>
          <a:ln w="3175">
            <a:solidFill>
              <a:schemeClr val="bg2">
                <a:lumMod val="20000"/>
                <a:lumOff val="8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36000" tIns="46800" rIns="36000" rtlCol="0" anchor="ctr" anchorCtr="0"/>
          <a:lstStyle/>
          <a:p>
            <a:pPr algn="ctr"/>
            <a:endParaRPr lang="en-US" sz="1400" i="1" dirty="0">
              <a:solidFill>
                <a:schemeClr val="tx1"/>
              </a:solidFill>
              <a:latin typeface="Century Gothic" panose="020B0502020202020204" pitchFamily="34" charset="0"/>
              <a:cs typeface="Calibri" panose="020F0502020204030204" pitchFamily="34" charset="0"/>
            </a:endParaRPr>
          </a:p>
        </p:txBody>
      </p:sp>
      <p:sp>
        <p:nvSpPr>
          <p:cNvPr id="10260" name="Titre 3"/>
          <p:cNvSpPr>
            <a:spLocks noGrp="1"/>
          </p:cNvSpPr>
          <p:nvPr>
            <p:ph type="title"/>
          </p:nvPr>
        </p:nvSpPr>
        <p:spPr>
          <a:xfrm>
            <a:off x="88623" y="223147"/>
            <a:ext cx="8229600" cy="459316"/>
          </a:xfrm>
        </p:spPr>
        <p:txBody>
          <a:bodyPr/>
          <a:lstStyle/>
          <a:p>
            <a:r>
              <a:rPr lang="fr-FR" sz="2400" b="1" i="0" kern="1200" cap="small" dirty="0" err="1" smtClean="0">
                <a:solidFill>
                  <a:schemeClr val="tx1"/>
                </a:solidFill>
                <a:latin typeface="+mn-lt"/>
                <a:cs typeface="Calibri"/>
              </a:rPr>
              <a:t>Analysis</a:t>
            </a:r>
            <a:r>
              <a:rPr lang="fr-FR" sz="2400" b="1" i="0" kern="1200" cap="small" dirty="0" smtClean="0">
                <a:solidFill>
                  <a:schemeClr val="tx1"/>
                </a:solidFill>
                <a:latin typeface="+mn-lt"/>
                <a:cs typeface="Calibri"/>
              </a:rPr>
              <a:t> of free </a:t>
            </a:r>
            <a:r>
              <a:rPr lang="fr-FR" sz="2400" b="1" i="0" kern="1200" cap="small" dirty="0">
                <a:solidFill>
                  <a:schemeClr val="tx1"/>
                </a:solidFill>
                <a:latin typeface="+mn-lt"/>
                <a:cs typeface="Calibri"/>
              </a:rPr>
              <a:t>cash flow</a:t>
            </a:r>
          </a:p>
        </p:txBody>
      </p:sp>
      <p:sp>
        <p:nvSpPr>
          <p:cNvPr id="89" name="Forme libre 88"/>
          <p:cNvSpPr/>
          <p:nvPr/>
        </p:nvSpPr>
        <p:spPr>
          <a:xfrm>
            <a:off x="2990800" y="1328596"/>
            <a:ext cx="1404000" cy="792000"/>
          </a:xfrm>
          <a:custGeom>
            <a:avLst/>
            <a:gdLst>
              <a:gd name="connsiteX0" fmla="*/ 0 w 12293600"/>
              <a:gd name="connsiteY0" fmla="*/ 0 h 7734300"/>
              <a:gd name="connsiteX1" fmla="*/ 0 w 12293600"/>
              <a:gd name="connsiteY1" fmla="*/ 5067300 h 7734300"/>
              <a:gd name="connsiteX2" fmla="*/ 5575300 w 12293600"/>
              <a:gd name="connsiteY2" fmla="*/ 7569200 h 7734300"/>
              <a:gd name="connsiteX3" fmla="*/ 5676900 w 12293600"/>
              <a:gd name="connsiteY3" fmla="*/ 7594600 h 7734300"/>
              <a:gd name="connsiteX4" fmla="*/ 5676900 w 12293600"/>
              <a:gd name="connsiteY4" fmla="*/ 7594600 h 7734300"/>
              <a:gd name="connsiteX5" fmla="*/ 5829300 w 12293600"/>
              <a:gd name="connsiteY5" fmla="*/ 7645400 h 7734300"/>
              <a:gd name="connsiteX6" fmla="*/ 5829300 w 12293600"/>
              <a:gd name="connsiteY6" fmla="*/ 7645400 h 7734300"/>
              <a:gd name="connsiteX7" fmla="*/ 5943600 w 12293600"/>
              <a:gd name="connsiteY7" fmla="*/ 7683500 h 7734300"/>
              <a:gd name="connsiteX8" fmla="*/ 5943600 w 12293600"/>
              <a:gd name="connsiteY8" fmla="*/ 7683500 h 7734300"/>
              <a:gd name="connsiteX9" fmla="*/ 6070600 w 12293600"/>
              <a:gd name="connsiteY9" fmla="*/ 7721600 h 7734300"/>
              <a:gd name="connsiteX10" fmla="*/ 6070600 w 12293600"/>
              <a:gd name="connsiteY10" fmla="*/ 7721600 h 7734300"/>
              <a:gd name="connsiteX11" fmla="*/ 6197600 w 12293600"/>
              <a:gd name="connsiteY11" fmla="*/ 7734300 h 7734300"/>
              <a:gd name="connsiteX12" fmla="*/ 6197600 w 12293600"/>
              <a:gd name="connsiteY12" fmla="*/ 7734300 h 7734300"/>
              <a:gd name="connsiteX13" fmla="*/ 6324600 w 12293600"/>
              <a:gd name="connsiteY13" fmla="*/ 7721600 h 7734300"/>
              <a:gd name="connsiteX14" fmla="*/ 6426200 w 12293600"/>
              <a:gd name="connsiteY14" fmla="*/ 7696200 h 7734300"/>
              <a:gd name="connsiteX15" fmla="*/ 6515100 w 12293600"/>
              <a:gd name="connsiteY15" fmla="*/ 7670800 h 7734300"/>
              <a:gd name="connsiteX16" fmla="*/ 6616700 w 12293600"/>
              <a:gd name="connsiteY16" fmla="*/ 7645400 h 7734300"/>
              <a:gd name="connsiteX17" fmla="*/ 6616700 w 12293600"/>
              <a:gd name="connsiteY17" fmla="*/ 7645400 h 7734300"/>
              <a:gd name="connsiteX18" fmla="*/ 12293600 w 12293600"/>
              <a:gd name="connsiteY18" fmla="*/ 5080000 h 7734300"/>
              <a:gd name="connsiteX19" fmla="*/ 12293600 w 12293600"/>
              <a:gd name="connsiteY19" fmla="*/ 12700 h 7734300"/>
              <a:gd name="connsiteX20" fmla="*/ 0 w 12293600"/>
              <a:gd name="connsiteY20" fmla="*/ 0 h 77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93600" h="7734300">
                <a:moveTo>
                  <a:pt x="0" y="0"/>
                </a:moveTo>
                <a:lnTo>
                  <a:pt x="0" y="5067300"/>
                </a:lnTo>
                <a:lnTo>
                  <a:pt x="5575300" y="7569200"/>
                </a:lnTo>
                <a:lnTo>
                  <a:pt x="5676900" y="7594600"/>
                </a:lnTo>
                <a:lnTo>
                  <a:pt x="5676900" y="7594600"/>
                </a:lnTo>
                <a:lnTo>
                  <a:pt x="5829300" y="7645400"/>
                </a:lnTo>
                <a:lnTo>
                  <a:pt x="5829300" y="7645400"/>
                </a:lnTo>
                <a:lnTo>
                  <a:pt x="5943600" y="7683500"/>
                </a:lnTo>
                <a:lnTo>
                  <a:pt x="5943600" y="7683500"/>
                </a:lnTo>
                <a:lnTo>
                  <a:pt x="6070600" y="7721600"/>
                </a:lnTo>
                <a:lnTo>
                  <a:pt x="6070600" y="7721600"/>
                </a:lnTo>
                <a:lnTo>
                  <a:pt x="6197600" y="7734300"/>
                </a:lnTo>
                <a:lnTo>
                  <a:pt x="6197600" y="7734300"/>
                </a:lnTo>
                <a:lnTo>
                  <a:pt x="6324600" y="7721600"/>
                </a:lnTo>
                <a:lnTo>
                  <a:pt x="6426200" y="7696200"/>
                </a:lnTo>
                <a:lnTo>
                  <a:pt x="6515100" y="7670800"/>
                </a:lnTo>
                <a:lnTo>
                  <a:pt x="6616700" y="7645400"/>
                </a:lnTo>
                <a:lnTo>
                  <a:pt x="6616700" y="7645400"/>
                </a:lnTo>
                <a:lnTo>
                  <a:pt x="12293600" y="5080000"/>
                </a:lnTo>
                <a:lnTo>
                  <a:pt x="12293600" y="12700"/>
                </a:lnTo>
                <a:lnTo>
                  <a:pt x="0" y="0"/>
                </a:lnTo>
                <a:close/>
              </a:path>
            </a:pathLst>
          </a:cu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72000" tIns="18000" rIns="72000" rtlCol="0" anchor="t" anchorCtr="0"/>
          <a:lstStyle/>
          <a:p>
            <a:pPr algn="ctr">
              <a:spcAft>
                <a:spcPts val="0"/>
              </a:spcAft>
            </a:pPr>
            <a:endParaRPr lang="en-US" sz="900" b="1" dirty="0" smtClean="0">
              <a:solidFill>
                <a:schemeClr val="bg1"/>
              </a:solidFill>
              <a:latin typeface="Century Gothic" panose="020B0502020202020204" pitchFamily="34" charset="0"/>
              <a:cs typeface="Calibri" panose="020F0502020204030204" pitchFamily="34" charset="0"/>
            </a:endParaRPr>
          </a:p>
          <a:p>
            <a:pPr algn="ctr">
              <a:spcAft>
                <a:spcPts val="0"/>
              </a:spcAft>
            </a:pPr>
            <a:r>
              <a:rPr lang="en-US" sz="2000" b="1" dirty="0">
                <a:solidFill>
                  <a:schemeClr val="bg1"/>
                </a:solidFill>
                <a:latin typeface="Century Gothic" panose="020B0502020202020204" pitchFamily="34" charset="0"/>
                <a:cs typeface="Calibri" panose="020F0502020204030204" pitchFamily="34" charset="0"/>
              </a:rPr>
              <a:t>H</a:t>
            </a:r>
            <a:r>
              <a:rPr lang="en-US" sz="2000" b="1" dirty="0" smtClean="0">
                <a:solidFill>
                  <a:schemeClr val="bg1"/>
                </a:solidFill>
                <a:latin typeface="Century Gothic" panose="020B0502020202020204" pitchFamily="34" charset="0"/>
                <a:cs typeface="Calibri" panose="020F0502020204030204" pitchFamily="34" charset="0"/>
              </a:rPr>
              <a:t>1 2016</a:t>
            </a:r>
            <a:endParaRPr lang="en-US" sz="2000" dirty="0">
              <a:solidFill>
                <a:schemeClr val="bg1"/>
              </a:solidFill>
              <a:latin typeface="Century Gothic" panose="020B0502020202020204" pitchFamily="34" charset="0"/>
              <a:cs typeface="Calibri" panose="020F0502020204030204" pitchFamily="34" charset="0"/>
            </a:endParaRPr>
          </a:p>
        </p:txBody>
      </p:sp>
      <p:sp>
        <p:nvSpPr>
          <p:cNvPr id="90" name="Forme libre 89"/>
          <p:cNvSpPr/>
          <p:nvPr/>
        </p:nvSpPr>
        <p:spPr>
          <a:xfrm>
            <a:off x="4804031" y="1328596"/>
            <a:ext cx="1404000" cy="792000"/>
          </a:xfrm>
          <a:custGeom>
            <a:avLst/>
            <a:gdLst>
              <a:gd name="connsiteX0" fmla="*/ 0 w 12293600"/>
              <a:gd name="connsiteY0" fmla="*/ 0 h 7734300"/>
              <a:gd name="connsiteX1" fmla="*/ 0 w 12293600"/>
              <a:gd name="connsiteY1" fmla="*/ 5067300 h 7734300"/>
              <a:gd name="connsiteX2" fmla="*/ 5575300 w 12293600"/>
              <a:gd name="connsiteY2" fmla="*/ 7569200 h 7734300"/>
              <a:gd name="connsiteX3" fmla="*/ 5676900 w 12293600"/>
              <a:gd name="connsiteY3" fmla="*/ 7594600 h 7734300"/>
              <a:gd name="connsiteX4" fmla="*/ 5676900 w 12293600"/>
              <a:gd name="connsiteY4" fmla="*/ 7594600 h 7734300"/>
              <a:gd name="connsiteX5" fmla="*/ 5829300 w 12293600"/>
              <a:gd name="connsiteY5" fmla="*/ 7645400 h 7734300"/>
              <a:gd name="connsiteX6" fmla="*/ 5829300 w 12293600"/>
              <a:gd name="connsiteY6" fmla="*/ 7645400 h 7734300"/>
              <a:gd name="connsiteX7" fmla="*/ 5943600 w 12293600"/>
              <a:gd name="connsiteY7" fmla="*/ 7683500 h 7734300"/>
              <a:gd name="connsiteX8" fmla="*/ 5943600 w 12293600"/>
              <a:gd name="connsiteY8" fmla="*/ 7683500 h 7734300"/>
              <a:gd name="connsiteX9" fmla="*/ 6070600 w 12293600"/>
              <a:gd name="connsiteY9" fmla="*/ 7721600 h 7734300"/>
              <a:gd name="connsiteX10" fmla="*/ 6070600 w 12293600"/>
              <a:gd name="connsiteY10" fmla="*/ 7721600 h 7734300"/>
              <a:gd name="connsiteX11" fmla="*/ 6197600 w 12293600"/>
              <a:gd name="connsiteY11" fmla="*/ 7734300 h 7734300"/>
              <a:gd name="connsiteX12" fmla="*/ 6197600 w 12293600"/>
              <a:gd name="connsiteY12" fmla="*/ 7734300 h 7734300"/>
              <a:gd name="connsiteX13" fmla="*/ 6324600 w 12293600"/>
              <a:gd name="connsiteY13" fmla="*/ 7721600 h 7734300"/>
              <a:gd name="connsiteX14" fmla="*/ 6426200 w 12293600"/>
              <a:gd name="connsiteY14" fmla="*/ 7696200 h 7734300"/>
              <a:gd name="connsiteX15" fmla="*/ 6515100 w 12293600"/>
              <a:gd name="connsiteY15" fmla="*/ 7670800 h 7734300"/>
              <a:gd name="connsiteX16" fmla="*/ 6616700 w 12293600"/>
              <a:gd name="connsiteY16" fmla="*/ 7645400 h 7734300"/>
              <a:gd name="connsiteX17" fmla="*/ 6616700 w 12293600"/>
              <a:gd name="connsiteY17" fmla="*/ 7645400 h 7734300"/>
              <a:gd name="connsiteX18" fmla="*/ 12293600 w 12293600"/>
              <a:gd name="connsiteY18" fmla="*/ 5080000 h 7734300"/>
              <a:gd name="connsiteX19" fmla="*/ 12293600 w 12293600"/>
              <a:gd name="connsiteY19" fmla="*/ 12700 h 7734300"/>
              <a:gd name="connsiteX20" fmla="*/ 0 w 12293600"/>
              <a:gd name="connsiteY20" fmla="*/ 0 h 77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93600" h="7734300">
                <a:moveTo>
                  <a:pt x="0" y="0"/>
                </a:moveTo>
                <a:lnTo>
                  <a:pt x="0" y="5067300"/>
                </a:lnTo>
                <a:lnTo>
                  <a:pt x="5575300" y="7569200"/>
                </a:lnTo>
                <a:lnTo>
                  <a:pt x="5676900" y="7594600"/>
                </a:lnTo>
                <a:lnTo>
                  <a:pt x="5676900" y="7594600"/>
                </a:lnTo>
                <a:lnTo>
                  <a:pt x="5829300" y="7645400"/>
                </a:lnTo>
                <a:lnTo>
                  <a:pt x="5829300" y="7645400"/>
                </a:lnTo>
                <a:lnTo>
                  <a:pt x="5943600" y="7683500"/>
                </a:lnTo>
                <a:lnTo>
                  <a:pt x="5943600" y="7683500"/>
                </a:lnTo>
                <a:lnTo>
                  <a:pt x="6070600" y="7721600"/>
                </a:lnTo>
                <a:lnTo>
                  <a:pt x="6070600" y="7721600"/>
                </a:lnTo>
                <a:lnTo>
                  <a:pt x="6197600" y="7734300"/>
                </a:lnTo>
                <a:lnTo>
                  <a:pt x="6197600" y="7734300"/>
                </a:lnTo>
                <a:lnTo>
                  <a:pt x="6324600" y="7721600"/>
                </a:lnTo>
                <a:lnTo>
                  <a:pt x="6426200" y="7696200"/>
                </a:lnTo>
                <a:lnTo>
                  <a:pt x="6515100" y="7670800"/>
                </a:lnTo>
                <a:lnTo>
                  <a:pt x="6616700" y="7645400"/>
                </a:lnTo>
                <a:lnTo>
                  <a:pt x="6616700" y="7645400"/>
                </a:lnTo>
                <a:lnTo>
                  <a:pt x="12293600" y="5080000"/>
                </a:lnTo>
                <a:lnTo>
                  <a:pt x="12293600" y="12700"/>
                </a:lnTo>
                <a:lnTo>
                  <a:pt x="0" y="0"/>
                </a:lnTo>
                <a:close/>
              </a:path>
            </a:pathLst>
          </a:custGeom>
          <a:solidFill>
            <a:srgbClr val="008BD7"/>
          </a:solidFill>
          <a:ln>
            <a:noFill/>
          </a:ln>
        </p:spPr>
        <p:style>
          <a:lnRef idx="1">
            <a:schemeClr val="accent1"/>
          </a:lnRef>
          <a:fillRef idx="3">
            <a:schemeClr val="accent1"/>
          </a:fillRef>
          <a:effectRef idx="2">
            <a:schemeClr val="accent1"/>
          </a:effectRef>
          <a:fontRef idx="minor">
            <a:schemeClr val="lt1"/>
          </a:fontRef>
        </p:style>
        <p:txBody>
          <a:bodyPr lIns="72000" tIns="18000" rIns="72000" rtlCol="0" anchor="t" anchorCtr="0"/>
          <a:lstStyle/>
          <a:p>
            <a:pPr algn="ctr">
              <a:spcAft>
                <a:spcPts val="0"/>
              </a:spcAft>
            </a:pPr>
            <a:endParaRPr lang="en-US" sz="900" b="1" dirty="0" smtClean="0">
              <a:solidFill>
                <a:schemeClr val="bg1"/>
              </a:solidFill>
              <a:latin typeface="Century Gothic" panose="020B0502020202020204" pitchFamily="34" charset="0"/>
              <a:cs typeface="Calibri" panose="020F0502020204030204" pitchFamily="34" charset="0"/>
            </a:endParaRPr>
          </a:p>
          <a:p>
            <a:pPr algn="ctr">
              <a:spcAft>
                <a:spcPts val="0"/>
              </a:spcAft>
            </a:pPr>
            <a:r>
              <a:rPr lang="en-US" sz="2000" b="1" dirty="0">
                <a:solidFill>
                  <a:schemeClr val="bg1"/>
                </a:solidFill>
                <a:latin typeface="Century Gothic" panose="020B0502020202020204" pitchFamily="34" charset="0"/>
                <a:cs typeface="Calibri" panose="020F0502020204030204" pitchFamily="34" charset="0"/>
              </a:rPr>
              <a:t>H</a:t>
            </a:r>
            <a:r>
              <a:rPr lang="en-US" sz="2000" b="1" dirty="0" smtClean="0">
                <a:solidFill>
                  <a:schemeClr val="bg1"/>
                </a:solidFill>
                <a:latin typeface="Century Gothic" panose="020B0502020202020204" pitchFamily="34" charset="0"/>
                <a:cs typeface="Calibri" panose="020F0502020204030204" pitchFamily="34" charset="0"/>
              </a:rPr>
              <a:t>1 2017</a:t>
            </a:r>
          </a:p>
          <a:p>
            <a:pPr algn="ctr">
              <a:spcAft>
                <a:spcPts val="0"/>
              </a:spcAft>
            </a:pPr>
            <a:r>
              <a:rPr lang="en-US" sz="1200" dirty="0" smtClean="0">
                <a:solidFill>
                  <a:schemeClr val="bg1"/>
                </a:solidFill>
                <a:latin typeface="Century Gothic" panose="020B0502020202020204" pitchFamily="34" charset="0"/>
                <a:cs typeface="Calibri" panose="020F0502020204030204" pitchFamily="34" charset="0"/>
              </a:rPr>
              <a:t>6 months</a:t>
            </a:r>
          </a:p>
        </p:txBody>
      </p:sp>
      <p:sp>
        <p:nvSpPr>
          <p:cNvPr id="91" name="Rectangle à coins arrondis 90"/>
          <p:cNvSpPr/>
          <p:nvPr/>
        </p:nvSpPr>
        <p:spPr>
          <a:xfrm>
            <a:off x="282184" y="2276468"/>
            <a:ext cx="2460165" cy="650197"/>
          </a:xfrm>
          <a:prstGeom prst="roundRect">
            <a:avLst/>
          </a:prstGeom>
          <a:solidFill>
            <a:schemeClr val="bg2">
              <a:lumMod val="75000"/>
            </a:schemeClr>
          </a:solidFill>
          <a:ln w="19050">
            <a:solidFill>
              <a:schemeClr val="bg1"/>
            </a:solidFill>
            <a:miter lim="800000"/>
            <a:headEnd/>
            <a:tailEnd/>
          </a:ln>
          <a:effectLst>
            <a:outerShdw blurRad="50800" dist="38100" dir="2700000" algn="tl" rotWithShape="0">
              <a:prstClr val="black">
                <a:alpha val="40000"/>
              </a:prstClr>
            </a:outerShdw>
          </a:effectLst>
        </p:spPr>
        <p:txBody>
          <a:bodyPr anchor="ctr"/>
          <a:lstStyle/>
          <a:p>
            <a:pPr>
              <a:spcBef>
                <a:spcPct val="20000"/>
              </a:spcBef>
            </a:pPr>
            <a:r>
              <a:rPr lang="en-US" sz="1400" b="1" cap="small" dirty="0" smtClean="0">
                <a:solidFill>
                  <a:schemeClr val="bg1"/>
                </a:solidFill>
                <a:latin typeface="Century Gothic" panose="020B0502020202020204" pitchFamily="34" charset="0"/>
                <a:cs typeface="Calibri" pitchFamily="34" charset="0"/>
              </a:rPr>
              <a:t>CASH FLOW</a:t>
            </a:r>
          </a:p>
          <a:p>
            <a:pPr>
              <a:spcBef>
                <a:spcPct val="20000"/>
              </a:spcBef>
            </a:pPr>
            <a:r>
              <a:rPr lang="en-US" sz="1400" b="1" i="1" cap="small" dirty="0" smtClean="0">
                <a:solidFill>
                  <a:schemeClr val="bg1"/>
                </a:solidFill>
                <a:latin typeface="Century Gothic" panose="020B0502020202020204" pitchFamily="34" charset="0"/>
                <a:cs typeface="Calibri" pitchFamily="34" charset="0"/>
              </a:rPr>
              <a:t>As % of turnover</a:t>
            </a:r>
            <a:endParaRPr lang="en-US" sz="1400" i="1" cap="small" dirty="0" smtClean="0">
              <a:solidFill>
                <a:schemeClr val="bg1"/>
              </a:solidFill>
              <a:latin typeface="Century Gothic" panose="020B0502020202020204" pitchFamily="34" charset="0"/>
              <a:cs typeface="Calibri" pitchFamily="34" charset="0"/>
            </a:endParaRPr>
          </a:p>
        </p:txBody>
      </p:sp>
      <p:sp>
        <p:nvSpPr>
          <p:cNvPr id="92" name="Rectangle à coins arrondis 91"/>
          <p:cNvSpPr/>
          <p:nvPr/>
        </p:nvSpPr>
        <p:spPr>
          <a:xfrm>
            <a:off x="270280" y="3132393"/>
            <a:ext cx="2461276" cy="396000"/>
          </a:xfrm>
          <a:prstGeom prst="roundRect">
            <a:avLst/>
          </a:prstGeom>
          <a:solidFill>
            <a:schemeClr val="bg2">
              <a:lumMod val="75000"/>
            </a:schemeClr>
          </a:solidFill>
          <a:ln w="19050">
            <a:solidFill>
              <a:schemeClr val="bg1"/>
            </a:solidFill>
            <a:miter lim="800000"/>
            <a:headEnd/>
            <a:tailEnd/>
          </a:ln>
          <a:effectLst>
            <a:outerShdw blurRad="50800" dist="38100" dir="2700000" algn="tl" rotWithShape="0">
              <a:prstClr val="black">
                <a:alpha val="40000"/>
              </a:prstClr>
            </a:outerShdw>
          </a:effectLst>
        </p:spPr>
        <p:txBody>
          <a:bodyPr anchor="ctr"/>
          <a:lstStyle/>
          <a:p>
            <a:pPr>
              <a:spcBef>
                <a:spcPct val="20000"/>
              </a:spcBef>
            </a:pPr>
            <a:r>
              <a:rPr lang="en-US" sz="1400" b="1" dirty="0" smtClean="0">
                <a:solidFill>
                  <a:schemeClr val="bg1"/>
                </a:solidFill>
                <a:latin typeface="Century Gothic" panose="020B0502020202020204" pitchFamily="34" charset="0"/>
                <a:cs typeface="Calibri" pitchFamily="34" charset="0"/>
              </a:rPr>
              <a:t>Taxes paid</a:t>
            </a:r>
            <a:endParaRPr lang="en-US" sz="1400" i="1" dirty="0" smtClean="0">
              <a:solidFill>
                <a:schemeClr val="bg1"/>
              </a:solidFill>
              <a:latin typeface="Century Gothic" panose="020B0502020202020204" pitchFamily="34" charset="0"/>
              <a:cs typeface="Calibri" pitchFamily="34" charset="0"/>
            </a:endParaRPr>
          </a:p>
        </p:txBody>
      </p:sp>
      <p:sp>
        <p:nvSpPr>
          <p:cNvPr id="93" name="Rectangle à coins arrondis 92"/>
          <p:cNvSpPr/>
          <p:nvPr/>
        </p:nvSpPr>
        <p:spPr>
          <a:xfrm>
            <a:off x="269222" y="3708983"/>
            <a:ext cx="2460165" cy="396000"/>
          </a:xfrm>
          <a:prstGeom prst="roundRect">
            <a:avLst/>
          </a:prstGeom>
          <a:solidFill>
            <a:schemeClr val="bg2">
              <a:lumMod val="75000"/>
            </a:schemeClr>
          </a:solidFill>
          <a:ln w="19050">
            <a:solidFill>
              <a:schemeClr val="bg1"/>
            </a:solidFill>
            <a:miter lim="800000"/>
            <a:headEnd/>
            <a:tailEnd/>
          </a:ln>
          <a:effectLst>
            <a:outerShdw blurRad="50800" dist="38100" dir="2700000" algn="tl" rotWithShape="0">
              <a:prstClr val="black">
                <a:alpha val="40000"/>
              </a:prstClr>
            </a:outerShdw>
          </a:effectLst>
        </p:spPr>
        <p:txBody>
          <a:bodyPr anchor="ctr"/>
          <a:lstStyle/>
          <a:p>
            <a:pPr>
              <a:spcBef>
                <a:spcPct val="20000"/>
              </a:spcBef>
            </a:pPr>
            <a:r>
              <a:rPr lang="en-US" sz="1400" b="1" dirty="0" smtClean="0">
                <a:solidFill>
                  <a:schemeClr val="bg1"/>
                </a:solidFill>
                <a:latin typeface="Century Gothic" panose="020B0502020202020204" pitchFamily="34" charset="0"/>
                <a:cs typeface="Calibri" pitchFamily="34" charset="0"/>
              </a:rPr>
              <a:t>Change in WCR</a:t>
            </a:r>
            <a:endParaRPr lang="en-US" sz="1400" i="1" cap="small" dirty="0" smtClean="0">
              <a:solidFill>
                <a:schemeClr val="bg1"/>
              </a:solidFill>
              <a:latin typeface="Century Gothic" panose="020B0502020202020204" pitchFamily="34" charset="0"/>
              <a:cs typeface="Calibri" pitchFamily="34" charset="0"/>
            </a:endParaRPr>
          </a:p>
        </p:txBody>
      </p:sp>
      <p:sp>
        <p:nvSpPr>
          <p:cNvPr id="94" name="Rectangle à coins arrondis 93"/>
          <p:cNvSpPr/>
          <p:nvPr/>
        </p:nvSpPr>
        <p:spPr>
          <a:xfrm>
            <a:off x="282184" y="4306736"/>
            <a:ext cx="2460165" cy="649423"/>
          </a:xfrm>
          <a:prstGeom prst="roundRect">
            <a:avLst/>
          </a:prstGeom>
          <a:solidFill>
            <a:schemeClr val="bg2">
              <a:lumMod val="75000"/>
            </a:schemeClr>
          </a:solidFill>
          <a:ln w="19050">
            <a:solidFill>
              <a:schemeClr val="bg1"/>
            </a:solidFill>
            <a:miter lim="800000"/>
            <a:headEnd/>
            <a:tailEnd/>
          </a:ln>
          <a:effectLst>
            <a:outerShdw blurRad="50800" dist="38100" dir="2700000" algn="tl" rotWithShape="0">
              <a:prstClr val="black">
                <a:alpha val="40000"/>
              </a:prstClr>
            </a:outerShdw>
          </a:effectLst>
        </p:spPr>
        <p:txBody>
          <a:bodyPr anchor="ctr"/>
          <a:lstStyle/>
          <a:p>
            <a:pPr>
              <a:spcBef>
                <a:spcPct val="20000"/>
              </a:spcBef>
            </a:pPr>
            <a:r>
              <a:rPr lang="en-US" sz="1200" b="1" dirty="0" smtClean="0">
                <a:solidFill>
                  <a:schemeClr val="bg1"/>
                </a:solidFill>
                <a:latin typeface="Century Gothic" panose="020B0502020202020204" pitchFamily="34" charset="0"/>
                <a:cs typeface="Calibri" pitchFamily="34" charset="0"/>
              </a:rPr>
              <a:t>Cash flow from operations</a:t>
            </a:r>
          </a:p>
          <a:p>
            <a:pPr>
              <a:spcBef>
                <a:spcPct val="20000"/>
              </a:spcBef>
            </a:pPr>
            <a:r>
              <a:rPr lang="en-US" sz="1200" b="1" i="1" dirty="0" smtClean="0">
                <a:solidFill>
                  <a:schemeClr val="bg1"/>
                </a:solidFill>
                <a:latin typeface="Century Gothic" panose="020B0502020202020204" pitchFamily="34" charset="0"/>
                <a:cs typeface="Calibri" pitchFamily="34" charset="0"/>
              </a:rPr>
              <a:t>As % of turnover</a:t>
            </a:r>
            <a:endParaRPr lang="en-US" sz="1200" i="1" dirty="0" smtClean="0">
              <a:solidFill>
                <a:schemeClr val="bg1"/>
              </a:solidFill>
              <a:latin typeface="Century Gothic" panose="020B0502020202020204" pitchFamily="34" charset="0"/>
              <a:cs typeface="Calibri" pitchFamily="34" charset="0"/>
            </a:endParaRPr>
          </a:p>
        </p:txBody>
      </p:sp>
      <p:sp>
        <p:nvSpPr>
          <p:cNvPr id="95" name="Rectangle à coins arrondis 94"/>
          <p:cNvSpPr/>
          <p:nvPr/>
        </p:nvSpPr>
        <p:spPr>
          <a:xfrm>
            <a:off x="263559" y="5784142"/>
            <a:ext cx="2460165" cy="396000"/>
          </a:xfrm>
          <a:prstGeom prst="roundRect">
            <a:avLst/>
          </a:prstGeom>
          <a:solidFill>
            <a:schemeClr val="bg2">
              <a:lumMod val="75000"/>
            </a:schemeClr>
          </a:solidFill>
          <a:ln w="19050">
            <a:solidFill>
              <a:schemeClr val="bg1"/>
            </a:solidFill>
            <a:miter lim="800000"/>
            <a:headEnd/>
            <a:tailEnd/>
          </a:ln>
          <a:effectLst>
            <a:outerShdw blurRad="50800" dist="38100" dir="2700000" algn="tl" rotWithShape="0">
              <a:prstClr val="black">
                <a:alpha val="40000"/>
              </a:prstClr>
            </a:outerShdw>
          </a:effectLst>
        </p:spPr>
        <p:txBody>
          <a:bodyPr anchor="ctr"/>
          <a:lstStyle/>
          <a:p>
            <a:pPr>
              <a:spcBef>
                <a:spcPct val="20000"/>
              </a:spcBef>
            </a:pPr>
            <a:r>
              <a:rPr lang="en-US" sz="1400" b="1" cap="small" dirty="0" smtClean="0">
                <a:solidFill>
                  <a:schemeClr val="bg1"/>
                </a:solidFill>
                <a:latin typeface="Century Gothic" panose="020B0502020202020204" pitchFamily="34" charset="0"/>
                <a:cs typeface="Calibri" pitchFamily="34" charset="0"/>
              </a:rPr>
              <a:t>Free Cash Flow</a:t>
            </a:r>
            <a:endParaRPr lang="en-US" sz="1400" i="1" cap="small" dirty="0" smtClean="0">
              <a:solidFill>
                <a:schemeClr val="bg1"/>
              </a:solidFill>
              <a:latin typeface="Century Gothic" panose="020B0502020202020204" pitchFamily="34" charset="0"/>
              <a:cs typeface="Calibri" pitchFamily="34" charset="0"/>
            </a:endParaRPr>
          </a:p>
        </p:txBody>
      </p:sp>
      <p:sp>
        <p:nvSpPr>
          <p:cNvPr id="96" name="Rectangle à coins arrondis 95"/>
          <p:cNvSpPr/>
          <p:nvPr/>
        </p:nvSpPr>
        <p:spPr>
          <a:xfrm>
            <a:off x="267106" y="5220428"/>
            <a:ext cx="2460165" cy="396000"/>
          </a:xfrm>
          <a:prstGeom prst="roundRect">
            <a:avLst/>
          </a:prstGeom>
          <a:solidFill>
            <a:schemeClr val="bg2">
              <a:lumMod val="75000"/>
            </a:schemeClr>
          </a:solidFill>
          <a:ln w="19050">
            <a:solidFill>
              <a:schemeClr val="bg1"/>
            </a:solidFill>
            <a:miter lim="800000"/>
            <a:headEnd/>
            <a:tailEnd/>
          </a:ln>
          <a:effectLst>
            <a:outerShdw blurRad="50800" dist="38100" dir="2700000" algn="tl" rotWithShape="0">
              <a:prstClr val="black">
                <a:alpha val="40000"/>
              </a:prstClr>
            </a:outerShdw>
          </a:effectLst>
        </p:spPr>
        <p:txBody>
          <a:bodyPr anchor="ctr"/>
          <a:lstStyle/>
          <a:p>
            <a:pPr>
              <a:spcBef>
                <a:spcPct val="20000"/>
              </a:spcBef>
            </a:pPr>
            <a:r>
              <a:rPr lang="en-US" sz="1400" b="1" cap="small" dirty="0" smtClean="0">
                <a:solidFill>
                  <a:schemeClr val="bg1"/>
                </a:solidFill>
                <a:latin typeface="Century Gothic" panose="020B0502020202020204" pitchFamily="34" charset="0"/>
                <a:cs typeface="Calibri" pitchFamily="34" charset="0"/>
              </a:rPr>
              <a:t>Capex</a:t>
            </a:r>
            <a:endParaRPr lang="en-US" sz="1400" i="1" cap="small" dirty="0" smtClean="0">
              <a:solidFill>
                <a:schemeClr val="bg1"/>
              </a:solidFill>
              <a:latin typeface="Century Gothic" panose="020B0502020202020204" pitchFamily="34" charset="0"/>
              <a:cs typeface="Calibri" pitchFamily="34" charset="0"/>
            </a:endParaRPr>
          </a:p>
        </p:txBody>
      </p:sp>
      <p:sp>
        <p:nvSpPr>
          <p:cNvPr id="103" name="Rectangle à coins arrondis 102"/>
          <p:cNvSpPr/>
          <p:nvPr/>
        </p:nvSpPr>
        <p:spPr>
          <a:xfrm>
            <a:off x="4813197" y="2273585"/>
            <a:ext cx="1332000" cy="653079"/>
          </a:xfrm>
          <a:prstGeom prst="roundRect">
            <a:avLst/>
          </a:prstGeom>
          <a:solidFill>
            <a:schemeClr val="bg1">
              <a:lumMod val="85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36000" tIns="46800" rIns="36000" rtlCol="0" anchor="ctr" anchorCtr="0"/>
          <a:lstStyle/>
          <a:p>
            <a:pPr algn="ctr">
              <a:spcBef>
                <a:spcPts val="384"/>
              </a:spcBef>
            </a:pPr>
            <a:r>
              <a:rPr lang="en-US" b="1" dirty="0" smtClean="0">
                <a:solidFill>
                  <a:schemeClr val="tx1">
                    <a:lumMod val="75000"/>
                    <a:lumOff val="25000"/>
                  </a:schemeClr>
                </a:solidFill>
                <a:latin typeface="Century Gothic" panose="020B0502020202020204" pitchFamily="34" charset="0"/>
                <a:cs typeface="Calibri" panose="020F0502020204030204" pitchFamily="34" charset="0"/>
              </a:rPr>
              <a:t> 94.4</a:t>
            </a:r>
          </a:p>
          <a:p>
            <a:pPr algn="ctr">
              <a:spcBef>
                <a:spcPts val="384"/>
              </a:spcBef>
            </a:pPr>
            <a:r>
              <a:rPr lang="en-US" sz="1400" i="1" dirty="0" smtClean="0">
                <a:solidFill>
                  <a:schemeClr val="tx1">
                    <a:lumMod val="75000"/>
                    <a:lumOff val="25000"/>
                  </a:schemeClr>
                </a:solidFill>
                <a:latin typeface="Century Gothic" panose="020B0502020202020204" pitchFamily="34" charset="0"/>
                <a:cs typeface="Calibri" panose="020F0502020204030204" pitchFamily="34" charset="0"/>
              </a:rPr>
              <a:t>9.6%</a:t>
            </a:r>
            <a:endParaRPr lang="en-US" sz="1400" i="1" dirty="0">
              <a:solidFill>
                <a:schemeClr val="tx1">
                  <a:lumMod val="75000"/>
                  <a:lumOff val="25000"/>
                </a:schemeClr>
              </a:solidFill>
              <a:latin typeface="Century Gothic" panose="020B0502020202020204" pitchFamily="34" charset="0"/>
              <a:cs typeface="Calibri" panose="020F0502020204030204" pitchFamily="34" charset="0"/>
            </a:endParaRPr>
          </a:p>
        </p:txBody>
      </p:sp>
      <p:sp>
        <p:nvSpPr>
          <p:cNvPr id="104" name="Rectangle à coins arrondis 103"/>
          <p:cNvSpPr/>
          <p:nvPr/>
        </p:nvSpPr>
        <p:spPr>
          <a:xfrm>
            <a:off x="4816797" y="3114139"/>
            <a:ext cx="1332000" cy="396000"/>
          </a:xfrm>
          <a:prstGeom prst="roundRect">
            <a:avLst/>
          </a:prstGeom>
          <a:solidFill>
            <a:schemeClr val="bg1">
              <a:lumMod val="85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36000" tIns="46800" rIns="36000" rtlCol="0" anchor="ctr" anchorCtr="0"/>
          <a:lstStyle/>
          <a:p>
            <a:pPr algn="ctr"/>
            <a:r>
              <a:rPr lang="en-US" sz="1600" b="1" dirty="0" smtClean="0">
                <a:solidFill>
                  <a:schemeClr val="tx1">
                    <a:lumMod val="75000"/>
                    <a:lumOff val="25000"/>
                  </a:schemeClr>
                </a:solidFill>
                <a:latin typeface="Century Gothic" panose="020B0502020202020204" pitchFamily="34" charset="0"/>
                <a:cs typeface="Calibri" panose="020F0502020204030204" pitchFamily="34" charset="0"/>
              </a:rPr>
              <a:t>(24.5)</a:t>
            </a:r>
            <a:endParaRPr lang="en-US" sz="1400" i="1" dirty="0">
              <a:solidFill>
                <a:schemeClr val="tx1">
                  <a:lumMod val="75000"/>
                  <a:lumOff val="25000"/>
                </a:schemeClr>
              </a:solidFill>
              <a:latin typeface="Century Gothic" panose="020B0502020202020204" pitchFamily="34" charset="0"/>
              <a:cs typeface="Calibri" panose="020F0502020204030204" pitchFamily="34" charset="0"/>
            </a:endParaRPr>
          </a:p>
        </p:txBody>
      </p:sp>
      <p:sp>
        <p:nvSpPr>
          <p:cNvPr id="105" name="Rectangle à coins arrondis 104"/>
          <p:cNvSpPr/>
          <p:nvPr/>
        </p:nvSpPr>
        <p:spPr>
          <a:xfrm>
            <a:off x="4804031" y="3712299"/>
            <a:ext cx="1332000" cy="396000"/>
          </a:xfrm>
          <a:prstGeom prst="roundRect">
            <a:avLst/>
          </a:prstGeom>
          <a:solidFill>
            <a:schemeClr val="bg1">
              <a:lumMod val="85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36000" tIns="46800" rIns="36000" rtlCol="0" anchor="ctr" anchorCtr="0"/>
          <a:lstStyle/>
          <a:p>
            <a:pPr algn="ctr"/>
            <a:r>
              <a:rPr lang="en-US" sz="1600" b="1" dirty="0" smtClean="0">
                <a:solidFill>
                  <a:schemeClr val="tx1">
                    <a:lumMod val="75000"/>
                    <a:lumOff val="25000"/>
                  </a:schemeClr>
                </a:solidFill>
                <a:latin typeface="Century Gothic" panose="020B0502020202020204" pitchFamily="34" charset="0"/>
                <a:cs typeface="Calibri" panose="020F0502020204030204" pitchFamily="34" charset="0"/>
              </a:rPr>
              <a:t>(46.3)</a:t>
            </a:r>
            <a:endParaRPr lang="en-US" sz="1400" i="1" dirty="0">
              <a:solidFill>
                <a:schemeClr val="tx1">
                  <a:lumMod val="75000"/>
                  <a:lumOff val="25000"/>
                </a:schemeClr>
              </a:solidFill>
              <a:latin typeface="Century Gothic" panose="020B0502020202020204" pitchFamily="34" charset="0"/>
              <a:cs typeface="Calibri" panose="020F0502020204030204" pitchFamily="34" charset="0"/>
            </a:endParaRPr>
          </a:p>
        </p:txBody>
      </p:sp>
      <p:sp>
        <p:nvSpPr>
          <p:cNvPr id="106" name="Rectangle à coins arrondis 105"/>
          <p:cNvSpPr/>
          <p:nvPr/>
        </p:nvSpPr>
        <p:spPr>
          <a:xfrm>
            <a:off x="4816797" y="4286540"/>
            <a:ext cx="1332000" cy="673070"/>
          </a:xfrm>
          <a:prstGeom prst="roundRect">
            <a:avLst/>
          </a:prstGeom>
          <a:solidFill>
            <a:schemeClr val="bg1">
              <a:lumMod val="85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36000" tIns="46800" rIns="36000" rtlCol="0" anchor="ctr" anchorCtr="0"/>
          <a:lstStyle/>
          <a:p>
            <a:pPr algn="ctr"/>
            <a:r>
              <a:rPr lang="en-US" sz="1600" b="1" dirty="0" smtClean="0">
                <a:solidFill>
                  <a:schemeClr val="tx1">
                    <a:lumMod val="75000"/>
                    <a:lumOff val="25000"/>
                  </a:schemeClr>
                </a:solidFill>
                <a:latin typeface="Century Gothic" panose="020B0502020202020204" pitchFamily="34" charset="0"/>
                <a:cs typeface="Calibri" panose="020F0502020204030204" pitchFamily="34" charset="0"/>
              </a:rPr>
              <a:t>23.6</a:t>
            </a:r>
          </a:p>
          <a:p>
            <a:pPr algn="ctr"/>
            <a:r>
              <a:rPr lang="en-US" sz="1400" i="1" dirty="0" smtClean="0">
                <a:solidFill>
                  <a:schemeClr val="tx1">
                    <a:lumMod val="75000"/>
                    <a:lumOff val="25000"/>
                  </a:schemeClr>
                </a:solidFill>
                <a:latin typeface="Century Gothic" panose="020B0502020202020204" pitchFamily="34" charset="0"/>
                <a:cs typeface="Calibri" panose="020F0502020204030204" pitchFamily="34" charset="0"/>
              </a:rPr>
              <a:t>2.4%</a:t>
            </a:r>
            <a:endParaRPr lang="en-US" sz="1200" i="1" dirty="0">
              <a:solidFill>
                <a:schemeClr val="tx1">
                  <a:lumMod val="75000"/>
                  <a:lumOff val="25000"/>
                </a:schemeClr>
              </a:solidFill>
              <a:latin typeface="Century Gothic" panose="020B0502020202020204" pitchFamily="34" charset="0"/>
              <a:cs typeface="Calibri" panose="020F0502020204030204" pitchFamily="34" charset="0"/>
            </a:endParaRPr>
          </a:p>
        </p:txBody>
      </p:sp>
      <p:sp>
        <p:nvSpPr>
          <p:cNvPr id="108" name="Rectangle à coins arrondis 107"/>
          <p:cNvSpPr/>
          <p:nvPr/>
        </p:nvSpPr>
        <p:spPr>
          <a:xfrm>
            <a:off x="4804031" y="5189183"/>
            <a:ext cx="1332000" cy="396000"/>
          </a:xfrm>
          <a:prstGeom prst="roundRect">
            <a:avLst/>
          </a:prstGeom>
          <a:solidFill>
            <a:schemeClr val="bg1">
              <a:lumMod val="85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36000" tIns="46800" rIns="36000" rtlCol="0" anchor="ctr" anchorCtr="0"/>
          <a:lstStyle/>
          <a:p>
            <a:pPr algn="ctr"/>
            <a:r>
              <a:rPr lang="en-US" sz="1600" b="1" dirty="0" smtClean="0">
                <a:solidFill>
                  <a:schemeClr val="tx1">
                    <a:lumMod val="75000"/>
                    <a:lumOff val="25000"/>
                  </a:schemeClr>
                </a:solidFill>
                <a:latin typeface="Century Gothic" panose="020B0502020202020204" pitchFamily="34" charset="0"/>
                <a:cs typeface="Calibri" panose="020F0502020204030204" pitchFamily="34" charset="0"/>
              </a:rPr>
              <a:t>(5.0)</a:t>
            </a:r>
            <a:endParaRPr lang="en-US" sz="1400" i="1" dirty="0">
              <a:solidFill>
                <a:schemeClr val="tx1">
                  <a:lumMod val="75000"/>
                  <a:lumOff val="25000"/>
                </a:schemeClr>
              </a:solidFill>
              <a:latin typeface="Century Gothic" panose="020B0502020202020204" pitchFamily="34" charset="0"/>
              <a:cs typeface="Calibri" panose="020F0502020204030204" pitchFamily="34" charset="0"/>
            </a:endParaRPr>
          </a:p>
        </p:txBody>
      </p:sp>
      <p:sp>
        <p:nvSpPr>
          <p:cNvPr id="112" name="Rectangle à coins arrondis 111"/>
          <p:cNvSpPr/>
          <p:nvPr/>
        </p:nvSpPr>
        <p:spPr>
          <a:xfrm>
            <a:off x="4804031" y="5787593"/>
            <a:ext cx="1332000" cy="396000"/>
          </a:xfrm>
          <a:prstGeom prst="roundRect">
            <a:avLst/>
          </a:prstGeom>
          <a:solidFill>
            <a:schemeClr val="bg1">
              <a:lumMod val="85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36000" tIns="46800" rIns="36000" rtlCol="0" anchor="ctr" anchorCtr="0"/>
          <a:lstStyle/>
          <a:p>
            <a:pPr algn="ctr"/>
            <a:r>
              <a:rPr lang="en-US" sz="1600" b="1" dirty="0" smtClean="0">
                <a:solidFill>
                  <a:schemeClr val="tx1">
                    <a:lumMod val="75000"/>
                    <a:lumOff val="25000"/>
                  </a:schemeClr>
                </a:solidFill>
                <a:latin typeface="Century Gothic" panose="020B0502020202020204" pitchFamily="34" charset="0"/>
                <a:cs typeface="Calibri" panose="020F0502020204030204" pitchFamily="34" charset="0"/>
              </a:rPr>
              <a:t>18.6</a:t>
            </a:r>
            <a:endParaRPr lang="en-US" sz="1400" i="1" dirty="0">
              <a:solidFill>
                <a:schemeClr val="tx1">
                  <a:lumMod val="75000"/>
                  <a:lumOff val="25000"/>
                </a:schemeClr>
              </a:solidFill>
              <a:latin typeface="Century Gothic" panose="020B0502020202020204" pitchFamily="34" charset="0"/>
              <a:cs typeface="Calibri" panose="020F0502020204030204" pitchFamily="34" charset="0"/>
            </a:endParaRPr>
          </a:p>
        </p:txBody>
      </p:sp>
      <p:sp>
        <p:nvSpPr>
          <p:cNvPr id="115" name="Forme libre 114"/>
          <p:cNvSpPr/>
          <p:nvPr/>
        </p:nvSpPr>
        <p:spPr>
          <a:xfrm>
            <a:off x="6273857" y="1325145"/>
            <a:ext cx="1404000" cy="792000"/>
          </a:xfrm>
          <a:custGeom>
            <a:avLst/>
            <a:gdLst>
              <a:gd name="connsiteX0" fmla="*/ 0 w 12293600"/>
              <a:gd name="connsiteY0" fmla="*/ 0 h 7734300"/>
              <a:gd name="connsiteX1" fmla="*/ 0 w 12293600"/>
              <a:gd name="connsiteY1" fmla="*/ 5067300 h 7734300"/>
              <a:gd name="connsiteX2" fmla="*/ 5575300 w 12293600"/>
              <a:gd name="connsiteY2" fmla="*/ 7569200 h 7734300"/>
              <a:gd name="connsiteX3" fmla="*/ 5676900 w 12293600"/>
              <a:gd name="connsiteY3" fmla="*/ 7594600 h 7734300"/>
              <a:gd name="connsiteX4" fmla="*/ 5676900 w 12293600"/>
              <a:gd name="connsiteY4" fmla="*/ 7594600 h 7734300"/>
              <a:gd name="connsiteX5" fmla="*/ 5829300 w 12293600"/>
              <a:gd name="connsiteY5" fmla="*/ 7645400 h 7734300"/>
              <a:gd name="connsiteX6" fmla="*/ 5829300 w 12293600"/>
              <a:gd name="connsiteY6" fmla="*/ 7645400 h 7734300"/>
              <a:gd name="connsiteX7" fmla="*/ 5943600 w 12293600"/>
              <a:gd name="connsiteY7" fmla="*/ 7683500 h 7734300"/>
              <a:gd name="connsiteX8" fmla="*/ 5943600 w 12293600"/>
              <a:gd name="connsiteY8" fmla="*/ 7683500 h 7734300"/>
              <a:gd name="connsiteX9" fmla="*/ 6070600 w 12293600"/>
              <a:gd name="connsiteY9" fmla="*/ 7721600 h 7734300"/>
              <a:gd name="connsiteX10" fmla="*/ 6070600 w 12293600"/>
              <a:gd name="connsiteY10" fmla="*/ 7721600 h 7734300"/>
              <a:gd name="connsiteX11" fmla="*/ 6197600 w 12293600"/>
              <a:gd name="connsiteY11" fmla="*/ 7734300 h 7734300"/>
              <a:gd name="connsiteX12" fmla="*/ 6197600 w 12293600"/>
              <a:gd name="connsiteY12" fmla="*/ 7734300 h 7734300"/>
              <a:gd name="connsiteX13" fmla="*/ 6324600 w 12293600"/>
              <a:gd name="connsiteY13" fmla="*/ 7721600 h 7734300"/>
              <a:gd name="connsiteX14" fmla="*/ 6426200 w 12293600"/>
              <a:gd name="connsiteY14" fmla="*/ 7696200 h 7734300"/>
              <a:gd name="connsiteX15" fmla="*/ 6515100 w 12293600"/>
              <a:gd name="connsiteY15" fmla="*/ 7670800 h 7734300"/>
              <a:gd name="connsiteX16" fmla="*/ 6616700 w 12293600"/>
              <a:gd name="connsiteY16" fmla="*/ 7645400 h 7734300"/>
              <a:gd name="connsiteX17" fmla="*/ 6616700 w 12293600"/>
              <a:gd name="connsiteY17" fmla="*/ 7645400 h 7734300"/>
              <a:gd name="connsiteX18" fmla="*/ 12293600 w 12293600"/>
              <a:gd name="connsiteY18" fmla="*/ 5080000 h 7734300"/>
              <a:gd name="connsiteX19" fmla="*/ 12293600 w 12293600"/>
              <a:gd name="connsiteY19" fmla="*/ 12700 h 7734300"/>
              <a:gd name="connsiteX20" fmla="*/ 0 w 12293600"/>
              <a:gd name="connsiteY20" fmla="*/ 0 h 77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93600" h="7734300">
                <a:moveTo>
                  <a:pt x="0" y="0"/>
                </a:moveTo>
                <a:lnTo>
                  <a:pt x="0" y="5067300"/>
                </a:lnTo>
                <a:lnTo>
                  <a:pt x="5575300" y="7569200"/>
                </a:lnTo>
                <a:lnTo>
                  <a:pt x="5676900" y="7594600"/>
                </a:lnTo>
                <a:lnTo>
                  <a:pt x="5676900" y="7594600"/>
                </a:lnTo>
                <a:lnTo>
                  <a:pt x="5829300" y="7645400"/>
                </a:lnTo>
                <a:lnTo>
                  <a:pt x="5829300" y="7645400"/>
                </a:lnTo>
                <a:lnTo>
                  <a:pt x="5943600" y="7683500"/>
                </a:lnTo>
                <a:lnTo>
                  <a:pt x="5943600" y="7683500"/>
                </a:lnTo>
                <a:lnTo>
                  <a:pt x="6070600" y="7721600"/>
                </a:lnTo>
                <a:lnTo>
                  <a:pt x="6070600" y="7721600"/>
                </a:lnTo>
                <a:lnTo>
                  <a:pt x="6197600" y="7734300"/>
                </a:lnTo>
                <a:lnTo>
                  <a:pt x="6197600" y="7734300"/>
                </a:lnTo>
                <a:lnTo>
                  <a:pt x="6324600" y="7721600"/>
                </a:lnTo>
                <a:lnTo>
                  <a:pt x="6426200" y="7696200"/>
                </a:lnTo>
                <a:lnTo>
                  <a:pt x="6515100" y="7670800"/>
                </a:lnTo>
                <a:lnTo>
                  <a:pt x="6616700" y="7645400"/>
                </a:lnTo>
                <a:lnTo>
                  <a:pt x="6616700" y="7645400"/>
                </a:lnTo>
                <a:lnTo>
                  <a:pt x="12293600" y="5080000"/>
                </a:lnTo>
                <a:lnTo>
                  <a:pt x="12293600" y="12700"/>
                </a:lnTo>
                <a:lnTo>
                  <a:pt x="0" y="0"/>
                </a:lnTo>
                <a:close/>
              </a:path>
            </a:pathLst>
          </a:custGeom>
          <a:solidFill>
            <a:srgbClr val="008BD7"/>
          </a:solidFill>
          <a:ln>
            <a:noFill/>
          </a:ln>
        </p:spPr>
        <p:style>
          <a:lnRef idx="1">
            <a:schemeClr val="accent1"/>
          </a:lnRef>
          <a:fillRef idx="3">
            <a:schemeClr val="accent1"/>
          </a:fillRef>
          <a:effectRef idx="2">
            <a:schemeClr val="accent1"/>
          </a:effectRef>
          <a:fontRef idx="minor">
            <a:schemeClr val="lt1"/>
          </a:fontRef>
        </p:style>
        <p:txBody>
          <a:bodyPr lIns="72000" tIns="18000" rIns="72000" rtlCol="0" anchor="t" anchorCtr="0"/>
          <a:lstStyle/>
          <a:p>
            <a:pPr algn="ctr">
              <a:spcAft>
                <a:spcPts val="0"/>
              </a:spcAft>
            </a:pPr>
            <a:endParaRPr lang="en-US" sz="900" b="1" dirty="0" smtClean="0">
              <a:solidFill>
                <a:schemeClr val="bg1"/>
              </a:solidFill>
              <a:latin typeface="Century Gothic" panose="020B0502020202020204" pitchFamily="34" charset="0"/>
              <a:cs typeface="Calibri" panose="020F0502020204030204" pitchFamily="34" charset="0"/>
            </a:endParaRPr>
          </a:p>
          <a:p>
            <a:pPr algn="ctr">
              <a:spcAft>
                <a:spcPts val="0"/>
              </a:spcAft>
            </a:pPr>
            <a:r>
              <a:rPr lang="en-US" sz="2000" b="1" dirty="0">
                <a:solidFill>
                  <a:schemeClr val="bg1"/>
                </a:solidFill>
                <a:latin typeface="Century Gothic" panose="020B0502020202020204" pitchFamily="34" charset="0"/>
                <a:cs typeface="Calibri" panose="020F0502020204030204" pitchFamily="34" charset="0"/>
              </a:rPr>
              <a:t>H</a:t>
            </a:r>
            <a:r>
              <a:rPr lang="en-US" sz="2000" b="1" dirty="0" smtClean="0">
                <a:solidFill>
                  <a:schemeClr val="bg1"/>
                </a:solidFill>
                <a:latin typeface="Century Gothic" panose="020B0502020202020204" pitchFamily="34" charset="0"/>
                <a:cs typeface="Calibri" panose="020F0502020204030204" pitchFamily="34" charset="0"/>
              </a:rPr>
              <a:t>1 </a:t>
            </a:r>
            <a:r>
              <a:rPr lang="en-US" sz="2000" b="1" dirty="0" smtClean="0">
                <a:solidFill>
                  <a:schemeClr val="bg1"/>
                </a:solidFill>
                <a:latin typeface="Century Gothic" panose="020B0502020202020204" pitchFamily="34" charset="0"/>
                <a:cs typeface="Calibri" panose="020F0502020204030204" pitchFamily="34" charset="0"/>
              </a:rPr>
              <a:t>2017</a:t>
            </a:r>
          </a:p>
          <a:p>
            <a:pPr algn="ctr">
              <a:spcAft>
                <a:spcPts val="0"/>
              </a:spcAft>
            </a:pPr>
            <a:r>
              <a:rPr lang="en-US" sz="1200" dirty="0" smtClean="0">
                <a:solidFill>
                  <a:schemeClr val="bg1"/>
                </a:solidFill>
                <a:latin typeface="Century Gothic" panose="020B0502020202020204" pitchFamily="34" charset="0"/>
                <a:cs typeface="Calibri" panose="020F0502020204030204" pitchFamily="34" charset="0"/>
              </a:rPr>
              <a:t>12 months</a:t>
            </a:r>
          </a:p>
        </p:txBody>
      </p:sp>
      <p:sp>
        <p:nvSpPr>
          <p:cNvPr id="116" name="Rectangle à coins arrondis 115"/>
          <p:cNvSpPr/>
          <p:nvPr/>
        </p:nvSpPr>
        <p:spPr>
          <a:xfrm>
            <a:off x="6283023" y="2270134"/>
            <a:ext cx="1332000" cy="653079"/>
          </a:xfrm>
          <a:prstGeom prst="roundRect">
            <a:avLst/>
          </a:prstGeom>
          <a:solidFill>
            <a:schemeClr val="bg1">
              <a:lumMod val="85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36000" tIns="46800" rIns="36000" rtlCol="0" anchor="ctr" anchorCtr="0"/>
          <a:lstStyle/>
          <a:p>
            <a:pPr algn="ctr">
              <a:spcBef>
                <a:spcPts val="384"/>
              </a:spcBef>
            </a:pPr>
            <a:r>
              <a:rPr lang="en-US" b="1" dirty="0" smtClean="0">
                <a:solidFill>
                  <a:schemeClr val="tx1">
                    <a:lumMod val="75000"/>
                    <a:lumOff val="25000"/>
                  </a:schemeClr>
                </a:solidFill>
                <a:latin typeface="Century Gothic" panose="020B0502020202020204" pitchFamily="34" charset="0"/>
                <a:cs typeface="Calibri" panose="020F0502020204030204" pitchFamily="34" charset="0"/>
              </a:rPr>
              <a:t>  188.6 </a:t>
            </a:r>
          </a:p>
          <a:p>
            <a:pPr algn="ctr">
              <a:spcBef>
                <a:spcPts val="384"/>
              </a:spcBef>
            </a:pPr>
            <a:r>
              <a:rPr lang="en-US" sz="1400" i="1" dirty="0" smtClean="0">
                <a:solidFill>
                  <a:schemeClr val="tx1">
                    <a:lumMod val="75000"/>
                    <a:lumOff val="25000"/>
                  </a:schemeClr>
                </a:solidFill>
                <a:latin typeface="Century Gothic" panose="020B0502020202020204" pitchFamily="34" charset="0"/>
                <a:cs typeface="Calibri" panose="020F0502020204030204" pitchFamily="34" charset="0"/>
              </a:rPr>
              <a:t>10.1%</a:t>
            </a:r>
            <a:endParaRPr lang="en-US" sz="1400" i="1" dirty="0">
              <a:solidFill>
                <a:schemeClr val="tx1">
                  <a:lumMod val="75000"/>
                  <a:lumOff val="25000"/>
                </a:schemeClr>
              </a:solidFill>
              <a:latin typeface="Century Gothic" panose="020B0502020202020204" pitchFamily="34" charset="0"/>
              <a:cs typeface="Calibri" panose="020F0502020204030204" pitchFamily="34" charset="0"/>
            </a:endParaRPr>
          </a:p>
        </p:txBody>
      </p:sp>
      <p:sp>
        <p:nvSpPr>
          <p:cNvPr id="117" name="Rectangle à coins arrondis 116"/>
          <p:cNvSpPr/>
          <p:nvPr/>
        </p:nvSpPr>
        <p:spPr>
          <a:xfrm>
            <a:off x="6286623" y="3110688"/>
            <a:ext cx="1332000" cy="396000"/>
          </a:xfrm>
          <a:prstGeom prst="roundRect">
            <a:avLst/>
          </a:prstGeom>
          <a:solidFill>
            <a:schemeClr val="bg1">
              <a:lumMod val="85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36000" tIns="46800" rIns="36000" rtlCol="0" anchor="ctr" anchorCtr="0"/>
          <a:lstStyle/>
          <a:p>
            <a:pPr algn="ctr"/>
            <a:r>
              <a:rPr lang="en-US" sz="1600" b="1" dirty="0" smtClean="0">
                <a:solidFill>
                  <a:schemeClr val="tx1">
                    <a:lumMod val="75000"/>
                    <a:lumOff val="25000"/>
                  </a:schemeClr>
                </a:solidFill>
                <a:latin typeface="Century Gothic" panose="020B0502020202020204" pitchFamily="34" charset="0"/>
                <a:cs typeface="Calibri" panose="020F0502020204030204" pitchFamily="34" charset="0"/>
              </a:rPr>
              <a:t>(53.2)</a:t>
            </a:r>
            <a:endParaRPr lang="en-US" sz="1400" i="1" dirty="0">
              <a:solidFill>
                <a:schemeClr val="tx1">
                  <a:lumMod val="75000"/>
                  <a:lumOff val="25000"/>
                </a:schemeClr>
              </a:solidFill>
              <a:latin typeface="Century Gothic" panose="020B0502020202020204" pitchFamily="34" charset="0"/>
              <a:cs typeface="Calibri" panose="020F0502020204030204" pitchFamily="34" charset="0"/>
            </a:endParaRPr>
          </a:p>
        </p:txBody>
      </p:sp>
      <p:sp>
        <p:nvSpPr>
          <p:cNvPr id="118" name="Rectangle à coins arrondis 117"/>
          <p:cNvSpPr/>
          <p:nvPr/>
        </p:nvSpPr>
        <p:spPr>
          <a:xfrm>
            <a:off x="6273857" y="3708848"/>
            <a:ext cx="1332000" cy="396000"/>
          </a:xfrm>
          <a:prstGeom prst="roundRect">
            <a:avLst/>
          </a:prstGeom>
          <a:solidFill>
            <a:schemeClr val="bg1">
              <a:lumMod val="85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36000" tIns="46800" rIns="36000" rtlCol="0" anchor="ctr" anchorCtr="0"/>
          <a:lstStyle/>
          <a:p>
            <a:pPr algn="ctr"/>
            <a:r>
              <a:rPr lang="en-US" sz="1600" b="1" dirty="0" smtClean="0">
                <a:solidFill>
                  <a:schemeClr val="tx1">
                    <a:lumMod val="75000"/>
                    <a:lumOff val="25000"/>
                  </a:schemeClr>
                </a:solidFill>
                <a:latin typeface="Century Gothic" panose="020B0502020202020204" pitchFamily="34" charset="0"/>
                <a:cs typeface="Calibri" panose="020F0502020204030204" pitchFamily="34" charset="0"/>
              </a:rPr>
              <a:t>(10.4)</a:t>
            </a:r>
            <a:endParaRPr lang="en-US" sz="1400" i="1" dirty="0">
              <a:solidFill>
                <a:schemeClr val="tx1">
                  <a:lumMod val="75000"/>
                  <a:lumOff val="25000"/>
                </a:schemeClr>
              </a:solidFill>
              <a:latin typeface="Century Gothic" panose="020B0502020202020204" pitchFamily="34" charset="0"/>
              <a:cs typeface="Calibri" panose="020F0502020204030204" pitchFamily="34" charset="0"/>
            </a:endParaRPr>
          </a:p>
        </p:txBody>
      </p:sp>
      <p:sp>
        <p:nvSpPr>
          <p:cNvPr id="119" name="Rectangle à coins arrondis 118"/>
          <p:cNvSpPr/>
          <p:nvPr/>
        </p:nvSpPr>
        <p:spPr>
          <a:xfrm>
            <a:off x="6286623" y="4283089"/>
            <a:ext cx="1332000" cy="673070"/>
          </a:xfrm>
          <a:prstGeom prst="roundRect">
            <a:avLst/>
          </a:prstGeom>
          <a:solidFill>
            <a:schemeClr val="bg1">
              <a:lumMod val="85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36000" tIns="46800" rIns="36000" rtlCol="0" anchor="ctr" anchorCtr="0"/>
          <a:lstStyle/>
          <a:p>
            <a:pPr algn="ctr"/>
            <a:r>
              <a:rPr lang="en-US" sz="1600" b="1" dirty="0" smtClean="0">
                <a:solidFill>
                  <a:schemeClr val="tx1">
                    <a:lumMod val="75000"/>
                    <a:lumOff val="25000"/>
                  </a:schemeClr>
                </a:solidFill>
                <a:latin typeface="Century Gothic" panose="020B0502020202020204" pitchFamily="34" charset="0"/>
                <a:cs typeface="Calibri" panose="020F0502020204030204" pitchFamily="34" charset="0"/>
              </a:rPr>
              <a:t>125.0</a:t>
            </a:r>
          </a:p>
          <a:p>
            <a:pPr algn="ctr"/>
            <a:r>
              <a:rPr lang="en-US" sz="1400" i="1" dirty="0" smtClean="0">
                <a:solidFill>
                  <a:schemeClr val="tx1">
                    <a:lumMod val="75000"/>
                    <a:lumOff val="25000"/>
                  </a:schemeClr>
                </a:solidFill>
                <a:latin typeface="Century Gothic" panose="020B0502020202020204" pitchFamily="34" charset="0"/>
                <a:cs typeface="Calibri" panose="020F0502020204030204" pitchFamily="34" charset="0"/>
              </a:rPr>
              <a:t>6.7%</a:t>
            </a:r>
            <a:endParaRPr lang="en-US" sz="1200" i="1" dirty="0">
              <a:solidFill>
                <a:schemeClr val="tx1">
                  <a:lumMod val="75000"/>
                  <a:lumOff val="25000"/>
                </a:schemeClr>
              </a:solidFill>
              <a:latin typeface="Century Gothic" panose="020B0502020202020204" pitchFamily="34" charset="0"/>
              <a:cs typeface="Calibri" panose="020F0502020204030204" pitchFamily="34" charset="0"/>
            </a:endParaRPr>
          </a:p>
        </p:txBody>
      </p:sp>
      <p:sp>
        <p:nvSpPr>
          <p:cNvPr id="120" name="Rectangle à coins arrondis 119"/>
          <p:cNvSpPr/>
          <p:nvPr/>
        </p:nvSpPr>
        <p:spPr>
          <a:xfrm>
            <a:off x="6273857" y="5185732"/>
            <a:ext cx="1332000" cy="396000"/>
          </a:xfrm>
          <a:prstGeom prst="roundRect">
            <a:avLst/>
          </a:prstGeom>
          <a:solidFill>
            <a:schemeClr val="bg1">
              <a:lumMod val="85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36000" tIns="46800" rIns="36000" rtlCol="0" anchor="ctr" anchorCtr="0"/>
          <a:lstStyle/>
          <a:p>
            <a:pPr algn="ctr"/>
            <a:r>
              <a:rPr lang="en-US" sz="1600" b="1" dirty="0" smtClean="0">
                <a:solidFill>
                  <a:schemeClr val="tx1">
                    <a:lumMod val="75000"/>
                    <a:lumOff val="25000"/>
                  </a:schemeClr>
                </a:solidFill>
                <a:latin typeface="Century Gothic" panose="020B0502020202020204" pitchFamily="34" charset="0"/>
                <a:cs typeface="Calibri" panose="020F0502020204030204" pitchFamily="34" charset="0"/>
              </a:rPr>
              <a:t>(13.5)</a:t>
            </a:r>
            <a:r>
              <a:rPr lang="en-US" sz="1400" b="1" baseline="30000" dirty="0">
                <a:solidFill>
                  <a:schemeClr val="tx1">
                    <a:lumMod val="75000"/>
                    <a:lumOff val="25000"/>
                  </a:schemeClr>
                </a:solidFill>
                <a:latin typeface="Century Gothic" panose="020B0502020202020204" pitchFamily="34" charset="0"/>
                <a:cs typeface="Calibri" panose="020F0502020204030204" pitchFamily="34" charset="0"/>
              </a:rPr>
              <a:t> </a:t>
            </a:r>
            <a:r>
              <a:rPr lang="en-US" sz="1400" b="1" baseline="30000" dirty="0" smtClean="0">
                <a:solidFill>
                  <a:schemeClr val="tx1">
                    <a:lumMod val="75000"/>
                    <a:lumOff val="25000"/>
                  </a:schemeClr>
                </a:solidFill>
                <a:latin typeface="Century Gothic" panose="020B0502020202020204" pitchFamily="34" charset="0"/>
                <a:cs typeface="Calibri" panose="020F0502020204030204" pitchFamily="34" charset="0"/>
              </a:rPr>
              <a:t>(</a:t>
            </a:r>
            <a:r>
              <a:rPr lang="en-US" sz="1400" b="1" dirty="0" smtClean="0">
                <a:solidFill>
                  <a:schemeClr val="tx1">
                    <a:lumMod val="75000"/>
                    <a:lumOff val="25000"/>
                  </a:schemeClr>
                </a:solidFill>
                <a:latin typeface="Century Gothic" panose="020B0502020202020204" pitchFamily="34" charset="0"/>
                <a:cs typeface="Calibri" panose="020F0502020204030204" pitchFamily="34" charset="0"/>
              </a:rPr>
              <a:t>*</a:t>
            </a:r>
            <a:r>
              <a:rPr lang="en-US" sz="1400" b="1" baseline="30000" dirty="0" smtClean="0">
                <a:solidFill>
                  <a:schemeClr val="tx1">
                    <a:lumMod val="75000"/>
                    <a:lumOff val="25000"/>
                  </a:schemeClr>
                </a:solidFill>
                <a:latin typeface="Century Gothic" panose="020B0502020202020204" pitchFamily="34" charset="0"/>
                <a:cs typeface="Calibri" panose="020F0502020204030204" pitchFamily="34" charset="0"/>
              </a:rPr>
              <a:t>)</a:t>
            </a:r>
            <a:endParaRPr lang="en-US" sz="1200" i="1" baseline="30000" dirty="0">
              <a:solidFill>
                <a:schemeClr val="tx1">
                  <a:lumMod val="75000"/>
                  <a:lumOff val="25000"/>
                </a:schemeClr>
              </a:solidFill>
              <a:latin typeface="Century Gothic" panose="020B0502020202020204" pitchFamily="34" charset="0"/>
              <a:cs typeface="Calibri" panose="020F0502020204030204" pitchFamily="34" charset="0"/>
            </a:endParaRPr>
          </a:p>
        </p:txBody>
      </p:sp>
      <p:sp>
        <p:nvSpPr>
          <p:cNvPr id="121" name="Rectangle à coins arrondis 120"/>
          <p:cNvSpPr/>
          <p:nvPr/>
        </p:nvSpPr>
        <p:spPr>
          <a:xfrm>
            <a:off x="6273857" y="5784142"/>
            <a:ext cx="1332000" cy="396000"/>
          </a:xfrm>
          <a:prstGeom prst="roundRect">
            <a:avLst/>
          </a:prstGeom>
          <a:solidFill>
            <a:schemeClr val="bg1">
              <a:lumMod val="85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36000" tIns="46800" rIns="36000" rtlCol="0" anchor="ctr" anchorCtr="0"/>
          <a:lstStyle/>
          <a:p>
            <a:pPr algn="ctr"/>
            <a:r>
              <a:rPr lang="en-US" sz="1600" b="1" dirty="0">
                <a:solidFill>
                  <a:schemeClr val="tx1">
                    <a:lumMod val="75000"/>
                    <a:lumOff val="25000"/>
                  </a:schemeClr>
                </a:solidFill>
                <a:latin typeface="Century Gothic" panose="020B0502020202020204" pitchFamily="34" charset="0"/>
                <a:cs typeface="Calibri" panose="020F0502020204030204" pitchFamily="34" charset="0"/>
              </a:rPr>
              <a:t> </a:t>
            </a:r>
            <a:r>
              <a:rPr lang="en-US" sz="1600" b="1" dirty="0" smtClean="0">
                <a:solidFill>
                  <a:schemeClr val="tx1">
                    <a:lumMod val="75000"/>
                    <a:lumOff val="25000"/>
                  </a:schemeClr>
                </a:solidFill>
                <a:latin typeface="Century Gothic" panose="020B0502020202020204" pitchFamily="34" charset="0"/>
                <a:cs typeface="Calibri" panose="020F0502020204030204" pitchFamily="34" charset="0"/>
              </a:rPr>
              <a:t>111.5 </a:t>
            </a:r>
            <a:r>
              <a:rPr lang="en-US" sz="1400" b="1" baseline="30000" dirty="0" smtClean="0">
                <a:solidFill>
                  <a:schemeClr val="tx1">
                    <a:lumMod val="75000"/>
                    <a:lumOff val="25000"/>
                  </a:schemeClr>
                </a:solidFill>
                <a:latin typeface="Century Gothic" panose="020B0502020202020204" pitchFamily="34" charset="0"/>
                <a:cs typeface="Calibri" panose="020F0502020204030204" pitchFamily="34" charset="0"/>
              </a:rPr>
              <a:t>(</a:t>
            </a:r>
            <a:r>
              <a:rPr lang="en-US" sz="1400" b="1" dirty="0" smtClean="0">
                <a:solidFill>
                  <a:schemeClr val="tx1">
                    <a:lumMod val="75000"/>
                    <a:lumOff val="25000"/>
                  </a:schemeClr>
                </a:solidFill>
                <a:latin typeface="Century Gothic" panose="020B0502020202020204" pitchFamily="34" charset="0"/>
                <a:cs typeface="Calibri" panose="020F0502020204030204" pitchFamily="34" charset="0"/>
              </a:rPr>
              <a:t>*</a:t>
            </a:r>
            <a:r>
              <a:rPr lang="en-US" sz="1400" b="1" baseline="30000" dirty="0" smtClean="0">
                <a:solidFill>
                  <a:schemeClr val="tx1">
                    <a:lumMod val="75000"/>
                    <a:lumOff val="25000"/>
                  </a:schemeClr>
                </a:solidFill>
                <a:latin typeface="Century Gothic" panose="020B0502020202020204" pitchFamily="34" charset="0"/>
                <a:cs typeface="Calibri" panose="020F0502020204030204" pitchFamily="34" charset="0"/>
              </a:rPr>
              <a:t>)</a:t>
            </a:r>
            <a:endParaRPr lang="en-US" sz="1200" i="1" baseline="30000" dirty="0">
              <a:solidFill>
                <a:schemeClr val="tx1">
                  <a:lumMod val="75000"/>
                  <a:lumOff val="25000"/>
                </a:schemeClr>
              </a:solidFill>
              <a:latin typeface="Century Gothic" panose="020B0502020202020204" pitchFamily="34" charset="0"/>
              <a:cs typeface="Calibri" panose="020F0502020204030204" pitchFamily="34" charset="0"/>
            </a:endParaRPr>
          </a:p>
        </p:txBody>
      </p:sp>
      <p:sp>
        <p:nvSpPr>
          <p:cNvPr id="31" name="Rectangle à coins arrondis 30"/>
          <p:cNvSpPr/>
          <p:nvPr/>
        </p:nvSpPr>
        <p:spPr>
          <a:xfrm>
            <a:off x="3020970" y="2270134"/>
            <a:ext cx="1332000" cy="653079"/>
          </a:xfrm>
          <a:prstGeom prst="roundRect">
            <a:avLst/>
          </a:prstGeom>
          <a:solidFill>
            <a:schemeClr val="bg1">
              <a:lumMod val="85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36000" tIns="46800" rIns="36000" rtlCol="0" anchor="ctr" anchorCtr="0"/>
          <a:lstStyle/>
          <a:p>
            <a:pPr algn="ctr">
              <a:spcBef>
                <a:spcPts val="384"/>
              </a:spcBef>
            </a:pPr>
            <a:r>
              <a:rPr lang="en-US" b="1" dirty="0" smtClean="0">
                <a:solidFill>
                  <a:schemeClr val="tx1">
                    <a:lumMod val="75000"/>
                    <a:lumOff val="25000"/>
                  </a:schemeClr>
                </a:solidFill>
                <a:latin typeface="Century Gothic" panose="020B0502020202020204" pitchFamily="34" charset="0"/>
                <a:cs typeface="Calibri" panose="020F0502020204030204" pitchFamily="34" charset="0"/>
              </a:rPr>
              <a:t> 91.5</a:t>
            </a:r>
          </a:p>
          <a:p>
            <a:pPr algn="ctr">
              <a:spcBef>
                <a:spcPts val="384"/>
              </a:spcBef>
            </a:pPr>
            <a:r>
              <a:rPr lang="en-US" sz="1400" i="1" dirty="0" smtClean="0">
                <a:solidFill>
                  <a:schemeClr val="tx1">
                    <a:lumMod val="75000"/>
                    <a:lumOff val="25000"/>
                  </a:schemeClr>
                </a:solidFill>
                <a:latin typeface="Century Gothic" panose="020B0502020202020204" pitchFamily="34" charset="0"/>
                <a:cs typeface="Calibri" panose="020F0502020204030204" pitchFamily="34" charset="0"/>
              </a:rPr>
              <a:t>10.5%</a:t>
            </a:r>
            <a:endParaRPr lang="en-US" sz="1400" i="1" dirty="0">
              <a:solidFill>
                <a:schemeClr val="tx1">
                  <a:lumMod val="75000"/>
                  <a:lumOff val="25000"/>
                </a:schemeClr>
              </a:solidFill>
              <a:latin typeface="Century Gothic" panose="020B0502020202020204" pitchFamily="34" charset="0"/>
              <a:cs typeface="Calibri" panose="020F0502020204030204" pitchFamily="34" charset="0"/>
            </a:endParaRPr>
          </a:p>
        </p:txBody>
      </p:sp>
      <p:sp>
        <p:nvSpPr>
          <p:cNvPr id="32" name="Rectangle à coins arrondis 31"/>
          <p:cNvSpPr/>
          <p:nvPr/>
        </p:nvSpPr>
        <p:spPr>
          <a:xfrm>
            <a:off x="3024570" y="3110688"/>
            <a:ext cx="1332000" cy="396000"/>
          </a:xfrm>
          <a:prstGeom prst="roundRect">
            <a:avLst/>
          </a:prstGeom>
          <a:solidFill>
            <a:schemeClr val="bg1">
              <a:lumMod val="85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36000" tIns="46800" rIns="36000" rtlCol="0" anchor="ctr" anchorCtr="0"/>
          <a:lstStyle/>
          <a:p>
            <a:pPr algn="ctr"/>
            <a:r>
              <a:rPr lang="en-US" sz="1600" b="1" dirty="0" smtClean="0">
                <a:solidFill>
                  <a:schemeClr val="tx1">
                    <a:lumMod val="75000"/>
                    <a:lumOff val="25000"/>
                  </a:schemeClr>
                </a:solidFill>
                <a:latin typeface="Century Gothic" panose="020B0502020202020204" pitchFamily="34" charset="0"/>
                <a:cs typeface="Calibri" panose="020F0502020204030204" pitchFamily="34" charset="0"/>
              </a:rPr>
              <a:t>(23.6)</a:t>
            </a:r>
            <a:endParaRPr lang="en-US" sz="1400" i="1" dirty="0">
              <a:solidFill>
                <a:schemeClr val="tx1">
                  <a:lumMod val="75000"/>
                  <a:lumOff val="25000"/>
                </a:schemeClr>
              </a:solidFill>
              <a:latin typeface="Century Gothic" panose="020B0502020202020204" pitchFamily="34" charset="0"/>
              <a:cs typeface="Calibri" panose="020F0502020204030204" pitchFamily="34" charset="0"/>
            </a:endParaRPr>
          </a:p>
        </p:txBody>
      </p:sp>
      <p:sp>
        <p:nvSpPr>
          <p:cNvPr id="33" name="Rectangle à coins arrondis 32"/>
          <p:cNvSpPr/>
          <p:nvPr/>
        </p:nvSpPr>
        <p:spPr>
          <a:xfrm>
            <a:off x="3011804" y="3708848"/>
            <a:ext cx="1332000" cy="396000"/>
          </a:xfrm>
          <a:prstGeom prst="roundRect">
            <a:avLst/>
          </a:prstGeom>
          <a:solidFill>
            <a:schemeClr val="bg1">
              <a:lumMod val="85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36000" tIns="46800" rIns="36000" rtlCol="0" anchor="ctr" anchorCtr="0"/>
          <a:lstStyle/>
          <a:p>
            <a:pPr algn="ctr"/>
            <a:r>
              <a:rPr lang="en-US" sz="1600" b="1" dirty="0" smtClean="0">
                <a:solidFill>
                  <a:schemeClr val="tx1">
                    <a:lumMod val="75000"/>
                    <a:lumOff val="25000"/>
                  </a:schemeClr>
                </a:solidFill>
                <a:latin typeface="Century Gothic" panose="020B0502020202020204" pitchFamily="34" charset="0"/>
                <a:cs typeface="Calibri" panose="020F0502020204030204" pitchFamily="34" charset="0"/>
              </a:rPr>
              <a:t>(56.8)</a:t>
            </a:r>
            <a:endParaRPr lang="en-US" sz="1400" i="1" dirty="0">
              <a:solidFill>
                <a:schemeClr val="tx1">
                  <a:lumMod val="75000"/>
                  <a:lumOff val="25000"/>
                </a:schemeClr>
              </a:solidFill>
              <a:latin typeface="Century Gothic" panose="020B0502020202020204" pitchFamily="34" charset="0"/>
              <a:cs typeface="Calibri" panose="020F0502020204030204" pitchFamily="34" charset="0"/>
            </a:endParaRPr>
          </a:p>
        </p:txBody>
      </p:sp>
      <p:sp>
        <p:nvSpPr>
          <p:cNvPr id="34" name="Rectangle à coins arrondis 33"/>
          <p:cNvSpPr/>
          <p:nvPr/>
        </p:nvSpPr>
        <p:spPr>
          <a:xfrm>
            <a:off x="3024570" y="4283089"/>
            <a:ext cx="1332000" cy="673070"/>
          </a:xfrm>
          <a:prstGeom prst="roundRect">
            <a:avLst/>
          </a:prstGeom>
          <a:solidFill>
            <a:schemeClr val="bg1">
              <a:lumMod val="85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36000" tIns="46800" rIns="36000" rtlCol="0" anchor="ctr" anchorCtr="0"/>
          <a:lstStyle/>
          <a:p>
            <a:pPr algn="ctr"/>
            <a:r>
              <a:rPr lang="en-US" sz="1600" b="1" dirty="0" smtClean="0">
                <a:solidFill>
                  <a:schemeClr val="tx1">
                    <a:lumMod val="75000"/>
                    <a:lumOff val="25000"/>
                  </a:schemeClr>
                </a:solidFill>
                <a:latin typeface="Century Gothic" panose="020B0502020202020204" pitchFamily="34" charset="0"/>
                <a:cs typeface="Calibri" panose="020F0502020204030204" pitchFamily="34" charset="0"/>
              </a:rPr>
              <a:t>11.1</a:t>
            </a:r>
          </a:p>
          <a:p>
            <a:pPr algn="ctr"/>
            <a:r>
              <a:rPr lang="en-US" sz="1400" i="1" dirty="0" smtClean="0">
                <a:solidFill>
                  <a:schemeClr val="tx1">
                    <a:lumMod val="75000"/>
                    <a:lumOff val="25000"/>
                  </a:schemeClr>
                </a:solidFill>
                <a:latin typeface="Century Gothic" panose="020B0502020202020204" pitchFamily="34" charset="0"/>
                <a:cs typeface="Calibri" panose="020F0502020204030204" pitchFamily="34" charset="0"/>
              </a:rPr>
              <a:t>1.3%</a:t>
            </a:r>
            <a:endParaRPr lang="en-US" sz="1200" i="1" dirty="0">
              <a:solidFill>
                <a:schemeClr val="tx1">
                  <a:lumMod val="75000"/>
                  <a:lumOff val="25000"/>
                </a:schemeClr>
              </a:solidFill>
              <a:latin typeface="Century Gothic" panose="020B0502020202020204" pitchFamily="34" charset="0"/>
              <a:cs typeface="Calibri" panose="020F0502020204030204" pitchFamily="34" charset="0"/>
            </a:endParaRPr>
          </a:p>
        </p:txBody>
      </p:sp>
      <p:sp>
        <p:nvSpPr>
          <p:cNvPr id="35" name="Rectangle à coins arrondis 34"/>
          <p:cNvSpPr/>
          <p:nvPr/>
        </p:nvSpPr>
        <p:spPr>
          <a:xfrm>
            <a:off x="3011804" y="5185732"/>
            <a:ext cx="1332000" cy="396000"/>
          </a:xfrm>
          <a:prstGeom prst="roundRect">
            <a:avLst/>
          </a:prstGeom>
          <a:solidFill>
            <a:schemeClr val="bg1">
              <a:lumMod val="85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36000" tIns="46800" rIns="36000" rtlCol="0" anchor="ctr" anchorCtr="0"/>
          <a:lstStyle/>
          <a:p>
            <a:pPr algn="ctr"/>
            <a:r>
              <a:rPr lang="en-US" sz="1600" b="1" dirty="0" smtClean="0">
                <a:solidFill>
                  <a:schemeClr val="tx1">
                    <a:lumMod val="75000"/>
                    <a:lumOff val="25000"/>
                  </a:schemeClr>
                </a:solidFill>
                <a:latin typeface="Century Gothic" panose="020B0502020202020204" pitchFamily="34" charset="0"/>
                <a:cs typeface="Calibri" panose="020F0502020204030204" pitchFamily="34" charset="0"/>
              </a:rPr>
              <a:t>(5.3)</a:t>
            </a:r>
            <a:endParaRPr lang="en-US" sz="1400" i="1" dirty="0">
              <a:solidFill>
                <a:schemeClr val="tx1">
                  <a:lumMod val="75000"/>
                  <a:lumOff val="25000"/>
                </a:schemeClr>
              </a:solidFill>
              <a:latin typeface="Century Gothic" panose="020B0502020202020204" pitchFamily="34" charset="0"/>
              <a:cs typeface="Calibri" panose="020F0502020204030204" pitchFamily="34" charset="0"/>
            </a:endParaRPr>
          </a:p>
        </p:txBody>
      </p:sp>
      <p:sp>
        <p:nvSpPr>
          <p:cNvPr id="36" name="Rectangle à coins arrondis 35"/>
          <p:cNvSpPr/>
          <p:nvPr/>
        </p:nvSpPr>
        <p:spPr>
          <a:xfrm>
            <a:off x="3011804" y="5784142"/>
            <a:ext cx="1332000" cy="396000"/>
          </a:xfrm>
          <a:prstGeom prst="roundRect">
            <a:avLst/>
          </a:prstGeom>
          <a:solidFill>
            <a:schemeClr val="bg1">
              <a:lumMod val="85000"/>
            </a:schemeClr>
          </a:solidFill>
          <a:ln w="19050">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36000" tIns="46800" rIns="36000" rtlCol="0" anchor="ctr" anchorCtr="0"/>
          <a:lstStyle/>
          <a:p>
            <a:pPr algn="ctr"/>
            <a:r>
              <a:rPr lang="en-US" sz="1600" b="1" dirty="0" smtClean="0">
                <a:solidFill>
                  <a:schemeClr val="tx1">
                    <a:lumMod val="75000"/>
                    <a:lumOff val="25000"/>
                  </a:schemeClr>
                </a:solidFill>
                <a:latin typeface="Century Gothic" panose="020B0502020202020204" pitchFamily="34" charset="0"/>
                <a:cs typeface="Calibri" panose="020F0502020204030204" pitchFamily="34" charset="0"/>
              </a:rPr>
              <a:t>5.8</a:t>
            </a:r>
            <a:endParaRPr lang="en-US" sz="1400" i="1" dirty="0">
              <a:solidFill>
                <a:schemeClr val="tx1">
                  <a:lumMod val="75000"/>
                  <a:lumOff val="25000"/>
                </a:schemeClr>
              </a:solidFill>
              <a:latin typeface="Century Gothic" panose="020B0502020202020204" pitchFamily="34" charset="0"/>
              <a:cs typeface="Calibri" panose="020F0502020204030204" pitchFamily="34" charset="0"/>
            </a:endParaRPr>
          </a:p>
        </p:txBody>
      </p:sp>
      <p:sp>
        <p:nvSpPr>
          <p:cNvPr id="2" name="Rectangle 1"/>
          <p:cNvSpPr/>
          <p:nvPr/>
        </p:nvSpPr>
        <p:spPr>
          <a:xfrm>
            <a:off x="6175798" y="6367764"/>
            <a:ext cx="1600118" cy="369332"/>
          </a:xfrm>
          <a:prstGeom prst="rect">
            <a:avLst/>
          </a:prstGeom>
        </p:spPr>
        <p:txBody>
          <a:bodyPr wrap="none">
            <a:spAutoFit/>
          </a:bodyPr>
          <a:lstStyle/>
          <a:p>
            <a:pPr algn="ctr"/>
            <a:r>
              <a:rPr lang="en-US" b="1" baseline="30000" dirty="0" smtClean="0">
                <a:solidFill>
                  <a:schemeClr val="tx1">
                    <a:lumMod val="75000"/>
                    <a:lumOff val="25000"/>
                  </a:schemeClr>
                </a:solidFill>
                <a:latin typeface="Century Gothic" panose="020B0502020202020204" pitchFamily="34" charset="0"/>
                <a:cs typeface="Calibri" panose="020F0502020204030204" pitchFamily="34" charset="0"/>
              </a:rPr>
              <a:t>(</a:t>
            </a:r>
            <a:r>
              <a:rPr lang="en-US" b="1" dirty="0" smtClean="0">
                <a:solidFill>
                  <a:schemeClr val="tx1">
                    <a:lumMod val="75000"/>
                    <a:lumOff val="25000"/>
                  </a:schemeClr>
                </a:solidFill>
                <a:latin typeface="Century Gothic" panose="020B0502020202020204" pitchFamily="34" charset="0"/>
                <a:cs typeface="Calibri" panose="020F0502020204030204" pitchFamily="34" charset="0"/>
              </a:rPr>
              <a:t>*</a:t>
            </a:r>
            <a:r>
              <a:rPr lang="en-US" b="1" baseline="30000" dirty="0" smtClean="0">
                <a:solidFill>
                  <a:schemeClr val="tx1">
                    <a:lumMod val="75000"/>
                    <a:lumOff val="25000"/>
                  </a:schemeClr>
                </a:solidFill>
                <a:latin typeface="Century Gothic" panose="020B0502020202020204" pitchFamily="34" charset="0"/>
                <a:cs typeface="Calibri" panose="020F0502020204030204" pitchFamily="34" charset="0"/>
              </a:rPr>
              <a:t>) </a:t>
            </a:r>
            <a:r>
              <a:rPr lang="en-US" b="1" i="1" baseline="30000" dirty="0" smtClean="0">
                <a:solidFill>
                  <a:schemeClr val="tx1">
                    <a:lumMod val="75000"/>
                    <a:lumOff val="25000"/>
                  </a:schemeClr>
                </a:solidFill>
                <a:latin typeface="Century Gothic" panose="020B0502020202020204" pitchFamily="34" charset="0"/>
                <a:cs typeface="Calibri" panose="020F0502020204030204" pitchFamily="34" charset="0"/>
              </a:rPr>
              <a:t>economic data</a:t>
            </a:r>
            <a:endParaRPr lang="en-US" sz="1600" i="1" baseline="30000" dirty="0">
              <a:solidFill>
                <a:schemeClr val="tx1">
                  <a:lumMod val="75000"/>
                  <a:lumOff val="25000"/>
                </a:schemeClr>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2952571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4444" y="5053480"/>
            <a:ext cx="7549305" cy="827344"/>
          </a:xfrm>
          <a:prstGeom prst="rect">
            <a:avLst/>
          </a:prstGeom>
          <a:solidFill>
            <a:srgbClr val="6E706D">
              <a:lumMod val="20000"/>
              <a:lumOff val="80000"/>
            </a:srgbClr>
          </a:solidFill>
          <a:ln w="9525" cap="flat" cmpd="sng" algn="ctr">
            <a:solidFill>
              <a:srgbClr val="FFFFFF"/>
            </a:solidFill>
            <a:prstDash val="solid"/>
          </a:ln>
          <a:effectLst>
            <a:outerShdw blurRad="50800" dist="38100" dir="16200000" rotWithShape="0">
              <a:prstClr val="black">
                <a:alpha val="40000"/>
              </a:prstClr>
            </a:outerShdw>
          </a:effectLst>
        </p:spPr>
        <p:txBody>
          <a:bodyPr tIns="72000" rtlCol="0" anchor="ctr" anchorCtr="0"/>
          <a:lstStyle/>
          <a:p>
            <a:endParaRPr lang="fr-FR" sz="2000" dirty="0">
              <a:solidFill>
                <a:schemeClr val="tx1"/>
              </a:solidFill>
              <a:latin typeface="Calibri" panose="020F0502020204030204" pitchFamily="34" charset="0"/>
              <a:cs typeface="Calibri" panose="020F0502020204030204" pitchFamily="34" charset="0"/>
            </a:endParaRPr>
          </a:p>
        </p:txBody>
      </p:sp>
      <p:sp>
        <p:nvSpPr>
          <p:cNvPr id="2" name="Rectangle 1"/>
          <p:cNvSpPr/>
          <p:nvPr/>
        </p:nvSpPr>
        <p:spPr>
          <a:xfrm>
            <a:off x="422057" y="1861308"/>
            <a:ext cx="7549305" cy="724932"/>
          </a:xfrm>
          <a:prstGeom prst="rect">
            <a:avLst/>
          </a:prstGeom>
          <a:solidFill>
            <a:srgbClr val="6E706D">
              <a:lumMod val="20000"/>
              <a:lumOff val="80000"/>
            </a:srgbClr>
          </a:solidFill>
          <a:ln w="9525" cap="flat" cmpd="sng" algn="ctr">
            <a:solidFill>
              <a:srgbClr val="FFFFFF"/>
            </a:solidFill>
            <a:prstDash val="solid"/>
          </a:ln>
          <a:effectLst>
            <a:outerShdw blurRad="50800" dist="38100" dir="16200000" rotWithShape="0">
              <a:prstClr val="black">
                <a:alpha val="40000"/>
              </a:prstClr>
            </a:outerShdw>
          </a:effectLst>
        </p:spPr>
        <p:txBody>
          <a:bodyPr tIns="72000" rtlCol="0" anchor="ctr" anchorCtr="0"/>
          <a:lstStyle/>
          <a:p>
            <a:endParaRPr lang="fr-FR">
              <a:solidFill>
                <a:schemeClr val="tx1"/>
              </a:solidFill>
              <a:latin typeface="Arial" pitchFamily="34" charset="0"/>
              <a:ea typeface="ＭＳ Ｐゴシック" pitchFamily="34" charset="-128"/>
            </a:endParaRPr>
          </a:p>
        </p:txBody>
      </p:sp>
      <p:sp>
        <p:nvSpPr>
          <p:cNvPr id="35843" name="Espace réservé du contenu 2"/>
          <p:cNvSpPr>
            <a:spLocks noGrp="1"/>
          </p:cNvSpPr>
          <p:nvPr>
            <p:ph idx="1"/>
          </p:nvPr>
        </p:nvSpPr>
        <p:spPr>
          <a:xfrm>
            <a:off x="424809" y="1861308"/>
            <a:ext cx="7608571" cy="724932"/>
          </a:xfrm>
          <a:scene3d>
            <a:camera prst="orthographicFront"/>
            <a:lightRig rig="threePt" dir="t"/>
          </a:scene3d>
          <a:sp3d>
            <a:bevelT w="165100" prst="coolSlant"/>
          </a:sp3d>
        </p:spPr>
        <p:txBody>
          <a:bodyPr/>
          <a:lstStyle/>
          <a:p>
            <a:pPr marL="0" lvl="1" indent="0" algn="ctr">
              <a:spcBef>
                <a:spcPts val="0"/>
              </a:spcBef>
              <a:spcAft>
                <a:spcPts val="0"/>
              </a:spcAft>
              <a:buSzPct val="300000"/>
              <a:buNone/>
            </a:pPr>
            <a:r>
              <a:rPr lang="fr-FR" sz="2200" dirty="0" smtClean="0"/>
              <a:t>Cash flow </a:t>
            </a:r>
            <a:r>
              <a:rPr lang="fr-FR" sz="2200" dirty="0" err="1" smtClean="0"/>
              <a:t>is</a:t>
            </a:r>
            <a:r>
              <a:rPr lang="fr-FR" sz="2200" dirty="0" smtClean="0"/>
              <a:t> up and consistent </a:t>
            </a:r>
            <a:r>
              <a:rPr lang="fr-FR" sz="2200" dirty="0" err="1" smtClean="0"/>
              <a:t>with</a:t>
            </a:r>
            <a:r>
              <a:rPr lang="fr-FR" sz="2200" dirty="0" smtClean="0"/>
              <a:t> the </a:t>
            </a:r>
            <a:r>
              <a:rPr lang="fr-FR" sz="2200" dirty="0" err="1" smtClean="0"/>
              <a:t>increase</a:t>
            </a:r>
            <a:r>
              <a:rPr lang="fr-FR" sz="2200" dirty="0" smtClean="0"/>
              <a:t> in Operating Profit on Activity.</a:t>
            </a:r>
          </a:p>
          <a:p>
            <a:pPr marL="0" lvl="1" indent="0" algn="just">
              <a:spcAft>
                <a:spcPts val="600"/>
              </a:spcAft>
              <a:buSzPct val="300000"/>
              <a:buNone/>
            </a:pPr>
            <a:endParaRPr lang="fr-FR" sz="1600" dirty="0" smtClean="0"/>
          </a:p>
        </p:txBody>
      </p:sp>
      <p:sp>
        <p:nvSpPr>
          <p:cNvPr id="10" name="Titre 3"/>
          <p:cNvSpPr txBox="1">
            <a:spLocks/>
          </p:cNvSpPr>
          <p:nvPr/>
        </p:nvSpPr>
        <p:spPr>
          <a:xfrm>
            <a:off x="188226" y="474134"/>
            <a:ext cx="8229600" cy="459316"/>
          </a:xfrm>
          <a:prstGeom prst="rect">
            <a:avLst/>
          </a:prstGeom>
        </p:spPr>
        <p:txBody>
          <a:bodyPr/>
          <a:lstStyle>
            <a:lvl1pPr algn="l" rtl="0" eaLnBrk="0" fontAlgn="base" hangingPunct="0">
              <a:spcBef>
                <a:spcPct val="0"/>
              </a:spcBef>
              <a:spcAft>
                <a:spcPct val="0"/>
              </a:spcAft>
              <a:defRPr sz="2000" b="0" i="1">
                <a:solidFill>
                  <a:schemeClr val="tx1">
                    <a:lumMod val="75000"/>
                    <a:lumOff val="25000"/>
                  </a:schemeClr>
                </a:solidFill>
                <a:latin typeface="Calibri" pitchFamily="34" charset="0"/>
                <a:ea typeface="ＭＳ Ｐゴシック" pitchFamily="62" charset="-128"/>
                <a:cs typeface="Calibri" pitchFamily="34" charset="0"/>
              </a:defRPr>
            </a:lvl1pPr>
            <a:lvl2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2pPr>
            <a:lvl3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3pPr>
            <a:lvl4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4pPr>
            <a:lvl5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5pPr>
            <a:lvl6pPr marL="457200" algn="l" rtl="0" fontAlgn="base">
              <a:spcBef>
                <a:spcPct val="0"/>
              </a:spcBef>
              <a:spcAft>
                <a:spcPct val="0"/>
              </a:spcAft>
              <a:defRPr sz="2400">
                <a:solidFill>
                  <a:schemeClr val="tx1"/>
                </a:solidFill>
                <a:latin typeface="Arial" pitchFamily="62" charset="0"/>
              </a:defRPr>
            </a:lvl6pPr>
            <a:lvl7pPr marL="914400" algn="l" rtl="0" fontAlgn="base">
              <a:spcBef>
                <a:spcPct val="0"/>
              </a:spcBef>
              <a:spcAft>
                <a:spcPct val="0"/>
              </a:spcAft>
              <a:defRPr sz="2400">
                <a:solidFill>
                  <a:schemeClr val="tx1"/>
                </a:solidFill>
                <a:latin typeface="Arial" pitchFamily="62" charset="0"/>
              </a:defRPr>
            </a:lvl7pPr>
            <a:lvl8pPr marL="1371600" algn="l" rtl="0" fontAlgn="base">
              <a:spcBef>
                <a:spcPct val="0"/>
              </a:spcBef>
              <a:spcAft>
                <a:spcPct val="0"/>
              </a:spcAft>
              <a:defRPr sz="2400">
                <a:solidFill>
                  <a:schemeClr val="tx1"/>
                </a:solidFill>
                <a:latin typeface="Arial" pitchFamily="62" charset="0"/>
              </a:defRPr>
            </a:lvl8pPr>
            <a:lvl9pPr marL="1828800" algn="l" rtl="0" fontAlgn="base">
              <a:spcBef>
                <a:spcPct val="0"/>
              </a:spcBef>
              <a:spcAft>
                <a:spcPct val="0"/>
              </a:spcAft>
              <a:defRPr sz="2400">
                <a:solidFill>
                  <a:schemeClr val="tx1"/>
                </a:solidFill>
                <a:latin typeface="Arial" pitchFamily="62" charset="0"/>
              </a:defRPr>
            </a:lvl9pPr>
          </a:lstStyle>
          <a:p>
            <a:r>
              <a:rPr lang="fr-FR" sz="2400" b="1" i="0" cap="small" dirty="0" err="1" smtClean="0">
                <a:solidFill>
                  <a:schemeClr val="tx1"/>
                </a:solidFill>
                <a:latin typeface="+mn-lt"/>
                <a:cs typeface="Calibri"/>
              </a:rPr>
              <a:t>Analysis</a:t>
            </a:r>
            <a:r>
              <a:rPr lang="fr-FR" sz="2400" b="1" i="0" cap="small" dirty="0" smtClean="0">
                <a:solidFill>
                  <a:schemeClr val="tx1"/>
                </a:solidFill>
                <a:latin typeface="+mn-lt"/>
                <a:cs typeface="Calibri"/>
              </a:rPr>
              <a:t> of free </a:t>
            </a:r>
            <a:r>
              <a:rPr lang="fr-FR" sz="2400" b="1" i="0" cap="small" dirty="0">
                <a:solidFill>
                  <a:schemeClr val="tx1"/>
                </a:solidFill>
                <a:latin typeface="+mn-lt"/>
                <a:cs typeface="Calibri"/>
              </a:rPr>
              <a:t>cash flow</a:t>
            </a:r>
          </a:p>
        </p:txBody>
      </p:sp>
      <p:sp>
        <p:nvSpPr>
          <p:cNvPr id="3" name="Rectangle 2"/>
          <p:cNvSpPr/>
          <p:nvPr/>
        </p:nvSpPr>
        <p:spPr>
          <a:xfrm>
            <a:off x="454443" y="2827650"/>
            <a:ext cx="7549305" cy="2031325"/>
          </a:xfrm>
          <a:prstGeom prst="rect">
            <a:avLst/>
          </a:prstGeom>
          <a:solidFill>
            <a:srgbClr val="6E706D">
              <a:lumMod val="20000"/>
              <a:lumOff val="80000"/>
            </a:srgbClr>
          </a:solidFill>
          <a:ln w="9525" cap="flat" cmpd="sng" algn="ctr">
            <a:solidFill>
              <a:srgbClr val="FFFFFF"/>
            </a:solidFill>
            <a:prstDash val="solid"/>
          </a:ln>
          <a:effectLst>
            <a:outerShdw blurRad="50800" dist="38100" dir="16200000" rotWithShape="0">
              <a:prstClr val="black">
                <a:alpha val="40000"/>
              </a:prstClr>
            </a:outerShdw>
          </a:effectLst>
        </p:spPr>
        <p:txBody>
          <a:bodyPr tIns="72000" rtlCol="0" anchor="ctr" anchorCtr="0"/>
          <a:lstStyle/>
          <a:p>
            <a:pPr marL="0" lvl="1"/>
            <a:r>
              <a:rPr lang="fr-FR" sz="2000" dirty="0" err="1" smtClean="0">
                <a:latin typeface="Calibri" panose="020F0502020204030204" pitchFamily="34" charset="0"/>
                <a:cs typeface="Calibri" panose="020F0502020204030204" pitchFamily="34" charset="0"/>
              </a:rPr>
              <a:t>Working</a:t>
            </a:r>
            <a:r>
              <a:rPr lang="fr-FR" sz="2000" dirty="0" smtClean="0">
                <a:latin typeface="Calibri" panose="020F0502020204030204" pitchFamily="34" charset="0"/>
                <a:cs typeface="Calibri" panose="020F0502020204030204" pitchFamily="34" charset="0"/>
              </a:rPr>
              <a:t> capital </a:t>
            </a:r>
            <a:r>
              <a:rPr lang="fr-FR" sz="2000" dirty="0" err="1" smtClean="0">
                <a:latin typeface="Calibri" panose="020F0502020204030204" pitchFamily="34" charset="0"/>
                <a:cs typeface="Calibri" panose="020F0502020204030204" pitchFamily="34" charset="0"/>
              </a:rPr>
              <a:t>requirements</a:t>
            </a:r>
            <a:r>
              <a:rPr lang="fr-FR" sz="2000" dirty="0" smtClean="0">
                <a:latin typeface="Calibri" panose="020F0502020204030204" pitchFamily="34" charset="0"/>
                <a:cs typeface="Calibri" panose="020F0502020204030204" pitchFamily="34" charset="0"/>
              </a:rPr>
              <a:t> are </a:t>
            </a:r>
            <a:r>
              <a:rPr lang="fr-FR" sz="2000" dirty="0" err="1" smtClean="0">
                <a:latin typeface="Calibri" panose="020F0502020204030204" pitchFamily="34" charset="0"/>
                <a:cs typeface="Calibri" panose="020F0502020204030204" pitchFamily="34" charset="0"/>
              </a:rPr>
              <a:t>satisfactory</a:t>
            </a:r>
            <a:r>
              <a:rPr lang="fr-FR" sz="2000" dirty="0" smtClean="0">
                <a:latin typeface="Calibri" panose="020F0502020204030204" pitchFamily="34" charset="0"/>
                <a:cs typeface="Calibri" panose="020F0502020204030204" pitchFamily="34" charset="0"/>
              </a:rPr>
              <a:t> and </a:t>
            </a:r>
            <a:r>
              <a:rPr lang="fr-FR" sz="2000" dirty="0" err="1" smtClean="0">
                <a:latin typeface="Calibri" panose="020F0502020204030204" pitchFamily="34" charset="0"/>
                <a:cs typeface="Calibri" panose="020F0502020204030204" pitchFamily="34" charset="0"/>
              </a:rPr>
              <a:t>accounted</a:t>
            </a:r>
            <a:r>
              <a:rPr lang="fr-FR" sz="2000" dirty="0" smtClean="0">
                <a:latin typeface="Calibri" panose="020F0502020204030204" pitchFamily="34" charset="0"/>
                <a:cs typeface="Calibri" panose="020F0502020204030204" pitchFamily="34" charset="0"/>
              </a:rPr>
              <a:t> for:</a:t>
            </a:r>
            <a:endParaRPr lang="fr-FR" sz="2000" dirty="0">
              <a:latin typeface="Calibri" panose="020F0502020204030204" pitchFamily="34" charset="0"/>
              <a:cs typeface="Calibri" panose="020F0502020204030204" pitchFamily="34" charset="0"/>
            </a:endParaRPr>
          </a:p>
          <a:p>
            <a:pPr lvl="1"/>
            <a:endParaRPr lang="fr-FR" sz="900" dirty="0">
              <a:latin typeface="Calibri" panose="020F0502020204030204" pitchFamily="34" charset="0"/>
              <a:cs typeface="Calibri" panose="020F0502020204030204" pitchFamily="34" charset="0"/>
            </a:endParaRPr>
          </a:p>
          <a:p>
            <a:pPr marL="342900" lvl="1" indent="-342900">
              <a:buClr>
                <a:srgbClr val="0070C0"/>
              </a:buClr>
              <a:buFont typeface="Wingdings" panose="05000000000000000000" pitchFamily="2" charset="2"/>
              <a:buChar char="§"/>
            </a:pPr>
            <a:r>
              <a:rPr lang="fr-FR" sz="2000" dirty="0" err="1" smtClean="0">
                <a:latin typeface="Calibri" panose="020F0502020204030204" pitchFamily="34" charset="0"/>
                <a:cs typeface="Calibri" panose="020F0502020204030204" pitchFamily="34" charset="0"/>
              </a:rPr>
              <a:t>Financing</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organic</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growth</a:t>
            </a:r>
            <a:r>
              <a:rPr lang="fr-FR" sz="2000" dirty="0" smtClean="0">
                <a:latin typeface="Calibri" panose="020F0502020204030204" pitchFamily="34" charset="0"/>
                <a:cs typeface="Calibri" panose="020F0502020204030204" pitchFamily="34" charset="0"/>
              </a:rPr>
              <a:t>, </a:t>
            </a:r>
            <a:endParaRPr lang="fr-FR" sz="2000" dirty="0">
              <a:latin typeface="Calibri" panose="020F0502020204030204" pitchFamily="34" charset="0"/>
              <a:cs typeface="Calibri" panose="020F0502020204030204" pitchFamily="34" charset="0"/>
            </a:endParaRPr>
          </a:p>
          <a:p>
            <a:pPr marL="342900" lvl="1" indent="-342900">
              <a:buClr>
                <a:srgbClr val="0070C0"/>
              </a:buClr>
              <a:buFont typeface="Wingdings" panose="05000000000000000000" pitchFamily="2" charset="2"/>
              <a:buChar char="§"/>
            </a:pPr>
            <a:r>
              <a:rPr lang="fr-FR" sz="2000" dirty="0" smtClean="0">
                <a:latin typeface="Calibri" panose="020F0502020204030204" pitchFamily="34" charset="0"/>
                <a:cs typeface="Calibri" panose="020F0502020204030204" pitchFamily="34" charset="0"/>
              </a:rPr>
              <a:t>A </a:t>
            </a:r>
            <a:r>
              <a:rPr lang="fr-FR" sz="2000" dirty="0" err="1" smtClean="0">
                <a:latin typeface="Calibri" panose="020F0502020204030204" pitchFamily="34" charset="0"/>
                <a:cs typeface="Calibri" panose="020F0502020204030204" pitchFamily="34" charset="0"/>
              </a:rPr>
              <a:t>contained</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seasonal</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increase</a:t>
            </a:r>
            <a:r>
              <a:rPr lang="fr-FR" sz="2000" dirty="0" smtClean="0">
                <a:latin typeface="Calibri" panose="020F0502020204030204" pitchFamily="34" charset="0"/>
                <a:cs typeface="Calibri" panose="020F0502020204030204" pitchFamily="34" charset="0"/>
              </a:rPr>
              <a:t> in DSO </a:t>
            </a:r>
            <a:r>
              <a:rPr lang="fr-FR" sz="2000" dirty="0" err="1" smtClean="0">
                <a:latin typeface="Calibri" panose="020F0502020204030204" pitchFamily="34" charset="0"/>
                <a:cs typeface="Calibri" panose="020F0502020204030204" pitchFamily="34" charset="0"/>
              </a:rPr>
              <a:t>between</a:t>
            </a:r>
            <a:r>
              <a:rPr lang="fr-FR" sz="2000" dirty="0" smtClean="0">
                <a:latin typeface="Calibri" panose="020F0502020204030204" pitchFamily="34" charset="0"/>
                <a:cs typeface="Calibri" panose="020F0502020204030204" pitchFamily="34" charset="0"/>
              </a:rPr>
              <a:t> </a:t>
            </a:r>
            <a:r>
              <a:rPr lang="fr-FR" sz="2000" dirty="0" err="1" smtClean="0">
                <a:latin typeface="Calibri" panose="020F0502020204030204" pitchFamily="34" charset="0"/>
                <a:cs typeface="Calibri" panose="020F0502020204030204" pitchFamily="34" charset="0"/>
              </a:rPr>
              <a:t>December</a:t>
            </a:r>
            <a:r>
              <a:rPr lang="fr-FR" sz="2000" dirty="0" smtClean="0">
                <a:latin typeface="Calibri" panose="020F0502020204030204" pitchFamily="34" charset="0"/>
                <a:cs typeface="Calibri" panose="020F0502020204030204" pitchFamily="34" charset="0"/>
              </a:rPr>
              <a:t> 2016 </a:t>
            </a:r>
            <a:r>
              <a:rPr lang="fr-FR" sz="2000" dirty="0" smtClean="0">
                <a:latin typeface="Calibri" panose="020F0502020204030204" pitchFamily="34" charset="0"/>
                <a:cs typeface="Calibri" panose="020F0502020204030204" pitchFamily="34" charset="0"/>
              </a:rPr>
              <a:t/>
            </a:r>
            <a:br>
              <a:rPr lang="fr-FR" sz="2000" dirty="0" smtClean="0">
                <a:latin typeface="Calibri" panose="020F0502020204030204" pitchFamily="34" charset="0"/>
                <a:cs typeface="Calibri" panose="020F0502020204030204" pitchFamily="34" charset="0"/>
              </a:rPr>
            </a:br>
            <a:r>
              <a:rPr lang="fr-FR" sz="2000" dirty="0" smtClean="0">
                <a:latin typeface="Calibri" panose="020F0502020204030204" pitchFamily="34" charset="0"/>
                <a:cs typeface="Calibri" panose="020F0502020204030204" pitchFamily="34" charset="0"/>
              </a:rPr>
              <a:t>(</a:t>
            </a:r>
            <a:r>
              <a:rPr lang="fr-FR" sz="2000" dirty="0" smtClean="0">
                <a:latin typeface="Calibri" panose="020F0502020204030204" pitchFamily="34" charset="0"/>
                <a:cs typeface="Calibri" panose="020F0502020204030204" pitchFamily="34" charset="0"/>
              </a:rPr>
              <a:t>94 </a:t>
            </a:r>
            <a:r>
              <a:rPr lang="fr-FR" sz="2000" dirty="0" err="1" smtClean="0">
                <a:latin typeface="Calibri" panose="020F0502020204030204" pitchFamily="34" charset="0"/>
                <a:cs typeface="Calibri" panose="020F0502020204030204" pitchFamily="34" charset="0"/>
              </a:rPr>
              <a:t>days</a:t>
            </a:r>
            <a:r>
              <a:rPr lang="fr-FR" sz="2000" dirty="0" smtClean="0">
                <a:latin typeface="Calibri" panose="020F0502020204030204" pitchFamily="34" charset="0"/>
                <a:cs typeface="Calibri" panose="020F0502020204030204" pitchFamily="34" charset="0"/>
              </a:rPr>
              <a:t>) and </a:t>
            </a:r>
            <a:r>
              <a:rPr lang="fr-FR" sz="2000" dirty="0" err="1" smtClean="0">
                <a:latin typeface="Calibri" panose="020F0502020204030204" pitchFamily="34" charset="0"/>
                <a:cs typeface="Calibri" panose="020F0502020204030204" pitchFamily="34" charset="0"/>
              </a:rPr>
              <a:t>June</a:t>
            </a:r>
            <a:r>
              <a:rPr lang="fr-FR" sz="2000" dirty="0" smtClean="0">
                <a:latin typeface="Calibri" panose="020F0502020204030204" pitchFamily="34" charset="0"/>
                <a:cs typeface="Calibri" panose="020F0502020204030204" pitchFamily="34" charset="0"/>
              </a:rPr>
              <a:t> 2017 (95.5 </a:t>
            </a:r>
            <a:r>
              <a:rPr lang="fr-FR" sz="2000" dirty="0" err="1" smtClean="0">
                <a:latin typeface="Calibri" panose="020F0502020204030204" pitchFamily="34" charset="0"/>
                <a:cs typeface="Calibri" panose="020F0502020204030204" pitchFamily="34" charset="0"/>
              </a:rPr>
              <a:t>days</a:t>
            </a:r>
            <a:r>
              <a:rPr lang="fr-FR" sz="2000" dirty="0" smtClean="0">
                <a:latin typeface="Calibri" panose="020F0502020204030204" pitchFamily="34" charset="0"/>
                <a:cs typeface="Calibri" panose="020F0502020204030204" pitchFamily="34" charset="0"/>
              </a:rPr>
              <a:t>). As a </a:t>
            </a:r>
            <a:r>
              <a:rPr lang="fr-FR" sz="2000" dirty="0" err="1" smtClean="0">
                <a:latin typeface="Calibri" panose="020F0502020204030204" pitchFamily="34" charset="0"/>
                <a:cs typeface="Calibri" panose="020F0502020204030204" pitchFamily="34" charset="0"/>
              </a:rPr>
              <a:t>reminder</a:t>
            </a:r>
            <a:r>
              <a:rPr lang="fr-FR" sz="2000" dirty="0" smtClean="0">
                <a:latin typeface="Calibri" panose="020F0502020204030204" pitchFamily="34" charset="0"/>
                <a:cs typeface="Calibri" panose="020F0502020204030204" pitchFamily="34" charset="0"/>
              </a:rPr>
              <a:t>, DSO </a:t>
            </a:r>
            <a:r>
              <a:rPr lang="fr-FR" sz="2000" dirty="0" err="1" smtClean="0">
                <a:latin typeface="Calibri" panose="020F0502020204030204" pitchFamily="34" charset="0"/>
                <a:cs typeface="Calibri" panose="020F0502020204030204" pitchFamily="34" charset="0"/>
              </a:rPr>
              <a:t>was</a:t>
            </a:r>
            <a:r>
              <a:rPr lang="fr-FR" sz="2000" dirty="0" smtClean="0">
                <a:latin typeface="Calibri" panose="020F0502020204030204" pitchFamily="34" charset="0"/>
                <a:cs typeface="Calibri" panose="020F0502020204030204" pitchFamily="34" charset="0"/>
              </a:rPr>
              <a:t> 98 </a:t>
            </a:r>
            <a:r>
              <a:rPr lang="fr-FR" sz="2000" dirty="0" err="1" smtClean="0">
                <a:latin typeface="Calibri" panose="020F0502020204030204" pitchFamily="34" charset="0"/>
                <a:cs typeface="Calibri" panose="020F0502020204030204" pitchFamily="34" charset="0"/>
              </a:rPr>
              <a:t>days</a:t>
            </a:r>
            <a:r>
              <a:rPr lang="fr-FR" sz="2000" dirty="0" smtClean="0">
                <a:latin typeface="Calibri" panose="020F0502020204030204" pitchFamily="34" charset="0"/>
                <a:cs typeface="Calibri" panose="020F0502020204030204" pitchFamily="34" charset="0"/>
              </a:rPr>
              <a:t> in </a:t>
            </a:r>
            <a:r>
              <a:rPr lang="fr-FR" sz="2000" dirty="0" err="1" smtClean="0">
                <a:latin typeface="Calibri" panose="020F0502020204030204" pitchFamily="34" charset="0"/>
                <a:cs typeface="Calibri" panose="020F0502020204030204" pitchFamily="34" charset="0"/>
              </a:rPr>
              <a:t>June</a:t>
            </a:r>
            <a:r>
              <a:rPr lang="fr-FR" sz="2000" dirty="0" smtClean="0">
                <a:latin typeface="Calibri" panose="020F0502020204030204" pitchFamily="34" charset="0"/>
                <a:cs typeface="Calibri" panose="020F0502020204030204" pitchFamily="34" charset="0"/>
              </a:rPr>
              <a:t> 2016.</a:t>
            </a:r>
            <a:endParaRPr lang="fr-FR" sz="2000" dirty="0">
              <a:latin typeface="Calibri" panose="020F0502020204030204" pitchFamily="34" charset="0"/>
              <a:cs typeface="Calibri" panose="020F0502020204030204" pitchFamily="34" charset="0"/>
            </a:endParaRPr>
          </a:p>
        </p:txBody>
      </p:sp>
      <p:sp>
        <p:nvSpPr>
          <p:cNvPr id="11" name="Rectangle 10"/>
          <p:cNvSpPr/>
          <p:nvPr/>
        </p:nvSpPr>
        <p:spPr>
          <a:xfrm>
            <a:off x="454444" y="5284848"/>
            <a:ext cx="7484532" cy="400110"/>
          </a:xfrm>
          <a:prstGeom prst="rect">
            <a:avLst/>
          </a:prstGeom>
        </p:spPr>
        <p:txBody>
          <a:bodyPr wrap="square">
            <a:spAutoFit/>
          </a:bodyPr>
          <a:lstStyle/>
          <a:p>
            <a:pPr marL="0" lvl="1" indent="0" algn="ctr">
              <a:spcAft>
                <a:spcPts val="600"/>
              </a:spcAft>
              <a:buSzPct val="300000"/>
              <a:buNone/>
            </a:pPr>
            <a:r>
              <a:rPr lang="fr-FR" sz="2000" dirty="0">
                <a:latin typeface="Calibri" panose="020F0502020204030204" pitchFamily="34" charset="0"/>
                <a:cs typeface="Calibri" panose="020F0502020204030204" pitchFamily="34" charset="0"/>
              </a:rPr>
              <a:t>Capital </a:t>
            </a:r>
            <a:r>
              <a:rPr lang="fr-FR" sz="2000" dirty="0" err="1">
                <a:latin typeface="Calibri" panose="020F0502020204030204" pitchFamily="34" charset="0"/>
                <a:cs typeface="Calibri" panose="020F0502020204030204" pitchFamily="34" charset="0"/>
              </a:rPr>
              <a:t>expenditures</a:t>
            </a:r>
            <a:r>
              <a:rPr lang="fr-FR" sz="2000" dirty="0">
                <a:latin typeface="Calibri" panose="020F0502020204030204" pitchFamily="34" charset="0"/>
                <a:cs typeface="Calibri" panose="020F0502020204030204" pitchFamily="34" charset="0"/>
              </a:rPr>
              <a:t> </a:t>
            </a:r>
            <a:r>
              <a:rPr lang="fr-FR" sz="2000" dirty="0" err="1">
                <a:latin typeface="Calibri" panose="020F0502020204030204" pitchFamily="34" charset="0"/>
                <a:cs typeface="Calibri" panose="020F0502020204030204" pitchFamily="34" charset="0"/>
              </a:rPr>
              <a:t>remain</a:t>
            </a:r>
            <a:r>
              <a:rPr lang="fr-FR" sz="2000" dirty="0">
                <a:latin typeface="Calibri" panose="020F0502020204030204" pitchFamily="34" charset="0"/>
                <a:cs typeface="Calibri" panose="020F0502020204030204" pitchFamily="34" charset="0"/>
              </a:rPr>
              <a:t> </a:t>
            </a:r>
            <a:r>
              <a:rPr lang="fr-FR" sz="2000" dirty="0" err="1">
                <a:latin typeface="Calibri" panose="020F0502020204030204" pitchFamily="34" charset="0"/>
                <a:cs typeface="Calibri" panose="020F0502020204030204" pitchFamily="34" charset="0"/>
              </a:rPr>
              <a:t>low</a:t>
            </a:r>
            <a:r>
              <a:rPr lang="fr-FR" sz="2000" dirty="0">
                <a:latin typeface="Calibri" panose="020F0502020204030204" pitchFamily="34" charset="0"/>
                <a:cs typeface="Calibri" panose="020F0502020204030204" pitchFamily="34" charset="0"/>
              </a:rPr>
              <a:t> at 0.5% of </a:t>
            </a:r>
            <a:r>
              <a:rPr lang="fr-FR" sz="2000" dirty="0" smtClean="0">
                <a:latin typeface="Calibri" panose="020F0502020204030204" pitchFamily="34" charset="0"/>
                <a:cs typeface="Calibri" panose="020F0502020204030204" pitchFamily="34" charset="0"/>
              </a:rPr>
              <a:t>turnover.</a:t>
            </a:r>
            <a:endParaRPr lang="fr-FR"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4647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203201" y="486305"/>
            <a:ext cx="8229600" cy="547687"/>
          </a:xfrm>
        </p:spPr>
        <p:txBody>
          <a:bodyPr/>
          <a:lstStyle/>
          <a:p>
            <a:r>
              <a:rPr lang="fr-FR" sz="2400" b="1" i="0" kern="1200" cap="small" dirty="0" err="1" smtClean="0">
                <a:solidFill>
                  <a:schemeClr val="tx1"/>
                </a:solidFill>
                <a:latin typeface="+mn-lt"/>
                <a:cs typeface="Calibri"/>
              </a:rPr>
              <a:t>Summary</a:t>
            </a:r>
            <a:endParaRPr lang="fr-FR" sz="2400" b="1" i="0" kern="1200" cap="small" dirty="0">
              <a:solidFill>
                <a:schemeClr val="tx1"/>
              </a:solidFill>
              <a:latin typeface="+mn-lt"/>
              <a:cs typeface="Calibri"/>
            </a:endParaRPr>
          </a:p>
        </p:txBody>
      </p:sp>
      <p:sp>
        <p:nvSpPr>
          <p:cNvPr id="8" name="Rectangle 5"/>
          <p:cNvSpPr/>
          <p:nvPr/>
        </p:nvSpPr>
        <p:spPr>
          <a:xfrm>
            <a:off x="400231" y="1564041"/>
            <a:ext cx="7678450" cy="992224"/>
          </a:xfrm>
          <a:prstGeom prst="rect">
            <a:avLst/>
          </a:prstGeom>
          <a:solidFill>
            <a:srgbClr val="6E706D">
              <a:lumMod val="20000"/>
              <a:lumOff val="80000"/>
            </a:srgbClr>
          </a:solidFill>
          <a:ln w="9525" cap="flat" cmpd="sng" algn="ctr">
            <a:solidFill>
              <a:srgbClr val="FFFFFF"/>
            </a:solidFill>
            <a:prstDash val="solid"/>
          </a:ln>
          <a:effectLst>
            <a:outerShdw blurRad="50800" dist="38100" dir="16200000" rotWithShape="0">
              <a:prstClr val="black">
                <a:alpha val="40000"/>
              </a:prstClr>
            </a:outerShdw>
          </a:effectLst>
        </p:spPr>
        <p:txBody>
          <a:bodyPr tIns="72000" rtlCol="0" anchor="ctr" anchorCtr="0"/>
          <a:lstStyle/>
          <a:p>
            <a:pPr marL="0" lvl="1" indent="0" algn="just">
              <a:buSzPct val="300000"/>
              <a:buNone/>
            </a:pPr>
            <a:r>
              <a:rPr lang="fr-FR" sz="2200" dirty="0" smtClean="0">
                <a:latin typeface="Calibri" panose="020F0502020204030204" pitchFamily="34" charset="0"/>
                <a:cs typeface="Calibri" panose="020F0502020204030204" pitchFamily="34" charset="0"/>
              </a:rPr>
              <a:t>ALTEN </a:t>
            </a:r>
            <a:r>
              <a:rPr lang="fr-FR" sz="2200" dirty="0" err="1" smtClean="0">
                <a:latin typeface="Calibri" panose="020F0502020204030204" pitchFamily="34" charset="0"/>
                <a:cs typeface="Calibri" panose="020F0502020204030204" pitchFamily="34" charset="0"/>
              </a:rPr>
              <a:t>achieved</a:t>
            </a:r>
            <a:r>
              <a:rPr lang="fr-FR" sz="2200" dirty="0">
                <a:latin typeface="Calibri" panose="020F0502020204030204" pitchFamily="34" charset="0"/>
                <a:cs typeface="Calibri" panose="020F0502020204030204" pitchFamily="34" charset="0"/>
              </a:rPr>
              <a:t> </a:t>
            </a:r>
            <a:r>
              <a:rPr lang="fr-FR" sz="2200" dirty="0" smtClean="0">
                <a:latin typeface="Calibri" panose="020F0502020204030204" pitchFamily="34" charset="0"/>
                <a:cs typeface="Calibri" panose="020F0502020204030204" pitchFamily="34" charset="0"/>
              </a:rPr>
              <a:t>a </a:t>
            </a:r>
            <a:r>
              <a:rPr lang="fr-FR" sz="2200" dirty="0" err="1" smtClean="0">
                <a:latin typeface="Calibri" panose="020F0502020204030204" pitchFamily="34" charset="0"/>
                <a:cs typeface="Calibri" panose="020F0502020204030204" pitchFamily="34" charset="0"/>
              </a:rPr>
              <a:t>satisfactory</a:t>
            </a:r>
            <a:r>
              <a:rPr lang="fr-FR" sz="2200" dirty="0" smtClean="0">
                <a:latin typeface="Calibri" panose="020F0502020204030204" pitchFamily="34" charset="0"/>
                <a:cs typeface="Calibri" panose="020F0502020204030204" pitchFamily="34" charset="0"/>
              </a:rPr>
              <a:t> </a:t>
            </a:r>
            <a:r>
              <a:rPr lang="fr-FR" sz="2200" dirty="0" err="1" smtClean="0">
                <a:latin typeface="Calibri" panose="020F0502020204030204" pitchFamily="34" charset="0"/>
                <a:cs typeface="Calibri" panose="020F0502020204030204" pitchFamily="34" charset="0"/>
              </a:rPr>
              <a:t>organic</a:t>
            </a:r>
            <a:r>
              <a:rPr lang="fr-FR" sz="2200" dirty="0" smtClean="0">
                <a:latin typeface="Calibri" panose="020F0502020204030204" pitchFamily="34" charset="0"/>
                <a:cs typeface="Calibri" panose="020F0502020204030204" pitchFamily="34" charset="0"/>
              </a:rPr>
              <a:t> </a:t>
            </a:r>
            <a:r>
              <a:rPr lang="fr-FR" sz="2200" dirty="0" err="1" smtClean="0">
                <a:latin typeface="Calibri" panose="020F0502020204030204" pitchFamily="34" charset="0"/>
                <a:cs typeface="Calibri" panose="020F0502020204030204" pitchFamily="34" charset="0"/>
              </a:rPr>
              <a:t>growth</a:t>
            </a:r>
            <a:r>
              <a:rPr lang="fr-FR" sz="2200" dirty="0" smtClean="0">
                <a:latin typeface="Calibri" panose="020F0502020204030204" pitchFamily="34" charset="0"/>
                <a:cs typeface="Calibri" panose="020F0502020204030204" pitchFamily="34" charset="0"/>
              </a:rPr>
              <a:t> in the first </a:t>
            </a:r>
            <a:r>
              <a:rPr lang="fr-FR" sz="2200" dirty="0" err="1" smtClean="0">
                <a:latin typeface="Calibri" panose="020F0502020204030204" pitchFamily="34" charset="0"/>
                <a:cs typeface="Calibri" panose="020F0502020204030204" pitchFamily="34" charset="0"/>
              </a:rPr>
              <a:t>half</a:t>
            </a:r>
            <a:r>
              <a:rPr lang="fr-FR" sz="2200" dirty="0" smtClean="0">
                <a:latin typeface="Calibri" panose="020F0502020204030204" pitchFamily="34" charset="0"/>
                <a:cs typeface="Calibri" panose="020F0502020204030204" pitchFamily="34" charset="0"/>
              </a:rPr>
              <a:t> of 2017, </a:t>
            </a:r>
            <a:r>
              <a:rPr lang="fr-FR" sz="2200" dirty="0" err="1" smtClean="0">
                <a:latin typeface="Calibri" panose="020F0502020204030204" pitchFamily="34" charset="0"/>
                <a:cs typeface="Calibri" panose="020F0502020204030204" pitchFamily="34" charset="0"/>
              </a:rPr>
              <a:t>both</a:t>
            </a:r>
            <a:r>
              <a:rPr lang="fr-FR" sz="2200" dirty="0" smtClean="0">
                <a:latin typeface="Calibri" panose="020F0502020204030204" pitchFamily="34" charset="0"/>
                <a:cs typeface="Calibri" panose="020F0502020204030204" pitchFamily="34" charset="0"/>
              </a:rPr>
              <a:t> in France and </a:t>
            </a:r>
            <a:r>
              <a:rPr lang="fr-FR" sz="2200" dirty="0" err="1" smtClean="0">
                <a:latin typeface="Calibri" panose="020F0502020204030204" pitchFamily="34" charset="0"/>
                <a:cs typeface="Calibri" panose="020F0502020204030204" pitchFamily="34" charset="0"/>
              </a:rPr>
              <a:t>overseas</a:t>
            </a:r>
            <a:r>
              <a:rPr lang="fr-FR" sz="2200" dirty="0" smtClean="0">
                <a:latin typeface="Calibri" panose="020F0502020204030204" pitchFamily="34" charset="0"/>
                <a:cs typeface="Calibri" panose="020F0502020204030204" pitchFamily="34" charset="0"/>
              </a:rPr>
              <a:t>.</a:t>
            </a:r>
            <a:endParaRPr lang="fr-FR" sz="2200" dirty="0">
              <a:latin typeface="Calibri" panose="020F0502020204030204" pitchFamily="34" charset="0"/>
              <a:cs typeface="Calibri" panose="020F0502020204030204" pitchFamily="34" charset="0"/>
            </a:endParaRPr>
          </a:p>
        </p:txBody>
      </p:sp>
      <p:sp>
        <p:nvSpPr>
          <p:cNvPr id="13" name="Rectangle 5"/>
          <p:cNvSpPr/>
          <p:nvPr/>
        </p:nvSpPr>
        <p:spPr>
          <a:xfrm>
            <a:off x="400230" y="2707854"/>
            <a:ext cx="7678451" cy="1127299"/>
          </a:xfrm>
          <a:prstGeom prst="rect">
            <a:avLst/>
          </a:prstGeom>
          <a:solidFill>
            <a:srgbClr val="6E706D">
              <a:lumMod val="20000"/>
              <a:lumOff val="80000"/>
            </a:srgbClr>
          </a:solidFill>
          <a:ln w="9525" cap="flat" cmpd="sng" algn="ctr">
            <a:solidFill>
              <a:srgbClr val="FFFFFF"/>
            </a:solidFill>
            <a:prstDash val="solid"/>
          </a:ln>
          <a:effectLst>
            <a:outerShdw blurRad="50800" dist="38100" dir="16200000" rotWithShape="0">
              <a:prstClr val="black">
                <a:alpha val="40000"/>
              </a:prstClr>
            </a:outerShdw>
          </a:effectLst>
        </p:spPr>
        <p:txBody>
          <a:bodyPr tIns="72000" rtlCol="0" anchor="ctr" anchorCtr="0"/>
          <a:lstStyle/>
          <a:p>
            <a:pPr marL="285750" lvl="1" indent="-285750" algn="just">
              <a:spcBef>
                <a:spcPts val="0"/>
              </a:spcBef>
              <a:buClr>
                <a:srgbClr val="0070C0"/>
              </a:buClr>
              <a:buFont typeface="Wingdings" panose="05000000000000000000" pitchFamily="2" charset="2"/>
              <a:buChar char="Ø"/>
            </a:pPr>
            <a:r>
              <a:rPr lang="fr-FR" sz="2100" dirty="0" smtClean="0">
                <a:latin typeface="Calibri" panose="020F0502020204030204" pitchFamily="34" charset="0"/>
                <a:cs typeface="Calibri" panose="020F0502020204030204" pitchFamily="34" charset="0"/>
              </a:rPr>
              <a:t>The operating </a:t>
            </a:r>
            <a:r>
              <a:rPr lang="fr-FR" sz="2100" dirty="0" err="1" smtClean="0">
                <a:latin typeface="Calibri" panose="020F0502020204030204" pitchFamily="34" charset="0"/>
                <a:cs typeface="Calibri" panose="020F0502020204030204" pitchFamily="34" charset="0"/>
              </a:rPr>
              <a:t>margin</a:t>
            </a:r>
            <a:r>
              <a:rPr lang="fr-FR" sz="2100" dirty="0" smtClean="0">
                <a:latin typeface="Calibri" panose="020F0502020204030204" pitchFamily="34" charset="0"/>
                <a:cs typeface="Calibri" panose="020F0502020204030204" pitchFamily="34" charset="0"/>
              </a:rPr>
              <a:t> on </a:t>
            </a:r>
            <a:r>
              <a:rPr lang="fr-FR" sz="2100" dirty="0" err="1" smtClean="0">
                <a:latin typeface="Calibri" panose="020F0502020204030204" pitchFamily="34" charset="0"/>
                <a:cs typeface="Calibri" panose="020F0502020204030204" pitchFamily="34" charset="0"/>
              </a:rPr>
              <a:t>activity</a:t>
            </a:r>
            <a:r>
              <a:rPr lang="fr-FR" sz="2100" dirty="0" smtClean="0">
                <a:latin typeface="Calibri" panose="020F0502020204030204" pitchFamily="34" charset="0"/>
                <a:cs typeface="Calibri" panose="020F0502020204030204" pitchFamily="34" charset="0"/>
              </a:rPr>
              <a:t> </a:t>
            </a:r>
            <a:r>
              <a:rPr lang="fr-FR" sz="2100" dirty="0" err="1" smtClean="0">
                <a:latin typeface="Calibri" panose="020F0502020204030204" pitchFamily="34" charset="0"/>
                <a:cs typeface="Calibri" panose="020F0502020204030204" pitchFamily="34" charset="0"/>
              </a:rPr>
              <a:t>is</a:t>
            </a:r>
            <a:r>
              <a:rPr lang="fr-FR" sz="2100" dirty="0" smtClean="0">
                <a:latin typeface="Calibri" panose="020F0502020204030204" pitchFamily="34" charset="0"/>
                <a:cs typeface="Calibri" panose="020F0502020204030204" pitchFamily="34" charset="0"/>
              </a:rPr>
              <a:t> </a:t>
            </a:r>
            <a:r>
              <a:rPr lang="fr-FR" sz="2100" dirty="0" err="1" smtClean="0">
                <a:latin typeface="Calibri" panose="020F0502020204030204" pitchFamily="34" charset="0"/>
                <a:cs typeface="Calibri" panose="020F0502020204030204" pitchFamily="34" charset="0"/>
              </a:rPr>
              <a:t>mainly</a:t>
            </a:r>
            <a:r>
              <a:rPr lang="fr-FR" sz="2100" dirty="0" smtClean="0">
                <a:latin typeface="Calibri" panose="020F0502020204030204" pitchFamily="34" charset="0"/>
                <a:cs typeface="Calibri" panose="020F0502020204030204" pitchFamily="34" charset="0"/>
              </a:rPr>
              <a:t> </a:t>
            </a:r>
            <a:r>
              <a:rPr lang="fr-FR" sz="2100" dirty="0" err="1" smtClean="0">
                <a:latin typeface="Calibri" panose="020F0502020204030204" pitchFamily="34" charset="0"/>
                <a:cs typeface="Calibri" panose="020F0502020204030204" pitchFamily="34" charset="0"/>
              </a:rPr>
              <a:t>impacted</a:t>
            </a:r>
            <a:r>
              <a:rPr lang="fr-FR" sz="2100" dirty="0" smtClean="0">
                <a:latin typeface="Calibri" panose="020F0502020204030204" pitchFamily="34" charset="0"/>
                <a:cs typeface="Calibri" panose="020F0502020204030204" pitchFamily="34" charset="0"/>
              </a:rPr>
              <a:t> by </a:t>
            </a:r>
            <a:r>
              <a:rPr lang="fr-FR" sz="2100" dirty="0" err="1" smtClean="0">
                <a:latin typeface="Calibri" panose="020F0502020204030204" pitchFamily="34" charset="0"/>
                <a:cs typeface="Calibri" panose="020F0502020204030204" pitchFamily="34" charset="0"/>
              </a:rPr>
              <a:t>seasonal</a:t>
            </a:r>
            <a:r>
              <a:rPr lang="fr-FR" sz="2100" dirty="0" smtClean="0">
                <a:latin typeface="Calibri" panose="020F0502020204030204" pitchFamily="34" charset="0"/>
                <a:cs typeface="Calibri" panose="020F0502020204030204" pitchFamily="34" charset="0"/>
              </a:rPr>
              <a:t> </a:t>
            </a:r>
            <a:r>
              <a:rPr lang="fr-FR" sz="2100" dirty="0" err="1" smtClean="0">
                <a:latin typeface="Calibri" panose="020F0502020204030204" pitchFamily="34" charset="0"/>
                <a:cs typeface="Calibri" panose="020F0502020204030204" pitchFamily="34" charset="0"/>
              </a:rPr>
              <a:t>calendar</a:t>
            </a:r>
            <a:r>
              <a:rPr lang="fr-FR" sz="2100" dirty="0" smtClean="0">
                <a:latin typeface="Calibri" panose="020F0502020204030204" pitchFamily="34" charset="0"/>
                <a:cs typeface="Calibri" panose="020F0502020204030204" pitchFamily="34" charset="0"/>
              </a:rPr>
              <a:t> </a:t>
            </a:r>
            <a:r>
              <a:rPr lang="fr-FR" sz="2100" dirty="0" err="1" smtClean="0">
                <a:latin typeface="Calibri" panose="020F0502020204030204" pitchFamily="34" charset="0"/>
                <a:cs typeface="Calibri" panose="020F0502020204030204" pitchFamily="34" charset="0"/>
              </a:rPr>
              <a:t>effects</a:t>
            </a:r>
            <a:r>
              <a:rPr lang="fr-FR" sz="2100" dirty="0">
                <a:latin typeface="Calibri" panose="020F0502020204030204" pitchFamily="34" charset="0"/>
                <a:cs typeface="Calibri" panose="020F0502020204030204" pitchFamily="34" charset="0"/>
              </a:rPr>
              <a:t> </a:t>
            </a:r>
            <a:r>
              <a:rPr lang="fr-FR" sz="2100" dirty="0" smtClean="0">
                <a:latin typeface="Calibri" panose="020F0502020204030204" pitchFamily="34" charset="0"/>
                <a:cs typeface="Calibri" panose="020F0502020204030204" pitchFamily="34" charset="0"/>
              </a:rPr>
              <a:t>(60 </a:t>
            </a:r>
            <a:r>
              <a:rPr lang="fr-FR" sz="2100" dirty="0" err="1" smtClean="0">
                <a:latin typeface="Calibri" panose="020F0502020204030204" pitchFamily="34" charset="0"/>
                <a:cs typeface="Calibri" panose="020F0502020204030204" pitchFamily="34" charset="0"/>
              </a:rPr>
              <a:t>bp</a:t>
            </a:r>
            <a:r>
              <a:rPr lang="fr-FR" sz="2100" dirty="0" smtClean="0">
                <a:latin typeface="Calibri" panose="020F0502020204030204" pitchFamily="34" charset="0"/>
                <a:cs typeface="Calibri" panose="020F0502020204030204" pitchFamily="34" charset="0"/>
              </a:rPr>
              <a:t>). </a:t>
            </a:r>
            <a:endParaRPr lang="fr-FR" sz="2100" dirty="0">
              <a:latin typeface="Calibri" panose="020F0502020204030204" pitchFamily="34" charset="0"/>
              <a:cs typeface="Calibri" panose="020F0502020204030204" pitchFamily="34" charset="0"/>
            </a:endParaRPr>
          </a:p>
        </p:txBody>
      </p:sp>
      <p:sp>
        <p:nvSpPr>
          <p:cNvPr id="14" name="Rectangle 5"/>
          <p:cNvSpPr/>
          <p:nvPr/>
        </p:nvSpPr>
        <p:spPr>
          <a:xfrm>
            <a:off x="400231" y="3986742"/>
            <a:ext cx="7678450" cy="2095130"/>
          </a:xfrm>
          <a:prstGeom prst="rect">
            <a:avLst/>
          </a:prstGeom>
          <a:solidFill>
            <a:srgbClr val="6E706D">
              <a:lumMod val="20000"/>
              <a:lumOff val="80000"/>
            </a:srgbClr>
          </a:solidFill>
          <a:ln w="9525" cap="flat" cmpd="sng" algn="ctr">
            <a:solidFill>
              <a:srgbClr val="FFFFFF"/>
            </a:solidFill>
            <a:prstDash val="solid"/>
          </a:ln>
          <a:effectLst>
            <a:outerShdw blurRad="50800" dist="38100" dir="16200000" rotWithShape="0">
              <a:prstClr val="black">
                <a:alpha val="40000"/>
              </a:prstClr>
            </a:outerShdw>
          </a:effectLst>
        </p:spPr>
        <p:txBody>
          <a:bodyPr tIns="72000" rtlCol="0" anchor="ctr" anchorCtr="0"/>
          <a:lstStyle/>
          <a:p>
            <a:pPr marL="285750" lvl="1" indent="-285750">
              <a:buClr>
                <a:srgbClr val="0070C0"/>
              </a:buClr>
              <a:buSzPct val="90000"/>
              <a:buFont typeface="Wingdings" panose="05000000000000000000" pitchFamily="2" charset="2"/>
              <a:buChar char="Ø"/>
            </a:pPr>
            <a:r>
              <a:rPr lang="fr-FR" sz="2100" dirty="0" smtClean="0">
                <a:latin typeface="Calibri" panose="020F0502020204030204" pitchFamily="34" charset="0"/>
                <a:cs typeface="Calibri" panose="020F0502020204030204" pitchFamily="34" charset="0"/>
              </a:rPr>
              <a:t>Free cash flow </a:t>
            </a:r>
            <a:r>
              <a:rPr lang="fr-FR" sz="2100" dirty="0" err="1" smtClean="0">
                <a:latin typeface="Calibri" panose="020F0502020204030204" pitchFamily="34" charset="0"/>
                <a:cs typeface="Calibri" panose="020F0502020204030204" pitchFamily="34" charset="0"/>
              </a:rPr>
              <a:t>grows</a:t>
            </a:r>
            <a:r>
              <a:rPr lang="fr-FR" sz="2100" dirty="0" smtClean="0">
                <a:latin typeface="Calibri" panose="020F0502020204030204" pitchFamily="34" charset="0"/>
                <a:cs typeface="Calibri" panose="020F0502020204030204" pitchFamily="34" charset="0"/>
              </a:rPr>
              <a:t> </a:t>
            </a:r>
            <a:r>
              <a:rPr lang="fr-FR" sz="2100" dirty="0" err="1" smtClean="0">
                <a:latin typeface="Calibri" panose="020F0502020204030204" pitchFamily="34" charset="0"/>
                <a:cs typeface="Calibri" panose="020F0502020204030204" pitchFamily="34" charset="0"/>
              </a:rPr>
              <a:t>significantly</a:t>
            </a:r>
            <a:r>
              <a:rPr lang="fr-FR" sz="2100" dirty="0" smtClean="0">
                <a:latin typeface="Calibri" panose="020F0502020204030204" pitchFamily="34" charset="0"/>
                <a:cs typeface="Calibri" panose="020F0502020204030204" pitchFamily="34" charset="0"/>
              </a:rPr>
              <a:t>; on a </a:t>
            </a:r>
            <a:r>
              <a:rPr lang="fr-FR" sz="2100" dirty="0" err="1" smtClean="0">
                <a:latin typeface="Calibri" panose="020F0502020204030204" pitchFamily="34" charset="0"/>
                <a:cs typeface="Calibri" panose="020F0502020204030204" pitchFamily="34" charset="0"/>
              </a:rPr>
              <a:t>sliding</a:t>
            </a:r>
            <a:r>
              <a:rPr lang="fr-FR" sz="2100" dirty="0" smtClean="0">
                <a:latin typeface="Calibri" panose="020F0502020204030204" pitchFamily="34" charset="0"/>
                <a:cs typeface="Calibri" panose="020F0502020204030204" pitchFamily="34" charset="0"/>
              </a:rPr>
              <a:t> 12-month </a:t>
            </a:r>
            <a:r>
              <a:rPr lang="fr-FR" sz="2100" dirty="0" err="1" smtClean="0">
                <a:latin typeface="Calibri" panose="020F0502020204030204" pitchFamily="34" charset="0"/>
                <a:cs typeface="Calibri" panose="020F0502020204030204" pitchFamily="34" charset="0"/>
              </a:rPr>
              <a:t>period</a:t>
            </a:r>
            <a:r>
              <a:rPr lang="fr-FR" sz="2100" dirty="0" smtClean="0">
                <a:latin typeface="Calibri" panose="020F0502020204030204" pitchFamily="34" charset="0"/>
                <a:cs typeface="Calibri" panose="020F0502020204030204" pitchFamily="34" charset="0"/>
              </a:rPr>
              <a:t> </a:t>
            </a:r>
            <a:r>
              <a:rPr lang="fr-FR" sz="2100" dirty="0" err="1" smtClean="0">
                <a:latin typeface="Calibri" panose="020F0502020204030204" pitchFamily="34" charset="0"/>
                <a:cs typeface="Calibri" panose="020F0502020204030204" pitchFamily="34" charset="0"/>
              </a:rPr>
              <a:t>it</a:t>
            </a:r>
            <a:r>
              <a:rPr lang="fr-FR" sz="2100" dirty="0" smtClean="0">
                <a:latin typeface="Calibri" panose="020F0502020204030204" pitchFamily="34" charset="0"/>
                <a:cs typeface="Calibri" panose="020F0502020204030204" pitchFamily="34" charset="0"/>
              </a:rPr>
              <a:t> has </a:t>
            </a:r>
            <a:r>
              <a:rPr lang="fr-FR" sz="2100" dirty="0" err="1" smtClean="0">
                <a:latin typeface="Calibri" panose="020F0502020204030204" pitchFamily="34" charset="0"/>
                <a:cs typeface="Calibri" panose="020F0502020204030204" pitchFamily="34" charset="0"/>
              </a:rPr>
              <a:t>reached</a:t>
            </a:r>
            <a:r>
              <a:rPr lang="fr-FR" sz="2100" dirty="0" smtClean="0">
                <a:latin typeface="Calibri" panose="020F0502020204030204" pitchFamily="34" charset="0"/>
                <a:cs typeface="Calibri" panose="020F0502020204030204" pitchFamily="34" charset="0"/>
              </a:rPr>
              <a:t> </a:t>
            </a:r>
            <a:r>
              <a:rPr lang="fr-FR" sz="2100" dirty="0" err="1" smtClean="0">
                <a:latin typeface="Calibri" panose="020F0502020204030204" pitchFamily="34" charset="0"/>
                <a:cs typeface="Calibri" panose="020F0502020204030204" pitchFamily="34" charset="0"/>
              </a:rPr>
              <a:t>notional</a:t>
            </a:r>
            <a:r>
              <a:rPr lang="fr-FR" sz="2100" dirty="0" smtClean="0">
                <a:latin typeface="Calibri" panose="020F0502020204030204" pitchFamily="34" charset="0"/>
                <a:cs typeface="Calibri" panose="020F0502020204030204" pitchFamily="34" charset="0"/>
              </a:rPr>
              <a:t> </a:t>
            </a:r>
            <a:r>
              <a:rPr lang="fr-FR" sz="2100" dirty="0" err="1" smtClean="0">
                <a:latin typeface="Calibri" panose="020F0502020204030204" pitchFamily="34" charset="0"/>
                <a:cs typeface="Calibri" panose="020F0502020204030204" pitchFamily="34" charset="0"/>
              </a:rPr>
              <a:t>levels</a:t>
            </a:r>
            <a:r>
              <a:rPr lang="fr-FR" sz="2100" dirty="0" smtClean="0">
                <a:latin typeface="Calibri" panose="020F0502020204030204" pitchFamily="34" charset="0"/>
                <a:cs typeface="Calibri" panose="020F0502020204030204" pitchFamily="34" charset="0"/>
              </a:rPr>
              <a:t>, i.e. 6.5% of turnover </a:t>
            </a:r>
            <a:r>
              <a:rPr lang="fr-FR" sz="2100" dirty="0" err="1" smtClean="0">
                <a:latin typeface="Calibri" panose="020F0502020204030204" pitchFamily="34" charset="0"/>
                <a:cs typeface="Calibri" panose="020F0502020204030204" pitchFamily="34" charset="0"/>
              </a:rPr>
              <a:t>with</a:t>
            </a:r>
            <a:r>
              <a:rPr lang="fr-FR" sz="2100" dirty="0" smtClean="0">
                <a:latin typeface="Calibri" panose="020F0502020204030204" pitchFamily="34" charset="0"/>
                <a:cs typeface="Calibri" panose="020F0502020204030204" pitchFamily="34" charset="0"/>
              </a:rPr>
              <a:t> an operating profit on </a:t>
            </a:r>
            <a:r>
              <a:rPr lang="fr-FR" sz="2100" dirty="0" err="1" smtClean="0">
                <a:latin typeface="Calibri" panose="020F0502020204030204" pitchFamily="34" charset="0"/>
                <a:cs typeface="Calibri" panose="020F0502020204030204" pitchFamily="34" charset="0"/>
              </a:rPr>
              <a:t>activity</a:t>
            </a:r>
            <a:r>
              <a:rPr lang="fr-FR" sz="2100" dirty="0" smtClean="0">
                <a:latin typeface="Calibri" panose="020F0502020204030204" pitchFamily="34" charset="0"/>
                <a:cs typeface="Calibri" panose="020F0502020204030204" pitchFamily="34" charset="0"/>
              </a:rPr>
              <a:t> of 10% on a </a:t>
            </a:r>
            <a:r>
              <a:rPr lang="fr-FR" sz="2100" dirty="0" err="1" smtClean="0">
                <a:latin typeface="Calibri" panose="020F0502020204030204" pitchFamily="34" charset="0"/>
                <a:cs typeface="Calibri" panose="020F0502020204030204" pitchFamily="34" charset="0"/>
              </a:rPr>
              <a:t>like</a:t>
            </a:r>
            <a:r>
              <a:rPr lang="fr-FR" sz="2100" dirty="0" smtClean="0">
                <a:latin typeface="Calibri" panose="020F0502020204030204" pitchFamily="34" charset="0"/>
                <a:cs typeface="Calibri" panose="020F0502020204030204" pitchFamily="34" charset="0"/>
              </a:rPr>
              <a:t>-for-</a:t>
            </a:r>
            <a:r>
              <a:rPr lang="fr-FR" sz="2100" dirty="0" err="1" smtClean="0">
                <a:latin typeface="Calibri" panose="020F0502020204030204" pitchFamily="34" charset="0"/>
                <a:cs typeface="Calibri" panose="020F0502020204030204" pitchFamily="34" charset="0"/>
              </a:rPr>
              <a:t>like</a:t>
            </a:r>
            <a:r>
              <a:rPr lang="fr-FR" sz="2100" dirty="0" smtClean="0">
                <a:latin typeface="Calibri" panose="020F0502020204030204" pitchFamily="34" charset="0"/>
                <a:cs typeface="Calibri" panose="020F0502020204030204" pitchFamily="34" charset="0"/>
              </a:rPr>
              <a:t> basis. </a:t>
            </a:r>
            <a:endParaRPr lang="fr-FR" sz="2100" dirty="0">
              <a:latin typeface="Calibri" panose="020F0502020204030204" pitchFamily="34" charset="0"/>
              <a:cs typeface="Calibri" panose="020F0502020204030204" pitchFamily="34" charset="0"/>
            </a:endParaRPr>
          </a:p>
          <a:p>
            <a:pPr marL="285750" lvl="1" indent="-285750">
              <a:buFont typeface="Wingdings" panose="05000000000000000000" pitchFamily="2" charset="2"/>
              <a:buChar char="Ø"/>
            </a:pPr>
            <a:endParaRPr lang="fr-FR" sz="1000" dirty="0">
              <a:latin typeface="Calibri" panose="020F0502020204030204" pitchFamily="34" charset="0"/>
              <a:cs typeface="Calibri" panose="020F0502020204030204" pitchFamily="34" charset="0"/>
            </a:endParaRPr>
          </a:p>
          <a:p>
            <a:pPr marL="285750" lvl="1" indent="-285750">
              <a:buClr>
                <a:srgbClr val="0070C0"/>
              </a:buClr>
              <a:buSzPct val="90000"/>
              <a:buFont typeface="Wingdings" panose="05000000000000000000" pitchFamily="2" charset="2"/>
              <a:buChar char="Ø"/>
            </a:pPr>
            <a:r>
              <a:rPr lang="fr-FR" sz="2100" dirty="0" smtClean="0">
                <a:latin typeface="Calibri" panose="020F0502020204030204" pitchFamily="34" charset="0"/>
                <a:cs typeface="Calibri" panose="020F0502020204030204" pitchFamily="34" charset="0"/>
              </a:rPr>
              <a:t>The Group has self-</a:t>
            </a:r>
            <a:r>
              <a:rPr lang="fr-FR" sz="2100" dirty="0" err="1" smtClean="0">
                <a:latin typeface="Calibri" panose="020F0502020204030204" pitchFamily="34" charset="0"/>
                <a:cs typeface="Calibri" panose="020F0502020204030204" pitchFamily="34" charset="0"/>
              </a:rPr>
              <a:t>financed</a:t>
            </a:r>
            <a:r>
              <a:rPr lang="fr-FR" sz="2100" dirty="0" smtClean="0">
                <a:latin typeface="Calibri" panose="020F0502020204030204" pitchFamily="34" charset="0"/>
                <a:cs typeface="Calibri" panose="020F0502020204030204" pitchFamily="34" charset="0"/>
              </a:rPr>
              <a:t> </a:t>
            </a:r>
            <a:r>
              <a:rPr lang="fr-FR" sz="2100" dirty="0" err="1" smtClean="0">
                <a:latin typeface="Calibri" panose="020F0502020204030204" pitchFamily="34" charset="0"/>
                <a:cs typeface="Calibri" panose="020F0502020204030204" pitchFamily="34" charset="0"/>
              </a:rPr>
              <a:t>its</a:t>
            </a:r>
            <a:r>
              <a:rPr lang="fr-FR" sz="2100" dirty="0" smtClean="0">
                <a:latin typeface="Calibri" panose="020F0502020204030204" pitchFamily="34" charset="0"/>
                <a:cs typeface="Calibri" panose="020F0502020204030204" pitchFamily="34" charset="0"/>
              </a:rPr>
              <a:t> </a:t>
            </a:r>
            <a:r>
              <a:rPr lang="fr-FR" sz="2100" dirty="0" err="1" smtClean="0">
                <a:latin typeface="Calibri" panose="020F0502020204030204" pitchFamily="34" charset="0"/>
                <a:cs typeface="Calibri" panose="020F0502020204030204" pitchFamily="34" charset="0"/>
              </a:rPr>
              <a:t>organic</a:t>
            </a:r>
            <a:r>
              <a:rPr lang="fr-FR" sz="2100" dirty="0" smtClean="0">
                <a:latin typeface="Calibri" panose="020F0502020204030204" pitchFamily="34" charset="0"/>
                <a:cs typeface="Calibri" panose="020F0502020204030204" pitchFamily="34" charset="0"/>
              </a:rPr>
              <a:t> </a:t>
            </a:r>
            <a:r>
              <a:rPr lang="fr-FR" sz="2100" dirty="0" err="1" smtClean="0">
                <a:latin typeface="Calibri" panose="020F0502020204030204" pitchFamily="34" charset="0"/>
                <a:cs typeface="Calibri" panose="020F0502020204030204" pitchFamily="34" charset="0"/>
              </a:rPr>
              <a:t>growth</a:t>
            </a:r>
            <a:r>
              <a:rPr lang="fr-FR" sz="2100" dirty="0" smtClean="0">
                <a:latin typeface="Calibri" panose="020F0502020204030204" pitchFamily="34" charset="0"/>
                <a:cs typeface="Calibri" panose="020F0502020204030204" pitchFamily="34" charset="0"/>
              </a:rPr>
              <a:t>, </a:t>
            </a:r>
            <a:r>
              <a:rPr lang="fr-FR" sz="2100" dirty="0" err="1" smtClean="0">
                <a:latin typeface="Calibri" panose="020F0502020204030204" pitchFamily="34" charset="0"/>
                <a:cs typeface="Calibri" panose="020F0502020204030204" pitchFamily="34" charset="0"/>
              </a:rPr>
              <a:t>external</a:t>
            </a:r>
            <a:r>
              <a:rPr lang="fr-FR" sz="2100" dirty="0" smtClean="0">
                <a:latin typeface="Calibri" panose="020F0502020204030204" pitchFamily="34" charset="0"/>
                <a:cs typeface="Calibri" panose="020F0502020204030204" pitchFamily="34" charset="0"/>
              </a:rPr>
              <a:t> </a:t>
            </a:r>
            <a:r>
              <a:rPr lang="fr-FR" sz="2100" dirty="0" err="1" smtClean="0">
                <a:latin typeface="Calibri" panose="020F0502020204030204" pitchFamily="34" charset="0"/>
                <a:cs typeface="Calibri" panose="020F0502020204030204" pitchFamily="34" charset="0"/>
              </a:rPr>
              <a:t>growth</a:t>
            </a:r>
            <a:r>
              <a:rPr lang="fr-FR" sz="2100" dirty="0" smtClean="0">
                <a:latin typeface="Calibri" panose="020F0502020204030204" pitchFamily="34" charset="0"/>
                <a:cs typeface="Calibri" panose="020F0502020204030204" pitchFamily="34" charset="0"/>
              </a:rPr>
              <a:t> and </a:t>
            </a:r>
            <a:r>
              <a:rPr lang="fr-FR" sz="2100" dirty="0" err="1" smtClean="0">
                <a:latin typeface="Calibri" panose="020F0502020204030204" pitchFamily="34" charset="0"/>
                <a:cs typeface="Calibri" panose="020F0502020204030204" pitchFamily="34" charset="0"/>
              </a:rPr>
              <a:t>dividend</a:t>
            </a:r>
            <a:r>
              <a:rPr lang="fr-FR" sz="2100" dirty="0" smtClean="0">
                <a:latin typeface="Calibri" panose="020F0502020204030204" pitchFamily="34" charset="0"/>
                <a:cs typeface="Calibri" panose="020F0502020204030204" pitchFamily="34" charset="0"/>
              </a:rPr>
              <a:t> </a:t>
            </a:r>
            <a:r>
              <a:rPr lang="fr-FR" sz="2100" dirty="0" err="1" smtClean="0">
                <a:latin typeface="Calibri" panose="020F0502020204030204" pitchFamily="34" charset="0"/>
                <a:cs typeface="Calibri" panose="020F0502020204030204" pitchFamily="34" charset="0"/>
              </a:rPr>
              <a:t>payments</a:t>
            </a:r>
            <a:r>
              <a:rPr lang="fr-FR" sz="2100" dirty="0" smtClean="0">
                <a:latin typeface="Calibri" panose="020F0502020204030204" pitchFamily="34" charset="0"/>
                <a:cs typeface="Calibri" panose="020F0502020204030204" pitchFamily="34" charset="0"/>
              </a:rPr>
              <a:t>.</a:t>
            </a:r>
            <a:endParaRPr lang="fr-FR" sz="2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4117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3810000"/>
            <a:ext cx="9144000" cy="1743075"/>
          </a:xfrm>
          <a:prstGeom prst="rect">
            <a:avLst/>
          </a:prstGeom>
        </p:spPr>
        <p:txBody>
          <a:bodyPr rtlCol="0">
            <a:noAutofit/>
          </a:bodyPr>
          <a:lstStyle/>
          <a:p>
            <a:pPr marL="0" indent="0" algn="ctr"/>
            <a:r>
              <a:rPr lang="en-US" sz="4800" b="1" dirty="0" smtClean="0">
                <a:solidFill>
                  <a:schemeClr val="tx1"/>
                </a:solidFill>
                <a:latin typeface="Century Gothic" panose="020B0502020202020204" pitchFamily="34" charset="0"/>
              </a:rPr>
              <a:t>Growth strategy</a:t>
            </a:r>
            <a:endParaRPr lang="en-US" sz="48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57301961"/>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cap="small" dirty="0" err="1" smtClean="0">
                <a:latin typeface="+mn-lt"/>
              </a:rPr>
              <a:t>Strategy</a:t>
            </a:r>
            <a:r>
              <a:rPr lang="fr-FR" cap="small" dirty="0" smtClean="0">
                <a:latin typeface="+mn-lt"/>
              </a:rPr>
              <a:t> for the </a:t>
            </a:r>
            <a:r>
              <a:rPr lang="fr-FR" cap="small" dirty="0" err="1" smtClean="0">
                <a:latin typeface="+mn-lt"/>
              </a:rPr>
              <a:t>next</a:t>
            </a:r>
            <a:r>
              <a:rPr lang="fr-FR" cap="small" dirty="0" smtClean="0">
                <a:latin typeface="+mn-lt"/>
              </a:rPr>
              <a:t> </a:t>
            </a:r>
            <a:r>
              <a:rPr lang="fr-FR" cap="small" dirty="0" err="1" smtClean="0">
                <a:latin typeface="+mn-lt"/>
              </a:rPr>
              <a:t>three</a:t>
            </a:r>
            <a:r>
              <a:rPr lang="fr-FR" cap="small" dirty="0" smtClean="0">
                <a:latin typeface="+mn-lt"/>
              </a:rPr>
              <a:t> </a:t>
            </a:r>
            <a:r>
              <a:rPr lang="fr-FR" cap="small" dirty="0" err="1" smtClean="0">
                <a:latin typeface="+mn-lt"/>
              </a:rPr>
              <a:t>years</a:t>
            </a:r>
            <a:endParaRPr lang="fr-FR" cap="small" dirty="0">
              <a:latin typeface="+mn-lt"/>
            </a:endParaRPr>
          </a:p>
        </p:txBody>
      </p:sp>
      <p:sp>
        <p:nvSpPr>
          <p:cNvPr id="11" name="Rectangle 5"/>
          <p:cNvSpPr/>
          <p:nvPr/>
        </p:nvSpPr>
        <p:spPr>
          <a:xfrm>
            <a:off x="304799" y="1656474"/>
            <a:ext cx="8542215" cy="1153492"/>
          </a:xfrm>
          <a:prstGeom prst="round2SameRect">
            <a:avLst/>
          </a:prstGeom>
          <a:solidFill>
            <a:srgbClr val="6E706D">
              <a:lumMod val="20000"/>
              <a:lumOff val="80000"/>
            </a:srgbClr>
          </a:solidFill>
          <a:ln w="6350" cap="flat" cmpd="sng" algn="ctr">
            <a:solidFill>
              <a:schemeClr val="bg1"/>
            </a:solidFill>
            <a:prstDash val="sysDot"/>
          </a:ln>
          <a:effectLst>
            <a:outerShdw blurRad="50800" dist="38100" dir="16200000" rotWithShape="0">
              <a:prstClr val="black">
                <a:alpha val="40000"/>
              </a:prstClr>
            </a:outerShdw>
          </a:effectLst>
        </p:spPr>
        <p:txBody>
          <a:bodyPr tIns="72000" rtlCol="0" anchor="ctr" anchorCtr="0"/>
          <a:lstStyle/>
          <a:p>
            <a:pPr marL="177800" lvl="0" indent="-177800" defTabSz="457200" fontAlgn="auto">
              <a:spcBef>
                <a:spcPts val="0"/>
              </a:spcBef>
              <a:spcAft>
                <a:spcPts val="0"/>
              </a:spcAft>
              <a:buClr>
                <a:srgbClr val="0070C0"/>
              </a:buClr>
              <a:buFont typeface="Wingdings" panose="05000000000000000000" pitchFamily="2" charset="2"/>
              <a:buChar char="§"/>
              <a:defRPr/>
            </a:pPr>
            <a:r>
              <a:rPr lang="fr-FR" sz="2000" b="1" dirty="0" err="1" smtClean="0">
                <a:latin typeface="Calibri" panose="020F0502020204030204" pitchFamily="34" charset="0"/>
                <a:cs typeface="Calibri" panose="020F0502020204030204" pitchFamily="34" charset="0"/>
              </a:rPr>
              <a:t>Remain</a:t>
            </a:r>
            <a:r>
              <a:rPr lang="fr-FR" sz="2000" b="1" dirty="0" smtClean="0">
                <a:latin typeface="Calibri" panose="020F0502020204030204" pitchFamily="34" charset="0"/>
                <a:cs typeface="Calibri" panose="020F0502020204030204" pitchFamily="34" charset="0"/>
              </a:rPr>
              <a:t> </a:t>
            </a:r>
            <a:r>
              <a:rPr lang="fr-FR" sz="2000" b="1" dirty="0" err="1" smtClean="0">
                <a:latin typeface="Calibri" panose="020F0502020204030204" pitchFamily="34" charset="0"/>
                <a:cs typeface="Calibri" panose="020F0502020204030204" pitchFamily="34" charset="0"/>
              </a:rPr>
              <a:t>focused</a:t>
            </a:r>
            <a:r>
              <a:rPr lang="fr-FR" sz="2000" b="1" dirty="0" smtClean="0">
                <a:latin typeface="Calibri" panose="020F0502020204030204" pitchFamily="34" charset="0"/>
                <a:cs typeface="Calibri" panose="020F0502020204030204" pitchFamily="34" charset="0"/>
              </a:rPr>
              <a:t> on high </a:t>
            </a:r>
            <a:r>
              <a:rPr lang="fr-FR" sz="2000" b="1" dirty="0" err="1" smtClean="0">
                <a:latin typeface="Calibri" panose="020F0502020204030204" pitchFamily="34" charset="0"/>
                <a:cs typeface="Calibri" panose="020F0502020204030204" pitchFamily="34" charset="0"/>
              </a:rPr>
              <a:t>added</a:t>
            </a:r>
            <a:r>
              <a:rPr lang="fr-FR" sz="2000" b="1" dirty="0" smtClean="0">
                <a:latin typeface="Calibri" panose="020F0502020204030204" pitchFamily="34" charset="0"/>
                <a:cs typeface="Calibri" panose="020F0502020204030204" pitchFamily="34" charset="0"/>
              </a:rPr>
              <a:t> value engineering </a:t>
            </a:r>
            <a:r>
              <a:rPr lang="fr-FR" sz="2000" b="1" dirty="0" err="1" smtClean="0">
                <a:latin typeface="Calibri" panose="020F0502020204030204" pitchFamily="34" charset="0"/>
                <a:cs typeface="Calibri" panose="020F0502020204030204" pitchFamily="34" charset="0"/>
              </a:rPr>
              <a:t>skills</a:t>
            </a:r>
            <a:r>
              <a:rPr lang="fr-FR" sz="2000" dirty="0" smtClean="0">
                <a:latin typeface="Calibri" panose="020F0502020204030204" pitchFamily="34" charset="0"/>
                <a:cs typeface="Calibri" panose="020F0502020204030204" pitchFamily="34" charset="0"/>
              </a:rPr>
              <a:t>:</a:t>
            </a:r>
            <a:endParaRPr lang="fr-FR" sz="2000" dirty="0">
              <a:latin typeface="Calibri" panose="020F0502020204030204" pitchFamily="34" charset="0"/>
              <a:cs typeface="Calibri" panose="020F0502020204030204" pitchFamily="34" charset="0"/>
            </a:endParaRPr>
          </a:p>
          <a:p>
            <a:pPr marL="355600" lvl="1" indent="-285750">
              <a:buClr>
                <a:srgbClr val="0070C0"/>
              </a:buClr>
              <a:buSzPct val="80000"/>
              <a:buFont typeface="Wingdings" panose="05000000000000000000" pitchFamily="2" charset="2"/>
              <a:buChar char="Ø"/>
            </a:pPr>
            <a:r>
              <a:rPr lang="fr-FR" dirty="0">
                <a:latin typeface="Calibri" panose="020F0502020204030204" pitchFamily="34" charset="0"/>
                <a:cs typeface="Calibri" panose="020F0502020204030204" pitchFamily="34" charset="0"/>
              </a:rPr>
              <a:t>Alten </a:t>
            </a:r>
            <a:r>
              <a:rPr lang="fr-FR" dirty="0" err="1">
                <a:latin typeface="Calibri" panose="020F0502020204030204" pitchFamily="34" charset="0"/>
                <a:cs typeface="Calibri" panose="020F0502020204030204" pitchFamily="34" charset="0"/>
              </a:rPr>
              <a:t>Core</a:t>
            </a:r>
            <a:r>
              <a:rPr lang="fr-FR" dirty="0">
                <a:latin typeface="Calibri" panose="020F0502020204030204" pitchFamily="34" charset="0"/>
                <a:cs typeface="Calibri" panose="020F0502020204030204" pitchFamily="34" charset="0"/>
              </a:rPr>
              <a:t> business </a:t>
            </a:r>
            <a:r>
              <a:rPr lang="fr-FR" dirty="0" smtClean="0">
                <a:latin typeface="Calibri" panose="020F0502020204030204" pitchFamily="34" charset="0"/>
                <a:cs typeface="Calibri" panose="020F0502020204030204" pitchFamily="34" charset="0"/>
              </a:rPr>
              <a:t>    80</a:t>
            </a:r>
            <a:r>
              <a:rPr lang="fr-FR" dirty="0">
                <a:latin typeface="Calibri" panose="020F0502020204030204" pitchFamily="34" charset="0"/>
                <a:cs typeface="Calibri" panose="020F0502020204030204" pitchFamily="34" charset="0"/>
              </a:rPr>
              <a:t>%   </a:t>
            </a:r>
            <a:r>
              <a:rPr lang="fr-FR" sz="1600" dirty="0" smtClean="0">
                <a:latin typeface="Calibri" panose="020F0502020204030204" pitchFamily="34" charset="0"/>
                <a:cs typeface="Calibri" panose="020F0502020204030204" pitchFamily="34" charset="0"/>
              </a:rPr>
              <a:t>in </a:t>
            </a:r>
            <a:r>
              <a:rPr lang="fr-FR" sz="1600" dirty="0" err="1" smtClean="0">
                <a:latin typeface="Calibri" panose="020F0502020204030204" pitchFamily="34" charset="0"/>
                <a:cs typeface="Calibri" panose="020F0502020204030204" pitchFamily="34" charset="0"/>
              </a:rPr>
              <a:t>Studies</a:t>
            </a:r>
            <a:r>
              <a:rPr lang="fr-FR" sz="1600" dirty="0" smtClean="0">
                <a:latin typeface="Calibri" panose="020F0502020204030204" pitchFamily="34" charset="0"/>
                <a:cs typeface="Calibri" panose="020F0502020204030204" pitchFamily="34" charset="0"/>
              </a:rPr>
              <a:t> – Conception - Engineering</a:t>
            </a:r>
            <a:endParaRPr lang="fr-FR" sz="1600" dirty="0">
              <a:latin typeface="Calibri" panose="020F0502020204030204" pitchFamily="34" charset="0"/>
              <a:cs typeface="Calibri" panose="020F0502020204030204" pitchFamily="34" charset="0"/>
            </a:endParaRPr>
          </a:p>
          <a:p>
            <a:pPr marL="355600" lvl="1" indent="-285750">
              <a:buClr>
                <a:srgbClr val="0070C0"/>
              </a:buClr>
              <a:buSzPct val="80000"/>
              <a:buFont typeface="Wingdings" panose="05000000000000000000" pitchFamily="2" charset="2"/>
              <a:buChar char="Ø"/>
              <a:tabLst>
                <a:tab pos="2424113" algn="l"/>
              </a:tabLst>
            </a:pPr>
            <a:r>
              <a:rPr lang="fr-FR" dirty="0" smtClean="0">
                <a:latin typeface="Calibri" panose="020F0502020204030204" pitchFamily="34" charset="0"/>
                <a:cs typeface="Calibri" panose="020F0502020204030204" pitchFamily="34" charset="0"/>
              </a:rPr>
              <a:t>Solutions	20</a:t>
            </a:r>
            <a:r>
              <a:rPr lang="fr-FR" dirty="0">
                <a:latin typeface="Calibri" panose="020F0502020204030204" pitchFamily="34" charset="0"/>
                <a:cs typeface="Calibri" panose="020F0502020204030204" pitchFamily="34" charset="0"/>
              </a:rPr>
              <a:t>%  </a:t>
            </a:r>
            <a:r>
              <a:rPr lang="fr-FR" dirty="0" smtClean="0">
                <a:latin typeface="Calibri" panose="020F0502020204030204" pitchFamily="34" charset="0"/>
                <a:cs typeface="Calibri" panose="020F0502020204030204" pitchFamily="34" charset="0"/>
              </a:rPr>
              <a:t> </a:t>
            </a:r>
            <a:r>
              <a:rPr lang="fr-FR" sz="1600" dirty="0" err="1" smtClean="0">
                <a:latin typeface="Calibri" panose="020F0502020204030204" pitchFamily="34" charset="0"/>
                <a:cs typeface="Calibri" panose="020F0502020204030204" pitchFamily="34" charset="0"/>
              </a:rPr>
              <a:t>complementary</a:t>
            </a:r>
            <a:r>
              <a:rPr lang="fr-FR" sz="1600" dirty="0" smtClean="0">
                <a:latin typeface="Calibri" panose="020F0502020204030204" pitchFamily="34" charset="0"/>
                <a:cs typeface="Calibri" panose="020F0502020204030204" pitchFamily="34" charset="0"/>
              </a:rPr>
              <a:t> </a:t>
            </a:r>
            <a:r>
              <a:rPr lang="fr-FR" sz="1600" dirty="0" err="1" smtClean="0">
                <a:latin typeface="Calibri" panose="020F0502020204030204" pitchFamily="34" charset="0"/>
                <a:cs typeface="Calibri" panose="020F0502020204030204" pitchFamily="34" charset="0"/>
              </a:rPr>
              <a:t>offers</a:t>
            </a:r>
            <a:r>
              <a:rPr lang="fr-FR" sz="1600" dirty="0" smtClean="0">
                <a:latin typeface="Calibri" panose="020F0502020204030204" pitchFamily="34" charset="0"/>
                <a:cs typeface="Calibri" panose="020F0502020204030204" pitchFamily="34" charset="0"/>
              </a:rPr>
              <a:t>, training, </a:t>
            </a:r>
            <a:r>
              <a:rPr lang="fr-FR" sz="1600" dirty="0">
                <a:latin typeface="Calibri" panose="020F0502020204030204" pitchFamily="34" charset="0"/>
                <a:cs typeface="Calibri" panose="020F0502020204030204" pitchFamily="34" charset="0"/>
              </a:rPr>
              <a:t>Customer </a:t>
            </a:r>
            <a:r>
              <a:rPr lang="fr-FR" sz="1600" dirty="0" smtClean="0">
                <a:latin typeface="Calibri" panose="020F0502020204030204" pitchFamily="34" charset="0"/>
                <a:cs typeface="Calibri" panose="020F0502020204030204" pitchFamily="34" charset="0"/>
              </a:rPr>
              <a:t>support etc.</a:t>
            </a:r>
            <a:endParaRPr lang="fr-FR" sz="1600" dirty="0">
              <a:latin typeface="Calibri" panose="020F0502020204030204" pitchFamily="34" charset="0"/>
              <a:cs typeface="Calibri" panose="020F0502020204030204" pitchFamily="34" charset="0"/>
            </a:endParaRPr>
          </a:p>
        </p:txBody>
      </p:sp>
      <p:sp>
        <p:nvSpPr>
          <p:cNvPr id="12" name="Rectangle 5"/>
          <p:cNvSpPr/>
          <p:nvPr/>
        </p:nvSpPr>
        <p:spPr>
          <a:xfrm>
            <a:off x="304800" y="2934779"/>
            <a:ext cx="8542215" cy="1396998"/>
          </a:xfrm>
          <a:custGeom>
            <a:avLst/>
            <a:gdLst>
              <a:gd name="connsiteX0" fmla="*/ 0 w 2592000"/>
              <a:gd name="connsiteY0" fmla="*/ 0 h 1415143"/>
              <a:gd name="connsiteX1" fmla="*/ 2592000 w 2592000"/>
              <a:gd name="connsiteY1" fmla="*/ 0 h 1415143"/>
              <a:gd name="connsiteX2" fmla="*/ 2592000 w 2592000"/>
              <a:gd name="connsiteY2" fmla="*/ 1415143 h 1415143"/>
              <a:gd name="connsiteX3" fmla="*/ 0 w 2592000"/>
              <a:gd name="connsiteY3" fmla="*/ 1415143 h 1415143"/>
              <a:gd name="connsiteX4" fmla="*/ 0 w 2592000"/>
              <a:gd name="connsiteY4" fmla="*/ 0 h 1415143"/>
              <a:gd name="connsiteX0" fmla="*/ 0 w 2592000"/>
              <a:gd name="connsiteY0" fmla="*/ 4233 h 1419376"/>
              <a:gd name="connsiteX1" fmla="*/ 1282962 w 2592000"/>
              <a:gd name="connsiteY1" fmla="*/ 0 h 1419376"/>
              <a:gd name="connsiteX2" fmla="*/ 2592000 w 2592000"/>
              <a:gd name="connsiteY2" fmla="*/ 4233 h 1419376"/>
              <a:gd name="connsiteX3" fmla="*/ 2592000 w 2592000"/>
              <a:gd name="connsiteY3" fmla="*/ 1419376 h 1419376"/>
              <a:gd name="connsiteX4" fmla="*/ 0 w 2592000"/>
              <a:gd name="connsiteY4" fmla="*/ 1419376 h 1419376"/>
              <a:gd name="connsiteX5" fmla="*/ 0 w 2592000"/>
              <a:gd name="connsiteY5" fmla="*/ 4233 h 1419376"/>
              <a:gd name="connsiteX0" fmla="*/ 0 w 2592000"/>
              <a:gd name="connsiteY0" fmla="*/ 71967 h 1487110"/>
              <a:gd name="connsiteX1" fmla="*/ 1282962 w 2592000"/>
              <a:gd name="connsiteY1" fmla="*/ 0 h 1487110"/>
              <a:gd name="connsiteX2" fmla="*/ 2592000 w 2592000"/>
              <a:gd name="connsiteY2" fmla="*/ 71967 h 1487110"/>
              <a:gd name="connsiteX3" fmla="*/ 2592000 w 2592000"/>
              <a:gd name="connsiteY3" fmla="*/ 1487110 h 1487110"/>
              <a:gd name="connsiteX4" fmla="*/ 0 w 2592000"/>
              <a:gd name="connsiteY4" fmla="*/ 1487110 h 1487110"/>
              <a:gd name="connsiteX5" fmla="*/ 0 w 2592000"/>
              <a:gd name="connsiteY5" fmla="*/ 71967 h 1487110"/>
              <a:gd name="connsiteX0" fmla="*/ 0 w 2592000"/>
              <a:gd name="connsiteY0" fmla="*/ 105833 h 1520976"/>
              <a:gd name="connsiteX1" fmla="*/ 1282962 w 2592000"/>
              <a:gd name="connsiteY1" fmla="*/ 0 h 1520976"/>
              <a:gd name="connsiteX2" fmla="*/ 2592000 w 2592000"/>
              <a:gd name="connsiteY2" fmla="*/ 105833 h 1520976"/>
              <a:gd name="connsiteX3" fmla="*/ 2592000 w 2592000"/>
              <a:gd name="connsiteY3" fmla="*/ 1520976 h 1520976"/>
              <a:gd name="connsiteX4" fmla="*/ 0 w 2592000"/>
              <a:gd name="connsiteY4" fmla="*/ 1520976 h 1520976"/>
              <a:gd name="connsiteX5" fmla="*/ 0 w 2592000"/>
              <a:gd name="connsiteY5" fmla="*/ 105833 h 1520976"/>
              <a:gd name="connsiteX0" fmla="*/ 0 w 2592000"/>
              <a:gd name="connsiteY0" fmla="*/ 148167 h 1563310"/>
              <a:gd name="connsiteX1" fmla="*/ 1282962 w 2592000"/>
              <a:gd name="connsiteY1" fmla="*/ 0 h 1563310"/>
              <a:gd name="connsiteX2" fmla="*/ 2592000 w 2592000"/>
              <a:gd name="connsiteY2" fmla="*/ 148167 h 1563310"/>
              <a:gd name="connsiteX3" fmla="*/ 2592000 w 2592000"/>
              <a:gd name="connsiteY3" fmla="*/ 1563310 h 1563310"/>
              <a:gd name="connsiteX4" fmla="*/ 0 w 2592000"/>
              <a:gd name="connsiteY4" fmla="*/ 1563310 h 1563310"/>
              <a:gd name="connsiteX5" fmla="*/ 0 w 2592000"/>
              <a:gd name="connsiteY5" fmla="*/ 148167 h 1563310"/>
              <a:gd name="connsiteX0" fmla="*/ 0 w 2592000"/>
              <a:gd name="connsiteY0" fmla="*/ 33992 h 1449135"/>
              <a:gd name="connsiteX1" fmla="*/ 1277329 w 2592000"/>
              <a:gd name="connsiteY1" fmla="*/ 0 h 1449135"/>
              <a:gd name="connsiteX2" fmla="*/ 2592000 w 2592000"/>
              <a:gd name="connsiteY2" fmla="*/ 33992 h 1449135"/>
              <a:gd name="connsiteX3" fmla="*/ 2592000 w 2592000"/>
              <a:gd name="connsiteY3" fmla="*/ 1449135 h 1449135"/>
              <a:gd name="connsiteX4" fmla="*/ 0 w 2592000"/>
              <a:gd name="connsiteY4" fmla="*/ 1449135 h 1449135"/>
              <a:gd name="connsiteX5" fmla="*/ 0 w 2592000"/>
              <a:gd name="connsiteY5" fmla="*/ 33992 h 144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2000" h="1449135">
                <a:moveTo>
                  <a:pt x="0" y="33992"/>
                </a:moveTo>
                <a:lnTo>
                  <a:pt x="1277329" y="0"/>
                </a:lnTo>
                <a:lnTo>
                  <a:pt x="2592000" y="33992"/>
                </a:lnTo>
                <a:lnTo>
                  <a:pt x="2592000" y="1449135"/>
                </a:lnTo>
                <a:lnTo>
                  <a:pt x="0" y="1449135"/>
                </a:lnTo>
                <a:lnTo>
                  <a:pt x="0" y="33992"/>
                </a:lnTo>
                <a:close/>
              </a:path>
            </a:pathLst>
          </a:custGeom>
          <a:solidFill>
            <a:srgbClr val="6E706D">
              <a:lumMod val="20000"/>
              <a:lumOff val="80000"/>
            </a:srgbClr>
          </a:solidFill>
          <a:ln w="9525" cap="flat" cmpd="sng" algn="ctr">
            <a:solidFill>
              <a:srgbClr val="FFFFFF"/>
            </a:solidFill>
            <a:prstDash val="solid"/>
          </a:ln>
          <a:effectLst>
            <a:outerShdw blurRad="50800" dist="38100" dir="16200000" rotWithShape="0">
              <a:prstClr val="black">
                <a:alpha val="40000"/>
              </a:prstClr>
            </a:outerShdw>
          </a:effectLst>
        </p:spPr>
        <p:txBody>
          <a:bodyPr tIns="72000" rtlCol="0" anchor="ctr" anchorCtr="0"/>
          <a:lstStyle/>
          <a:p>
            <a:pPr marL="177800" indent="-177800">
              <a:buClr>
                <a:srgbClr val="0070C0"/>
              </a:buClr>
              <a:buFont typeface="Wingdings" panose="05000000000000000000" pitchFamily="2" charset="2"/>
              <a:buChar char="§"/>
            </a:pPr>
            <a:r>
              <a:rPr lang="fr-FR" sz="2000" b="1" dirty="0" err="1" smtClean="0">
                <a:latin typeface="Calibri" panose="020F0502020204030204" pitchFamily="34" charset="0"/>
                <a:cs typeface="Calibri" panose="020F0502020204030204" pitchFamily="34" charset="0"/>
              </a:rPr>
              <a:t>Deploy</a:t>
            </a:r>
            <a:r>
              <a:rPr lang="fr-FR" sz="2000" b="1" dirty="0" smtClean="0">
                <a:latin typeface="Calibri" panose="020F0502020204030204" pitchFamily="34" charset="0"/>
                <a:cs typeface="Calibri" panose="020F0502020204030204" pitchFamily="34" charset="0"/>
              </a:rPr>
              <a:t> </a:t>
            </a:r>
            <a:r>
              <a:rPr lang="fr-FR" sz="2000" b="1" dirty="0" err="1" smtClean="0">
                <a:latin typeface="Calibri" panose="020F0502020204030204" pitchFamily="34" charset="0"/>
                <a:cs typeface="Calibri" panose="020F0502020204030204" pitchFamily="34" charset="0"/>
              </a:rPr>
              <a:t>our</a:t>
            </a:r>
            <a:r>
              <a:rPr lang="fr-FR" sz="2000" b="1" dirty="0" smtClean="0">
                <a:latin typeface="Calibri" panose="020F0502020204030204" pitchFamily="34" charset="0"/>
                <a:cs typeface="Calibri" panose="020F0502020204030204" pitchFamily="34" charset="0"/>
              </a:rPr>
              <a:t> </a:t>
            </a:r>
            <a:r>
              <a:rPr lang="fr-FR" sz="2000" b="1" dirty="0" err="1" smtClean="0">
                <a:latin typeface="Calibri" panose="020F0502020204030204" pitchFamily="34" charset="0"/>
                <a:cs typeface="Calibri" panose="020F0502020204030204" pitchFamily="34" charset="0"/>
              </a:rPr>
              <a:t>organization</a:t>
            </a:r>
            <a:r>
              <a:rPr lang="fr-FR" sz="2000" b="1" dirty="0" smtClean="0">
                <a:latin typeface="Calibri" panose="020F0502020204030204" pitchFamily="34" charset="0"/>
                <a:cs typeface="Calibri" panose="020F0502020204030204" pitchFamily="34" charset="0"/>
              </a:rPr>
              <a:t> (</a:t>
            </a:r>
            <a:r>
              <a:rPr lang="fr-FR" sz="2000" b="1" dirty="0" err="1" smtClean="0">
                <a:latin typeface="Calibri" panose="020F0502020204030204" pitchFamily="34" charset="0"/>
                <a:cs typeface="Calibri" panose="020F0502020204030204" pitchFamily="34" charset="0"/>
              </a:rPr>
              <a:t>technical</a:t>
            </a:r>
            <a:r>
              <a:rPr lang="fr-FR" sz="2000" b="1" dirty="0" smtClean="0">
                <a:latin typeface="Calibri" panose="020F0502020204030204" pitchFamily="34" charset="0"/>
                <a:cs typeface="Calibri" panose="020F0502020204030204" pitchFamily="34" charset="0"/>
              </a:rPr>
              <a:t>, </a:t>
            </a:r>
            <a:r>
              <a:rPr lang="fr-FR" sz="2000" b="1" dirty="0" err="1" smtClean="0">
                <a:latin typeface="Calibri" panose="020F0502020204030204" pitchFamily="34" charset="0"/>
                <a:cs typeface="Calibri" panose="020F0502020204030204" pitchFamily="34" charset="0"/>
              </a:rPr>
              <a:t>managerial</a:t>
            </a:r>
            <a:r>
              <a:rPr lang="fr-FR" sz="2000" b="1" dirty="0" smtClean="0">
                <a:latin typeface="Calibri" panose="020F0502020204030204" pitchFamily="34" charset="0"/>
                <a:cs typeface="Calibri" panose="020F0502020204030204" pitchFamily="34" charset="0"/>
              </a:rPr>
              <a:t> and HR) to all countries:</a:t>
            </a:r>
            <a:endParaRPr lang="fr-FR" sz="2000" b="1" dirty="0">
              <a:latin typeface="Calibri" panose="020F0502020204030204" pitchFamily="34" charset="0"/>
              <a:cs typeface="Calibri" panose="020F0502020204030204" pitchFamily="34" charset="0"/>
            </a:endParaRPr>
          </a:p>
          <a:p>
            <a:pPr marL="177800" indent="-177800">
              <a:buClr>
                <a:srgbClr val="FF0000"/>
              </a:buClr>
              <a:buFont typeface="Wingdings" panose="05000000000000000000" pitchFamily="2" charset="2"/>
              <a:buChar char="§"/>
            </a:pPr>
            <a:endParaRPr lang="fr-FR" sz="500" b="1" dirty="0">
              <a:latin typeface="Calibri" panose="020F0502020204030204" pitchFamily="34" charset="0"/>
              <a:cs typeface="Calibri" panose="020F0502020204030204" pitchFamily="34" charset="0"/>
            </a:endParaRPr>
          </a:p>
          <a:p>
            <a:pPr marL="274638" indent="-274638">
              <a:buClr>
                <a:srgbClr val="0070C0"/>
              </a:buClr>
              <a:buSzPct val="80000"/>
              <a:buFont typeface="Wingdings" panose="05000000000000000000" pitchFamily="2" charset="2"/>
              <a:buChar char="Ø"/>
              <a:tabLst>
                <a:tab pos="271463" algn="l"/>
              </a:tabLst>
            </a:pPr>
            <a:r>
              <a:rPr lang="fr-FR" sz="1600" dirty="0" smtClean="0">
                <a:latin typeface="Calibri" panose="020F0502020204030204" pitchFamily="34" charset="0"/>
                <a:cs typeface="Calibri" panose="020F0502020204030204" pitchFamily="34" charset="0"/>
              </a:rPr>
              <a:t>To </a:t>
            </a:r>
            <a:r>
              <a:rPr lang="fr-FR" sz="1600" dirty="0" err="1" smtClean="0">
                <a:latin typeface="Calibri" panose="020F0502020204030204" pitchFamily="34" charset="0"/>
                <a:cs typeface="Calibri" panose="020F0502020204030204" pitchFamily="34" charset="0"/>
              </a:rPr>
              <a:t>capitalize</a:t>
            </a:r>
            <a:r>
              <a:rPr lang="fr-FR" sz="1600" dirty="0" smtClean="0">
                <a:latin typeface="Calibri" panose="020F0502020204030204" pitchFamily="34" charset="0"/>
                <a:cs typeface="Calibri" panose="020F0502020204030204" pitchFamily="34" charset="0"/>
              </a:rPr>
              <a:t> on </a:t>
            </a:r>
            <a:r>
              <a:rPr lang="fr-FR" sz="1600" dirty="0" err="1" smtClean="0">
                <a:latin typeface="Calibri" panose="020F0502020204030204" pitchFamily="34" charset="0"/>
                <a:cs typeface="Calibri" panose="020F0502020204030204" pitchFamily="34" charset="0"/>
              </a:rPr>
              <a:t>our</a:t>
            </a:r>
            <a:r>
              <a:rPr lang="fr-FR" sz="1600" dirty="0" smtClean="0">
                <a:latin typeface="Calibri" panose="020F0502020204030204" pitchFamily="34" charset="0"/>
                <a:cs typeface="Calibri" panose="020F0502020204030204" pitchFamily="34" charset="0"/>
              </a:rPr>
              <a:t> expertise and </a:t>
            </a:r>
            <a:r>
              <a:rPr lang="fr-FR" sz="1600" dirty="0" err="1" smtClean="0">
                <a:latin typeface="Calibri" panose="020F0502020204030204" pitchFamily="34" charset="0"/>
                <a:cs typeface="Calibri" panose="020F0502020204030204" pitchFamily="34" charset="0"/>
              </a:rPr>
              <a:t>offers</a:t>
            </a:r>
            <a:r>
              <a:rPr lang="fr-FR" sz="1600" dirty="0" smtClean="0">
                <a:latin typeface="Calibri" panose="020F0502020204030204" pitchFamily="34" charset="0"/>
                <a:cs typeface="Calibri" panose="020F0502020204030204" pitchFamily="34" charset="0"/>
              </a:rPr>
              <a:t> to </a:t>
            </a:r>
            <a:r>
              <a:rPr lang="fr-FR" sz="1600" dirty="0" err="1" smtClean="0">
                <a:latin typeface="Calibri" panose="020F0502020204030204" pitchFamily="34" charset="0"/>
                <a:cs typeface="Calibri" panose="020F0502020204030204" pitchFamily="34" charset="0"/>
              </a:rPr>
              <a:t>provide</a:t>
            </a:r>
            <a:r>
              <a:rPr lang="fr-FR" sz="1600" dirty="0" smtClean="0">
                <a:latin typeface="Calibri" panose="020F0502020204030204" pitchFamily="34" charset="0"/>
                <a:cs typeface="Calibri" panose="020F0502020204030204" pitchFamily="34" charset="0"/>
              </a:rPr>
              <a:t> </a:t>
            </a:r>
            <a:r>
              <a:rPr lang="fr-FR" sz="1600" dirty="0" err="1" smtClean="0">
                <a:latin typeface="Calibri" panose="020F0502020204030204" pitchFamily="34" charset="0"/>
                <a:cs typeface="Calibri" panose="020F0502020204030204" pitchFamily="34" charset="0"/>
              </a:rPr>
              <a:t>our</a:t>
            </a:r>
            <a:r>
              <a:rPr lang="fr-FR" sz="1600" dirty="0" smtClean="0">
                <a:latin typeface="Calibri" panose="020F0502020204030204" pitchFamily="34" charset="0"/>
                <a:cs typeface="Calibri" panose="020F0502020204030204" pitchFamily="34" charset="0"/>
              </a:rPr>
              <a:t> clients </a:t>
            </a:r>
            <a:r>
              <a:rPr lang="fr-FR" sz="1600" dirty="0" err="1" smtClean="0">
                <a:latin typeface="Calibri" panose="020F0502020204030204" pitchFamily="34" charset="0"/>
                <a:cs typeface="Calibri" panose="020F0502020204030204" pitchFamily="34" charset="0"/>
              </a:rPr>
              <a:t>with</a:t>
            </a:r>
            <a:r>
              <a:rPr lang="fr-FR" sz="1600" dirty="0" smtClean="0">
                <a:latin typeface="Calibri" panose="020F0502020204030204" pitchFamily="34" charset="0"/>
                <a:cs typeface="Calibri" panose="020F0502020204030204" pitchFamily="34" charset="0"/>
              </a:rPr>
              <a:t> an </a:t>
            </a:r>
            <a:r>
              <a:rPr lang="fr-FR" sz="1600" dirty="0" err="1" smtClean="0">
                <a:latin typeface="Calibri" panose="020F0502020204030204" pitchFamily="34" charset="0"/>
                <a:cs typeface="Calibri" panose="020F0502020204030204" pitchFamily="34" charset="0"/>
              </a:rPr>
              <a:t>unbeatable</a:t>
            </a:r>
            <a:r>
              <a:rPr lang="fr-FR" sz="1600" dirty="0" smtClean="0">
                <a:latin typeface="Calibri" panose="020F0502020204030204" pitchFamily="34" charset="0"/>
                <a:cs typeface="Calibri" panose="020F0502020204030204" pitchFamily="34" charset="0"/>
              </a:rPr>
              <a:t> </a:t>
            </a:r>
            <a:r>
              <a:rPr lang="fr-FR" sz="1600" dirty="0" err="1" smtClean="0">
                <a:latin typeface="Calibri" panose="020F0502020204030204" pitchFamily="34" charset="0"/>
                <a:cs typeface="Calibri" panose="020F0502020204030204" pitchFamily="34" charset="0"/>
              </a:rPr>
              <a:t>added</a:t>
            </a:r>
            <a:r>
              <a:rPr lang="fr-FR" sz="1600" dirty="0" smtClean="0">
                <a:latin typeface="Calibri" panose="020F0502020204030204" pitchFamily="34" charset="0"/>
                <a:cs typeface="Calibri" panose="020F0502020204030204" pitchFamily="34" charset="0"/>
              </a:rPr>
              <a:t> value.</a:t>
            </a:r>
            <a:endParaRPr lang="fr-FR" sz="1600" dirty="0">
              <a:latin typeface="Calibri" panose="020F0502020204030204" pitchFamily="34" charset="0"/>
              <a:ea typeface="ＭＳ Ｐゴシック" pitchFamily="62" charset="-128"/>
              <a:cs typeface="Calibri" panose="020F0502020204030204" pitchFamily="34" charset="0"/>
            </a:endParaRPr>
          </a:p>
          <a:p>
            <a:pPr marL="274638" indent="-274638">
              <a:buClr>
                <a:srgbClr val="0070C0"/>
              </a:buClr>
              <a:buSzPct val="80000"/>
              <a:buFont typeface="Wingdings" panose="05000000000000000000" pitchFamily="2" charset="2"/>
              <a:buChar char="Ø"/>
              <a:tabLst>
                <a:tab pos="271463" algn="l"/>
              </a:tabLst>
            </a:pPr>
            <a:r>
              <a:rPr lang="fr-FR" sz="1600" dirty="0" smtClean="0">
                <a:latin typeface="Calibri" panose="020F0502020204030204" pitchFamily="34" charset="0"/>
                <a:cs typeface="Calibri" panose="020F0502020204030204" pitchFamily="34" charset="0"/>
              </a:rPr>
              <a:t>To </a:t>
            </a:r>
            <a:r>
              <a:rPr lang="fr-FR" sz="1600" dirty="0" err="1" smtClean="0">
                <a:latin typeface="Calibri" panose="020F0502020204030204" pitchFamily="34" charset="0"/>
                <a:cs typeface="Calibri" panose="020F0502020204030204" pitchFamily="34" charset="0"/>
              </a:rPr>
              <a:t>reach</a:t>
            </a:r>
            <a:r>
              <a:rPr lang="fr-FR" sz="1600" dirty="0" smtClean="0">
                <a:latin typeface="Calibri" panose="020F0502020204030204" pitchFamily="34" charset="0"/>
                <a:cs typeface="Calibri" panose="020F0502020204030204" pitchFamily="34" charset="0"/>
              </a:rPr>
              <a:t> a </a:t>
            </a:r>
            <a:r>
              <a:rPr lang="fr-FR" sz="1600" dirty="0" err="1" smtClean="0">
                <a:latin typeface="Calibri" panose="020F0502020204030204" pitchFamily="34" charset="0"/>
                <a:cs typeface="Calibri" panose="020F0502020204030204" pitchFamily="34" charset="0"/>
              </a:rPr>
              <a:t>critical</a:t>
            </a:r>
            <a:r>
              <a:rPr lang="fr-FR" sz="1600" dirty="0" smtClean="0">
                <a:latin typeface="Calibri" panose="020F0502020204030204" pitchFamily="34" charset="0"/>
                <a:cs typeface="Calibri" panose="020F0502020204030204" pitchFamily="34" charset="0"/>
              </a:rPr>
              <a:t> size</a:t>
            </a:r>
            <a:r>
              <a:rPr lang="fr-FR" sz="1600" dirty="0" smtClean="0">
                <a:latin typeface="Calibri" panose="020F0502020204030204" pitchFamily="34" charset="0"/>
                <a:ea typeface="ＭＳ Ｐゴシック" pitchFamily="62" charset="-128"/>
                <a:cs typeface="Calibri" panose="020F0502020204030204" pitchFamily="34" charset="0"/>
              </a:rPr>
              <a:t> - </a:t>
            </a:r>
            <a:r>
              <a:rPr lang="fr-FR" sz="1600" dirty="0" err="1" smtClean="0">
                <a:latin typeface="Calibri" panose="020F0502020204030204" pitchFamily="34" charset="0"/>
                <a:ea typeface="ＭＳ Ｐゴシック" pitchFamily="62" charset="-128"/>
                <a:cs typeface="Calibri" panose="020F0502020204030204" pitchFamily="34" charset="0"/>
              </a:rPr>
              <a:t>above</a:t>
            </a:r>
            <a:r>
              <a:rPr lang="fr-FR" sz="1600" dirty="0" smtClean="0">
                <a:latin typeface="Calibri" panose="020F0502020204030204" pitchFamily="34" charset="0"/>
                <a:ea typeface="ＭＳ Ｐゴシック" pitchFamily="62" charset="-128"/>
                <a:cs typeface="Calibri" panose="020F0502020204030204" pitchFamily="34" charset="0"/>
              </a:rPr>
              <a:t> </a:t>
            </a:r>
            <a:r>
              <a:rPr lang="fr-FR" sz="1600" dirty="0" smtClean="0">
                <a:latin typeface="Calibri" panose="020F0502020204030204" pitchFamily="34" charset="0"/>
                <a:cs typeface="Calibri" panose="020F0502020204030204" pitchFamily="34" charset="0"/>
              </a:rPr>
              <a:t>2,000 </a:t>
            </a:r>
            <a:r>
              <a:rPr lang="en-US" sz="1600" dirty="0" smtClean="0">
                <a:latin typeface="Calibri" panose="020F0502020204030204" pitchFamily="34" charset="0"/>
                <a:cs typeface="Calibri" panose="020F0502020204030204" pitchFamily="34" charset="0"/>
              </a:rPr>
              <a:t>P by country - to fulfill the requirements for globalization and transformation.</a:t>
            </a:r>
            <a:endParaRPr lang="en-US" sz="1600" dirty="0">
              <a:latin typeface="Calibri" panose="020F0502020204030204" pitchFamily="34" charset="0"/>
              <a:cs typeface="Calibri" panose="020F0502020204030204" pitchFamily="34" charset="0"/>
            </a:endParaRPr>
          </a:p>
        </p:txBody>
      </p:sp>
      <p:sp>
        <p:nvSpPr>
          <p:cNvPr id="13" name="Rectangle 5"/>
          <p:cNvSpPr/>
          <p:nvPr/>
        </p:nvSpPr>
        <p:spPr>
          <a:xfrm>
            <a:off x="304799" y="4456590"/>
            <a:ext cx="8542215" cy="1695688"/>
          </a:xfrm>
          <a:prstGeom prst="rect">
            <a:avLst/>
          </a:prstGeom>
          <a:solidFill>
            <a:srgbClr val="6E706D">
              <a:lumMod val="20000"/>
              <a:lumOff val="80000"/>
            </a:srgbClr>
          </a:solidFill>
          <a:ln w="9525" cap="flat" cmpd="sng" algn="ctr">
            <a:solidFill>
              <a:srgbClr val="FFFFFF"/>
            </a:solidFill>
            <a:prstDash val="solid"/>
          </a:ln>
          <a:effectLst>
            <a:outerShdw blurRad="50800" dist="38100" dir="16200000" rotWithShape="0">
              <a:prstClr val="black">
                <a:alpha val="40000"/>
              </a:prstClr>
            </a:outerShdw>
          </a:effectLst>
        </p:spPr>
        <p:txBody>
          <a:bodyPr tIns="72000" rtlCol="0" anchor="ctr" anchorCtr="0"/>
          <a:lstStyle/>
          <a:p>
            <a:pPr marL="177800" indent="-177800">
              <a:buClr>
                <a:srgbClr val="0070C0"/>
              </a:buClr>
              <a:buFont typeface="Wingdings" panose="05000000000000000000" pitchFamily="2" charset="2"/>
              <a:buChar char="§"/>
            </a:pPr>
            <a:r>
              <a:rPr lang="fr-FR" sz="2000" b="1" dirty="0" smtClean="0">
                <a:latin typeface="Calibri" panose="020F0502020204030204" pitchFamily="34" charset="0"/>
                <a:cs typeface="Calibri" panose="020F0502020204030204" pitchFamily="34" charset="0"/>
              </a:rPr>
              <a:t>Our goals for 2017 </a:t>
            </a:r>
            <a:r>
              <a:rPr lang="fr-FR" sz="2000" b="1" dirty="0">
                <a:latin typeface="Calibri" panose="020F0502020204030204" pitchFamily="34" charset="0"/>
                <a:cs typeface="Calibri" panose="020F0502020204030204" pitchFamily="34" charset="0"/>
              </a:rPr>
              <a:t>- </a:t>
            </a:r>
            <a:r>
              <a:rPr lang="fr-FR" sz="2000" b="1" dirty="0" smtClean="0">
                <a:latin typeface="Calibri" panose="020F0502020204030204" pitchFamily="34" charset="0"/>
                <a:cs typeface="Calibri" panose="020F0502020204030204" pitchFamily="34" charset="0"/>
              </a:rPr>
              <a:t>2019:</a:t>
            </a:r>
            <a:endParaRPr lang="fr-FR" sz="2000" b="1" dirty="0">
              <a:latin typeface="Calibri" panose="020F0502020204030204" pitchFamily="34" charset="0"/>
              <a:cs typeface="Calibri" panose="020F0502020204030204" pitchFamily="34" charset="0"/>
            </a:endParaRPr>
          </a:p>
          <a:p>
            <a:pPr marL="177800" indent="-177800">
              <a:buClr>
                <a:srgbClr val="FF0000"/>
              </a:buClr>
              <a:buFont typeface="Wingdings" panose="05000000000000000000" pitchFamily="2" charset="2"/>
              <a:buChar char="§"/>
            </a:pPr>
            <a:endParaRPr lang="fr-FR" sz="500" b="1" dirty="0">
              <a:latin typeface="Calibri" panose="020F0502020204030204" pitchFamily="34" charset="0"/>
              <a:cs typeface="Calibri" panose="020F0502020204030204" pitchFamily="34" charset="0"/>
            </a:endParaRPr>
          </a:p>
          <a:p>
            <a:pPr marL="274638" indent="-274638" defTabSz="627063">
              <a:buClr>
                <a:srgbClr val="0070C0"/>
              </a:buClr>
              <a:buSzPct val="80000"/>
              <a:buFont typeface="Wingdings" panose="05000000000000000000" pitchFamily="2" charset="2"/>
              <a:buChar char="Ø"/>
            </a:pPr>
            <a:r>
              <a:rPr lang="fr-FR" sz="1600" dirty="0" smtClean="0">
                <a:latin typeface="Calibri" panose="020F0502020204030204" pitchFamily="34" charset="0"/>
                <a:cs typeface="Calibri" panose="020F0502020204030204" pitchFamily="34" charset="0"/>
              </a:rPr>
              <a:t>To gain a </a:t>
            </a:r>
            <a:r>
              <a:rPr lang="fr-FR" sz="1600" dirty="0" err="1" smtClean="0">
                <a:latin typeface="Calibri" panose="020F0502020204030204" pitchFamily="34" charset="0"/>
                <a:cs typeface="Calibri" panose="020F0502020204030204" pitchFamily="34" charset="0"/>
              </a:rPr>
              <a:t>significant</a:t>
            </a:r>
            <a:r>
              <a:rPr lang="fr-FR" sz="1600" dirty="0" smtClean="0">
                <a:latin typeface="Calibri" panose="020F0502020204030204" pitchFamily="34" charset="0"/>
                <a:cs typeface="Calibri" panose="020F0502020204030204" pitchFamily="34" charset="0"/>
              </a:rPr>
              <a:t> </a:t>
            </a:r>
            <a:r>
              <a:rPr lang="fr-FR" sz="1600" dirty="0" err="1" smtClean="0">
                <a:latin typeface="Calibri" panose="020F0502020204030204" pitchFamily="34" charset="0"/>
                <a:cs typeface="Calibri" panose="020F0502020204030204" pitchFamily="34" charset="0"/>
              </a:rPr>
              <a:t>market</a:t>
            </a:r>
            <a:r>
              <a:rPr lang="fr-FR" sz="1600" dirty="0" smtClean="0">
                <a:latin typeface="Calibri" panose="020F0502020204030204" pitchFamily="34" charset="0"/>
                <a:cs typeface="Calibri" panose="020F0502020204030204" pitchFamily="34" charset="0"/>
              </a:rPr>
              <a:t> position in </a:t>
            </a:r>
            <a:r>
              <a:rPr lang="fr-FR" sz="1600" dirty="0" err="1" smtClean="0">
                <a:latin typeface="Calibri" panose="020F0502020204030204" pitchFamily="34" charset="0"/>
                <a:cs typeface="Calibri" panose="020F0502020204030204" pitchFamily="34" charset="0"/>
              </a:rPr>
              <a:t>Eastern</a:t>
            </a:r>
            <a:r>
              <a:rPr lang="fr-FR" sz="1600" dirty="0" smtClean="0">
                <a:latin typeface="Calibri" panose="020F0502020204030204" pitchFamily="34" charset="0"/>
                <a:cs typeface="Calibri" panose="020F0502020204030204" pitchFamily="34" charset="0"/>
              </a:rPr>
              <a:t> Europe, Germany, </a:t>
            </a:r>
            <a:r>
              <a:rPr lang="fr-FR" sz="1600" dirty="0" err="1" smtClean="0">
                <a:latin typeface="Calibri" panose="020F0502020204030204" pitchFamily="34" charset="0"/>
                <a:cs typeface="Calibri" panose="020F0502020204030204" pitchFamily="34" charset="0"/>
              </a:rPr>
              <a:t>North</a:t>
            </a:r>
            <a:r>
              <a:rPr lang="fr-FR" sz="1600" dirty="0" smtClean="0">
                <a:latin typeface="Calibri" panose="020F0502020204030204" pitchFamily="34" charset="0"/>
                <a:cs typeface="Calibri" panose="020F0502020204030204" pitchFamily="34" charset="0"/>
              </a:rPr>
              <a:t> </a:t>
            </a:r>
            <a:r>
              <a:rPr lang="fr-FR" sz="1600" dirty="0" err="1" smtClean="0">
                <a:latin typeface="Calibri" panose="020F0502020204030204" pitchFamily="34" charset="0"/>
                <a:cs typeface="Calibri" panose="020F0502020204030204" pitchFamily="34" charset="0"/>
              </a:rPr>
              <a:t>America</a:t>
            </a:r>
            <a:r>
              <a:rPr lang="fr-FR" sz="1600" dirty="0" smtClean="0">
                <a:latin typeface="Calibri" panose="020F0502020204030204" pitchFamily="34" charset="0"/>
                <a:cs typeface="Calibri" panose="020F0502020204030204" pitchFamily="34" charset="0"/>
              </a:rPr>
              <a:t>, China.</a:t>
            </a:r>
            <a:endParaRPr lang="fr-FR" sz="1600" dirty="0">
              <a:latin typeface="Calibri" panose="020F0502020204030204" pitchFamily="34" charset="0"/>
              <a:cs typeface="Calibri" panose="020F0502020204030204" pitchFamily="34" charset="0"/>
            </a:endParaRPr>
          </a:p>
          <a:p>
            <a:pPr marL="274638" indent="-274638" defTabSz="627063">
              <a:buClr>
                <a:srgbClr val="0070C0"/>
              </a:buClr>
              <a:buSzPct val="80000"/>
              <a:buFont typeface="Wingdings" panose="05000000000000000000" pitchFamily="2" charset="2"/>
              <a:buChar char="Ø"/>
            </a:pPr>
            <a:r>
              <a:rPr lang="fr-FR" sz="1600" dirty="0" smtClean="0">
                <a:latin typeface="Calibri" panose="020F0502020204030204" pitchFamily="34" charset="0"/>
                <a:cs typeface="Calibri" panose="020F0502020204030204" pitchFamily="34" charset="0"/>
              </a:rPr>
              <a:t>To </a:t>
            </a:r>
            <a:r>
              <a:rPr lang="fr-FR" sz="1600" dirty="0" err="1" smtClean="0">
                <a:latin typeface="Calibri" panose="020F0502020204030204" pitchFamily="34" charset="0"/>
                <a:cs typeface="Calibri" panose="020F0502020204030204" pitchFamily="34" charset="0"/>
              </a:rPr>
              <a:t>follow</a:t>
            </a:r>
            <a:r>
              <a:rPr lang="fr-FR" sz="1600" dirty="0" smtClean="0">
                <a:latin typeface="Calibri" panose="020F0502020204030204" pitchFamily="34" charset="0"/>
                <a:cs typeface="Calibri" panose="020F0502020204030204" pitchFamily="34" charset="0"/>
              </a:rPr>
              <a:t> on and </a:t>
            </a:r>
            <a:r>
              <a:rPr lang="fr-FR" sz="1600" dirty="0" err="1" smtClean="0">
                <a:latin typeface="Calibri" panose="020F0502020204030204" pitchFamily="34" charset="0"/>
                <a:cs typeface="Calibri" panose="020F0502020204030204" pitchFamily="34" charset="0"/>
              </a:rPr>
              <a:t>complete</a:t>
            </a:r>
            <a:r>
              <a:rPr lang="fr-FR" sz="1600" dirty="0" smtClean="0">
                <a:latin typeface="Calibri" panose="020F0502020204030204" pitchFamily="34" charset="0"/>
                <a:cs typeface="Calibri" panose="020F0502020204030204" pitchFamily="34" charset="0"/>
              </a:rPr>
              <a:t> the transformation of </a:t>
            </a:r>
            <a:r>
              <a:rPr lang="fr-FR" sz="1600" dirty="0" err="1" smtClean="0">
                <a:latin typeface="Calibri" panose="020F0502020204030204" pitchFamily="34" charset="0"/>
                <a:cs typeface="Calibri" panose="020F0502020204030204" pitchFamily="34" charset="0"/>
              </a:rPr>
              <a:t>our</a:t>
            </a:r>
            <a:r>
              <a:rPr lang="fr-FR" sz="1600" dirty="0" smtClean="0">
                <a:latin typeface="Calibri" panose="020F0502020204030204" pitchFamily="34" charset="0"/>
                <a:cs typeface="Calibri" panose="020F0502020204030204" pitchFamily="34" charset="0"/>
              </a:rPr>
              <a:t> </a:t>
            </a:r>
            <a:r>
              <a:rPr lang="fr-FR" sz="1600" dirty="0" err="1" smtClean="0">
                <a:latin typeface="Calibri" panose="020F0502020204030204" pitchFamily="34" charset="0"/>
                <a:cs typeface="Calibri" panose="020F0502020204030204" pitchFamily="34" charset="0"/>
              </a:rPr>
              <a:t>activities</a:t>
            </a:r>
            <a:r>
              <a:rPr lang="fr-FR" sz="1600" dirty="0" smtClean="0">
                <a:latin typeface="Calibri" panose="020F0502020204030204" pitchFamily="34" charset="0"/>
                <a:cs typeface="Calibri" panose="020F0502020204030204" pitchFamily="34" charset="0"/>
              </a:rPr>
              <a:t> in Germany (</a:t>
            </a:r>
            <a:r>
              <a:rPr lang="fr-FR" sz="1600" dirty="0" err="1" smtClean="0">
                <a:latin typeface="Calibri" panose="020F0502020204030204" pitchFamily="34" charset="0"/>
                <a:cs typeface="Calibri" panose="020F0502020204030204" pitchFamily="34" charset="0"/>
              </a:rPr>
              <a:t>Technical</a:t>
            </a:r>
            <a:r>
              <a:rPr lang="fr-FR" sz="1600" dirty="0" smtClean="0">
                <a:latin typeface="Calibri" panose="020F0502020204030204" pitchFamily="34" charset="0"/>
                <a:cs typeface="Calibri" panose="020F0502020204030204" pitchFamily="34" charset="0"/>
              </a:rPr>
              <a:t> Management/</a:t>
            </a:r>
            <a:r>
              <a:rPr lang="fr-FR" sz="1600" dirty="0" err="1" smtClean="0">
                <a:latin typeface="Calibri" panose="020F0502020204030204" pitchFamily="34" charset="0"/>
                <a:cs typeface="Calibri" panose="020F0502020204030204" pitchFamily="34" charset="0"/>
              </a:rPr>
              <a:t>workpackage</a:t>
            </a:r>
            <a:r>
              <a:rPr lang="fr-FR" sz="1600" dirty="0" smtClean="0">
                <a:latin typeface="Calibri" panose="020F0502020204030204" pitchFamily="34" charset="0"/>
                <a:cs typeface="Calibri" panose="020F0502020204030204" pitchFamily="34" charset="0"/>
              </a:rPr>
              <a:t>) and </a:t>
            </a:r>
            <a:r>
              <a:rPr lang="fr-FR" sz="1600" dirty="0" err="1" smtClean="0">
                <a:latin typeface="Calibri" panose="020F0502020204030204" pitchFamily="34" charset="0"/>
                <a:cs typeface="Calibri" panose="020F0502020204030204" pitchFamily="34" charset="0"/>
              </a:rPr>
              <a:t>reach</a:t>
            </a:r>
            <a:r>
              <a:rPr lang="fr-FR" sz="1600" dirty="0" smtClean="0">
                <a:latin typeface="Calibri" panose="020F0502020204030204" pitchFamily="34" charset="0"/>
                <a:cs typeface="Calibri" panose="020F0502020204030204" pitchFamily="34" charset="0"/>
              </a:rPr>
              <a:t> the </a:t>
            </a:r>
            <a:r>
              <a:rPr lang="fr-FR" sz="1600" dirty="0" err="1" smtClean="0">
                <a:latin typeface="Calibri" panose="020F0502020204030204" pitchFamily="34" charset="0"/>
                <a:cs typeface="Calibri" panose="020F0502020204030204" pitchFamily="34" charset="0"/>
              </a:rPr>
              <a:t>critical</a:t>
            </a:r>
            <a:r>
              <a:rPr lang="fr-FR" sz="1600" dirty="0" smtClean="0">
                <a:latin typeface="Calibri" panose="020F0502020204030204" pitchFamily="34" charset="0"/>
                <a:cs typeface="Calibri" panose="020F0502020204030204" pitchFamily="34" charset="0"/>
              </a:rPr>
              <a:t> size of all </a:t>
            </a:r>
            <a:r>
              <a:rPr lang="fr-FR" sz="1600" dirty="0" err="1" smtClean="0">
                <a:latin typeface="Calibri" panose="020F0502020204030204" pitchFamily="34" charset="0"/>
                <a:cs typeface="Calibri" panose="020F0502020204030204" pitchFamily="34" charset="0"/>
              </a:rPr>
              <a:t>OEMs</a:t>
            </a:r>
            <a:r>
              <a:rPr lang="fr-FR" sz="1600" dirty="0" smtClean="0">
                <a:latin typeface="Calibri" panose="020F0502020204030204" pitchFamily="34" charset="0"/>
                <a:cs typeface="Calibri" panose="020F0502020204030204" pitchFamily="34" charset="0"/>
              </a:rPr>
              <a:t> to restore an operating </a:t>
            </a:r>
            <a:r>
              <a:rPr lang="fr-FR" sz="1600" dirty="0" err="1" smtClean="0">
                <a:latin typeface="Calibri" panose="020F0502020204030204" pitchFamily="34" charset="0"/>
                <a:cs typeface="Calibri" panose="020F0502020204030204" pitchFamily="34" charset="0"/>
              </a:rPr>
              <a:t>margin</a:t>
            </a:r>
            <a:r>
              <a:rPr lang="fr-FR" sz="1600"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(&gt;10%).</a:t>
            </a:r>
          </a:p>
        </p:txBody>
      </p:sp>
    </p:spTree>
    <p:extLst>
      <p:ext uri="{BB962C8B-B14F-4D97-AF65-F5344CB8AC3E}">
        <p14:creationId xmlns:p14="http://schemas.microsoft.com/office/powerpoint/2010/main" val="2996948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96552" y="4683903"/>
            <a:ext cx="2592000" cy="360000"/>
          </a:xfrm>
          <a:prstGeom prst="rect">
            <a:avLst/>
          </a:prstGeom>
          <a:solidFill>
            <a:srgbClr val="B4C8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tx1"/>
                </a:solidFill>
                <a:latin typeface="Calibri" panose="020F0502020204030204" pitchFamily="34" charset="0"/>
              </a:rPr>
              <a:t>3,000</a:t>
            </a:r>
            <a:endParaRPr lang="en-GB" i="1" dirty="0">
              <a:solidFill>
                <a:schemeClr val="tx1"/>
              </a:solidFill>
              <a:latin typeface="Calibri" panose="020F0502020204030204" pitchFamily="34" charset="0"/>
              <a:cs typeface="Calibri" panose="020F0502020204030204" pitchFamily="34" charset="0"/>
            </a:endParaRPr>
          </a:p>
        </p:txBody>
      </p:sp>
      <p:sp>
        <p:nvSpPr>
          <p:cNvPr id="40" name="Rectangle 39"/>
          <p:cNvSpPr/>
          <p:nvPr/>
        </p:nvSpPr>
        <p:spPr>
          <a:xfrm>
            <a:off x="5419449" y="1808883"/>
            <a:ext cx="2592000" cy="540000"/>
          </a:xfrm>
          <a:prstGeom prst="rect">
            <a:avLst/>
          </a:prstGeom>
          <a:solidFill>
            <a:srgbClr val="0C6AC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200"/>
              </a:lnSpc>
            </a:pPr>
            <a:endParaRPr lang="fr-FR" sz="1200" b="1" dirty="0" smtClean="0">
              <a:solidFill>
                <a:schemeClr val="bg1"/>
              </a:solidFill>
              <a:latin typeface="+mj-lt"/>
              <a:cs typeface="Calibri" panose="020F0502020204030204" pitchFamily="34" charset="0"/>
            </a:endParaRPr>
          </a:p>
        </p:txBody>
      </p:sp>
      <p:sp>
        <p:nvSpPr>
          <p:cNvPr id="41" name="Rectangle 40"/>
          <p:cNvSpPr/>
          <p:nvPr/>
        </p:nvSpPr>
        <p:spPr>
          <a:xfrm>
            <a:off x="5419449" y="2343903"/>
            <a:ext cx="2592000" cy="2700000"/>
          </a:xfrm>
          <a:prstGeom prst="rect">
            <a:avLst/>
          </a:prstGeom>
          <a:solidFill>
            <a:srgbClr val="B4C8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00"/>
              </a:lnSpc>
            </a:pPr>
            <a:endParaRPr lang="fr-FR" i="1" dirty="0">
              <a:solidFill>
                <a:schemeClr val="tx1"/>
              </a:solidFill>
              <a:latin typeface="Calibri" panose="020F0502020204030204" pitchFamily="34" charset="0"/>
              <a:cs typeface="Calibri" panose="020F0502020204030204" pitchFamily="34" charset="0"/>
            </a:endParaRPr>
          </a:p>
        </p:txBody>
      </p:sp>
      <p:sp>
        <p:nvSpPr>
          <p:cNvPr id="45" name="Rectangle 44"/>
          <p:cNvSpPr/>
          <p:nvPr/>
        </p:nvSpPr>
        <p:spPr>
          <a:xfrm>
            <a:off x="2805677" y="2799063"/>
            <a:ext cx="2592000" cy="474219"/>
          </a:xfrm>
          <a:prstGeom prst="rect">
            <a:avLst/>
          </a:prstGeom>
          <a:solidFill>
            <a:srgbClr val="0C6AC1"/>
          </a:solidFill>
          <a:ln>
            <a:noFill/>
          </a:ln>
          <a:effectLst/>
        </p:spPr>
        <p:style>
          <a:lnRef idx="1">
            <a:schemeClr val="accent1"/>
          </a:lnRef>
          <a:fillRef idx="3">
            <a:schemeClr val="accent1"/>
          </a:fillRef>
          <a:effectRef idx="2">
            <a:schemeClr val="accent1"/>
          </a:effectRef>
          <a:fontRef idx="minor">
            <a:schemeClr val="lt1"/>
          </a:fontRef>
        </p:style>
        <p:txBody>
          <a:bodyPr tIns="90000" rtlCol="0" anchor="ctr"/>
          <a:lstStyle/>
          <a:p>
            <a:pPr>
              <a:lnSpc>
                <a:spcPts val="1200"/>
              </a:lnSpc>
            </a:pPr>
            <a:r>
              <a:rPr lang="fr-FR" sz="1300" b="1" dirty="0" smtClean="0">
                <a:solidFill>
                  <a:schemeClr val="bg1"/>
                </a:solidFill>
                <a:latin typeface="+mj-lt"/>
              </a:rPr>
              <a:t>Acquisitions                  +</a:t>
            </a:r>
            <a:r>
              <a:rPr lang="fr-FR" sz="1500" b="1" dirty="0" smtClean="0">
                <a:solidFill>
                  <a:schemeClr val="bg1"/>
                </a:solidFill>
                <a:latin typeface="+mj-lt"/>
              </a:rPr>
              <a:t>4,000</a:t>
            </a:r>
          </a:p>
        </p:txBody>
      </p:sp>
      <p:sp>
        <p:nvSpPr>
          <p:cNvPr id="46" name="Rectangle 45"/>
          <p:cNvSpPr/>
          <p:nvPr/>
        </p:nvSpPr>
        <p:spPr>
          <a:xfrm>
            <a:off x="2805677" y="3243903"/>
            <a:ext cx="2592000" cy="1800000"/>
          </a:xfrm>
          <a:prstGeom prst="rect">
            <a:avLst/>
          </a:prstGeom>
          <a:solidFill>
            <a:srgbClr val="B4C8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200"/>
              </a:lnSpc>
            </a:pPr>
            <a:endParaRPr lang="fr-FR" i="1" dirty="0">
              <a:solidFill>
                <a:schemeClr val="tx1"/>
              </a:solidFill>
              <a:latin typeface="Calibri" panose="020F0502020204030204" pitchFamily="34" charset="0"/>
              <a:cs typeface="Calibri" panose="020F0502020204030204" pitchFamily="34" charset="0"/>
            </a:endParaRPr>
          </a:p>
        </p:txBody>
      </p:sp>
      <p:sp>
        <p:nvSpPr>
          <p:cNvPr id="67" name="Rectangle 66"/>
          <p:cNvSpPr/>
          <p:nvPr/>
        </p:nvSpPr>
        <p:spPr>
          <a:xfrm>
            <a:off x="196552" y="1275544"/>
            <a:ext cx="2592000" cy="468000"/>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tIns="36000" bIns="36000" rtlCol="0" anchor="ctr"/>
          <a:lstStyle/>
          <a:p>
            <a:pPr algn="ctr"/>
            <a:r>
              <a:rPr lang="fr-FR" sz="2400" b="1" dirty="0" smtClean="0">
                <a:latin typeface="Calibri" panose="020F0502020204030204" pitchFamily="34" charset="0"/>
              </a:rPr>
              <a:t>1989 – 2000</a:t>
            </a:r>
          </a:p>
        </p:txBody>
      </p:sp>
      <p:sp>
        <p:nvSpPr>
          <p:cNvPr id="70" name="Rectangle 69"/>
          <p:cNvSpPr/>
          <p:nvPr/>
        </p:nvSpPr>
        <p:spPr>
          <a:xfrm>
            <a:off x="2805677" y="1275543"/>
            <a:ext cx="2592000" cy="468000"/>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tIns="36000" bIns="36000" rtlCol="0" anchor="ctr"/>
          <a:lstStyle/>
          <a:p>
            <a:pPr algn="ctr"/>
            <a:r>
              <a:rPr lang="fr-FR" sz="2400" b="1" dirty="0" smtClean="0">
                <a:latin typeface="Calibri" panose="020F0502020204030204" pitchFamily="34" charset="0"/>
              </a:rPr>
              <a:t>2001 – 2015</a:t>
            </a:r>
          </a:p>
        </p:txBody>
      </p:sp>
      <p:sp>
        <p:nvSpPr>
          <p:cNvPr id="74" name="Rectangle 73"/>
          <p:cNvSpPr/>
          <p:nvPr/>
        </p:nvSpPr>
        <p:spPr>
          <a:xfrm>
            <a:off x="5419449" y="1275544"/>
            <a:ext cx="2592000" cy="468000"/>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tIns="36000" bIns="36000" rtlCol="0" anchor="ctr"/>
          <a:lstStyle/>
          <a:p>
            <a:pPr algn="ctr"/>
            <a:r>
              <a:rPr lang="fr-FR" sz="2400" b="1" dirty="0" smtClean="0">
                <a:latin typeface="Calibri" panose="020F0502020204030204" pitchFamily="34" charset="0"/>
              </a:rPr>
              <a:t>2016 – 2019</a:t>
            </a:r>
          </a:p>
        </p:txBody>
      </p:sp>
      <p:sp>
        <p:nvSpPr>
          <p:cNvPr id="18" name="Espace réservé du contenu 2"/>
          <p:cNvSpPr txBox="1">
            <a:spLocks/>
          </p:cNvSpPr>
          <p:nvPr/>
        </p:nvSpPr>
        <p:spPr bwMode="auto">
          <a:xfrm>
            <a:off x="188606" y="5875509"/>
            <a:ext cx="7822844" cy="676133"/>
          </a:xfrm>
          <a:prstGeom prst="roundRect">
            <a:avLst/>
          </a:prstGeom>
          <a:solidFill>
            <a:schemeClr val="bg1">
              <a:lumMod val="95000"/>
            </a:schemeClr>
          </a:solidFill>
          <a:ln w="9525">
            <a:noFill/>
            <a:miter lim="800000"/>
            <a:headEnd/>
            <a:tailEnd/>
          </a:ln>
          <a:effectLst>
            <a:outerShdw blurRad="63500" dist="38100" dir="2700000" algn="tl" rotWithShape="0">
              <a:srgbClr val="000000">
                <a:alpha val="39999"/>
              </a:srgbClr>
            </a:outerShdw>
          </a:effectLst>
          <a:extLst/>
        </p:spPr>
        <p:txBody>
          <a:bodyPr anchor="ctr"/>
          <a:lstStyle/>
          <a:p>
            <a:pPr marL="4219575" indent="-4219575">
              <a:spcBef>
                <a:spcPts val="0"/>
              </a:spcBef>
              <a:tabLst>
                <a:tab pos="627063" algn="l"/>
              </a:tabLst>
              <a:defRPr/>
            </a:pPr>
            <a:r>
              <a:rPr lang="en-US" sz="1400" b="1" dirty="0" smtClean="0">
                <a:latin typeface="+mj-lt"/>
                <a:sym typeface="Wingdings" panose="05000000000000000000" pitchFamily="2" charset="2"/>
              </a:rPr>
              <a:t></a:t>
            </a:r>
            <a:r>
              <a:rPr sz="1400" dirty="0" smtClean="0">
                <a:latin typeface="+mj-lt"/>
              </a:rPr>
              <a:t> </a:t>
            </a:r>
            <a:r>
              <a:rPr lang="fr-FR" sz="1400" dirty="0" smtClean="0">
                <a:latin typeface="+mj-lt"/>
              </a:rPr>
              <a:t>	</a:t>
            </a:r>
            <a:r>
              <a:rPr lang="en-US" sz="1400" b="1" u="sng" dirty="0" smtClean="0">
                <a:latin typeface="+mj-lt"/>
                <a:cs typeface="Calibri" panose="020F0502020204030204" pitchFamily="34" charset="0"/>
              </a:rPr>
              <a:t>The 3 keys to grow</a:t>
            </a:r>
            <a:r>
              <a:rPr lang="en-US" sz="1400" b="1" dirty="0" smtClean="0">
                <a:latin typeface="+mj-lt"/>
                <a:cs typeface="Calibri" panose="020F0502020204030204" pitchFamily="34" charset="0"/>
              </a:rPr>
              <a:t>:</a:t>
            </a:r>
            <a:r>
              <a:rPr lang="en-US" sz="1400" dirty="0">
                <a:latin typeface="+mj-lt"/>
                <a:cs typeface="Calibri" panose="020F0502020204030204" pitchFamily="34" charset="0"/>
              </a:rPr>
              <a:t>	- </a:t>
            </a:r>
            <a:r>
              <a:rPr lang="en-US" sz="1400" dirty="0" smtClean="0">
                <a:latin typeface="+mj-lt"/>
                <a:cs typeface="Calibri" panose="020F0502020204030204" pitchFamily="34" charset="0"/>
              </a:rPr>
              <a:t>Recruitment</a:t>
            </a:r>
            <a:endParaRPr lang="en-US" sz="1400" dirty="0">
              <a:latin typeface="+mj-lt"/>
              <a:cs typeface="Calibri" panose="020F0502020204030204" pitchFamily="34" charset="0"/>
            </a:endParaRPr>
          </a:p>
          <a:p>
            <a:pPr marL="4219575" indent="-4219575">
              <a:spcBef>
                <a:spcPts val="0"/>
              </a:spcBef>
              <a:defRPr/>
            </a:pPr>
            <a:r>
              <a:rPr lang="en-US" sz="1400" dirty="0">
                <a:latin typeface="+mj-lt"/>
                <a:cs typeface="Calibri" panose="020F0502020204030204" pitchFamily="34" charset="0"/>
              </a:rPr>
              <a:t>	- </a:t>
            </a:r>
            <a:r>
              <a:rPr lang="en-US" sz="1400" dirty="0" smtClean="0">
                <a:latin typeface="+mj-lt"/>
                <a:cs typeface="Calibri" panose="020F0502020204030204" pitchFamily="34" charset="0"/>
              </a:rPr>
              <a:t>Project control </a:t>
            </a:r>
            <a:endParaRPr lang="en-US" sz="1400" dirty="0">
              <a:latin typeface="+mj-lt"/>
              <a:cs typeface="Calibri" panose="020F0502020204030204" pitchFamily="34" charset="0"/>
            </a:endParaRPr>
          </a:p>
          <a:p>
            <a:pPr marL="4219575" indent="-4219575">
              <a:spcBef>
                <a:spcPts val="0"/>
              </a:spcBef>
              <a:defRPr/>
            </a:pPr>
            <a:r>
              <a:rPr lang="en-US" sz="1400" dirty="0">
                <a:latin typeface="+mj-lt"/>
                <a:cs typeface="Calibri" panose="020F0502020204030204" pitchFamily="34" charset="0"/>
              </a:rPr>
              <a:t>	- </a:t>
            </a:r>
            <a:r>
              <a:rPr lang="en-US" sz="1400" dirty="0" smtClean="0">
                <a:latin typeface="+mj-lt"/>
                <a:cs typeface="Calibri" panose="020F0502020204030204" pitchFamily="34" charset="0"/>
              </a:rPr>
              <a:t>Targeted acquisitions</a:t>
            </a:r>
            <a:endParaRPr lang="en-US" sz="1400" dirty="0">
              <a:latin typeface="+mj-lt"/>
              <a:cs typeface="Calibri" panose="020F0502020204030204" pitchFamily="34" charset="0"/>
            </a:endParaRPr>
          </a:p>
        </p:txBody>
      </p:sp>
      <p:sp>
        <p:nvSpPr>
          <p:cNvPr id="13" name="Rectangle 12"/>
          <p:cNvSpPr/>
          <p:nvPr/>
        </p:nvSpPr>
        <p:spPr>
          <a:xfrm>
            <a:off x="196552" y="5091898"/>
            <a:ext cx="2592000" cy="720000"/>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r>
              <a:rPr lang="fr-FR" sz="2000" b="1" dirty="0" smtClean="0">
                <a:latin typeface="Calibri" panose="020F0502020204030204" pitchFamily="34" charset="0"/>
              </a:rPr>
              <a:t>TOTAL            3,000</a:t>
            </a:r>
          </a:p>
        </p:txBody>
      </p:sp>
      <p:sp>
        <p:nvSpPr>
          <p:cNvPr id="14" name="Rectangle 13"/>
          <p:cNvSpPr/>
          <p:nvPr/>
        </p:nvSpPr>
        <p:spPr>
          <a:xfrm>
            <a:off x="2805677" y="5091897"/>
            <a:ext cx="2592000" cy="720000"/>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a:tabLst>
                <a:tab pos="1254125" algn="l"/>
              </a:tabLst>
            </a:pPr>
            <a:r>
              <a:rPr lang="fr-FR" sz="2000" b="1" dirty="0">
                <a:latin typeface="Calibri" panose="020F0502020204030204" pitchFamily="34" charset="0"/>
              </a:rPr>
              <a:t>TOTAL </a:t>
            </a:r>
            <a:r>
              <a:rPr lang="fr-FR" sz="2000" b="1" dirty="0" smtClean="0">
                <a:latin typeface="Calibri" panose="020F0502020204030204" pitchFamily="34" charset="0"/>
              </a:rPr>
              <a:t>                 18,000</a:t>
            </a:r>
            <a:endParaRPr lang="en-GB" sz="2000" b="1" dirty="0">
              <a:latin typeface="Calibri" panose="020F0502020204030204" pitchFamily="34" charset="0"/>
              <a:cs typeface="Calibri" panose="020F0502020204030204" pitchFamily="34" charset="0"/>
            </a:endParaRPr>
          </a:p>
        </p:txBody>
      </p:sp>
      <p:sp>
        <p:nvSpPr>
          <p:cNvPr id="15" name="Rectangle 14"/>
          <p:cNvSpPr/>
          <p:nvPr/>
        </p:nvSpPr>
        <p:spPr>
          <a:xfrm>
            <a:off x="5419449" y="5091898"/>
            <a:ext cx="2592000" cy="720000"/>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r">
              <a:tabLst>
                <a:tab pos="1077913" algn="l"/>
              </a:tabLst>
            </a:pPr>
            <a:r>
              <a:rPr lang="fr-FR" sz="2000" b="1" dirty="0" smtClean="0">
                <a:latin typeface="Calibri" panose="020F0502020204030204" pitchFamily="34" charset="0"/>
              </a:rPr>
              <a:t>TOTAL               &gt; 26,000</a:t>
            </a:r>
          </a:p>
          <a:p>
            <a:pPr algn="r">
              <a:tabLst>
                <a:tab pos="1077913" algn="l"/>
              </a:tabLst>
            </a:pPr>
            <a:r>
              <a:rPr lang="fr-FR" sz="1400" dirty="0" smtClean="0">
                <a:solidFill>
                  <a:schemeClr val="bg1"/>
                </a:solidFill>
              </a:rPr>
              <a:t> 	</a:t>
            </a:r>
            <a:endParaRPr lang="en-GB" sz="2000" b="1" dirty="0">
              <a:latin typeface="Calibri" panose="020F0502020204030204" pitchFamily="34" charset="0"/>
              <a:cs typeface="Calibri" panose="020F0502020204030204" pitchFamily="34" charset="0"/>
            </a:endParaRPr>
          </a:p>
        </p:txBody>
      </p:sp>
      <p:sp>
        <p:nvSpPr>
          <p:cNvPr id="2" name="ZoneTexte 1"/>
          <p:cNvSpPr txBox="1"/>
          <p:nvPr/>
        </p:nvSpPr>
        <p:spPr>
          <a:xfrm>
            <a:off x="3213837" y="4494571"/>
            <a:ext cx="712054" cy="369332"/>
          </a:xfrm>
          <a:prstGeom prst="rect">
            <a:avLst/>
          </a:prstGeom>
          <a:noFill/>
        </p:spPr>
        <p:txBody>
          <a:bodyPr wrap="none" rtlCol="0">
            <a:spAutoFit/>
          </a:bodyPr>
          <a:lstStyle/>
          <a:p>
            <a:r>
              <a:rPr lang="fr-FR" b="1" dirty="0" smtClean="0">
                <a:latin typeface="Calibri" panose="020F0502020204030204" pitchFamily="34" charset="0"/>
              </a:rPr>
              <a:t>3,000</a:t>
            </a:r>
          </a:p>
        </p:txBody>
      </p:sp>
      <p:sp>
        <p:nvSpPr>
          <p:cNvPr id="17" name="ZoneTexte 16"/>
          <p:cNvSpPr txBox="1"/>
          <p:nvPr/>
        </p:nvSpPr>
        <p:spPr>
          <a:xfrm>
            <a:off x="4626502" y="3479583"/>
            <a:ext cx="829073" cy="369332"/>
          </a:xfrm>
          <a:prstGeom prst="rect">
            <a:avLst/>
          </a:prstGeom>
          <a:noFill/>
        </p:spPr>
        <p:txBody>
          <a:bodyPr wrap="none" rtlCol="0">
            <a:spAutoFit/>
          </a:bodyPr>
          <a:lstStyle/>
          <a:p>
            <a:r>
              <a:rPr lang="fr-FR" b="1" dirty="0" smtClean="0">
                <a:latin typeface="Calibri" panose="020F0502020204030204" pitchFamily="34" charset="0"/>
              </a:rPr>
              <a:t>14,000</a:t>
            </a:r>
          </a:p>
        </p:txBody>
      </p:sp>
      <p:sp>
        <p:nvSpPr>
          <p:cNvPr id="27" name="ZoneTexte 26"/>
          <p:cNvSpPr txBox="1"/>
          <p:nvPr/>
        </p:nvSpPr>
        <p:spPr>
          <a:xfrm>
            <a:off x="5604460" y="3477610"/>
            <a:ext cx="829073" cy="369332"/>
          </a:xfrm>
          <a:prstGeom prst="rect">
            <a:avLst/>
          </a:prstGeom>
          <a:noFill/>
        </p:spPr>
        <p:txBody>
          <a:bodyPr wrap="none" rtlCol="0">
            <a:spAutoFit/>
          </a:bodyPr>
          <a:lstStyle/>
          <a:p>
            <a:r>
              <a:rPr lang="fr-FR" b="1" dirty="0" smtClean="0">
                <a:latin typeface="Calibri" panose="020F0502020204030204" pitchFamily="34" charset="0"/>
              </a:rPr>
              <a:t>18,000</a:t>
            </a:r>
          </a:p>
        </p:txBody>
      </p:sp>
      <p:sp>
        <p:nvSpPr>
          <p:cNvPr id="28" name="ZoneTexte 27"/>
          <p:cNvSpPr txBox="1"/>
          <p:nvPr/>
        </p:nvSpPr>
        <p:spPr>
          <a:xfrm>
            <a:off x="7146274" y="2522863"/>
            <a:ext cx="944489" cy="369332"/>
          </a:xfrm>
          <a:prstGeom prst="rect">
            <a:avLst/>
          </a:prstGeom>
          <a:noFill/>
        </p:spPr>
        <p:txBody>
          <a:bodyPr wrap="none" rtlCol="0">
            <a:spAutoFit/>
          </a:bodyPr>
          <a:lstStyle/>
          <a:p>
            <a:r>
              <a:rPr lang="fr-FR" b="1" dirty="0" smtClean="0">
                <a:latin typeface="Calibri" panose="020F0502020204030204" pitchFamily="34" charset="0"/>
              </a:rPr>
              <a:t>&gt;21,500</a:t>
            </a:r>
          </a:p>
        </p:txBody>
      </p:sp>
      <p:sp>
        <p:nvSpPr>
          <p:cNvPr id="25" name="ZoneTexte 24"/>
          <p:cNvSpPr txBox="1"/>
          <p:nvPr/>
        </p:nvSpPr>
        <p:spPr>
          <a:xfrm>
            <a:off x="5425334" y="1845959"/>
            <a:ext cx="2659017" cy="323165"/>
          </a:xfrm>
          <a:prstGeom prst="rect">
            <a:avLst/>
          </a:prstGeom>
          <a:noFill/>
        </p:spPr>
        <p:txBody>
          <a:bodyPr wrap="square" rtlCol="0">
            <a:spAutoFit/>
          </a:bodyPr>
          <a:lstStyle/>
          <a:p>
            <a:r>
              <a:rPr lang="fr-FR" sz="1300" b="1" dirty="0" smtClean="0">
                <a:solidFill>
                  <a:schemeClr val="bg1"/>
                </a:solidFill>
                <a:latin typeface="+mj-lt"/>
              </a:rPr>
              <a:t>Acquisitions                 </a:t>
            </a:r>
            <a:r>
              <a:rPr lang="fr-FR" sz="1500" b="1" dirty="0" smtClean="0">
                <a:solidFill>
                  <a:schemeClr val="bg1"/>
                </a:solidFill>
                <a:latin typeface="+mj-lt"/>
              </a:rPr>
              <a:t>&gt; 4,500</a:t>
            </a:r>
          </a:p>
        </p:txBody>
      </p:sp>
      <p:sp>
        <p:nvSpPr>
          <p:cNvPr id="3" name="Bouée 2"/>
          <p:cNvSpPr/>
          <p:nvPr/>
        </p:nvSpPr>
        <p:spPr>
          <a:xfrm>
            <a:off x="4444999" y="2614755"/>
            <a:ext cx="1188000" cy="1309977"/>
          </a:xfrm>
          <a:prstGeom prst="donut">
            <a:avLst>
              <a:gd name="adj" fmla="val 4733"/>
            </a:avLst>
          </a:prstGeom>
          <a:solidFill>
            <a:srgbClr val="FEFF7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cxnSp>
        <p:nvCxnSpPr>
          <p:cNvPr id="4" name="Connecteur droit avec flèche 3"/>
          <p:cNvCxnSpPr/>
          <p:nvPr/>
        </p:nvCxnSpPr>
        <p:spPr>
          <a:xfrm flipV="1">
            <a:off x="3878532" y="3803003"/>
            <a:ext cx="854450" cy="759134"/>
          </a:xfrm>
          <a:prstGeom prst="straightConnector1">
            <a:avLst/>
          </a:prstGeom>
          <a:ln w="19050">
            <a:solidFill>
              <a:srgbClr val="595959"/>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Bouée 25"/>
          <p:cNvSpPr/>
          <p:nvPr/>
        </p:nvSpPr>
        <p:spPr>
          <a:xfrm>
            <a:off x="7015694" y="1606752"/>
            <a:ext cx="1248201" cy="1453216"/>
          </a:xfrm>
          <a:prstGeom prst="donut">
            <a:avLst>
              <a:gd name="adj" fmla="val 4733"/>
            </a:avLst>
          </a:prstGeom>
          <a:solidFill>
            <a:srgbClr val="FEFF7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cxnSp>
        <p:nvCxnSpPr>
          <p:cNvPr id="29" name="Connecteur droit avec flèche 28"/>
          <p:cNvCxnSpPr/>
          <p:nvPr/>
        </p:nvCxnSpPr>
        <p:spPr>
          <a:xfrm flipV="1">
            <a:off x="6375235" y="2799063"/>
            <a:ext cx="854450" cy="759134"/>
          </a:xfrm>
          <a:prstGeom prst="straightConnector1">
            <a:avLst/>
          </a:prstGeom>
          <a:ln w="19050">
            <a:solidFill>
              <a:srgbClr val="595959"/>
            </a:solidFill>
            <a:tailEnd type="arrow"/>
          </a:ln>
          <a:effectLst/>
        </p:spPr>
        <p:style>
          <a:lnRef idx="2">
            <a:schemeClr val="accent1"/>
          </a:lnRef>
          <a:fillRef idx="0">
            <a:schemeClr val="accent1"/>
          </a:fillRef>
          <a:effectRef idx="1">
            <a:schemeClr val="accent1"/>
          </a:effectRef>
          <a:fontRef idx="minor">
            <a:schemeClr val="tx1"/>
          </a:fontRef>
        </p:style>
      </p:cxnSp>
      <p:sp>
        <p:nvSpPr>
          <p:cNvPr id="31" name="ZoneTexte 30"/>
          <p:cNvSpPr txBox="1"/>
          <p:nvPr/>
        </p:nvSpPr>
        <p:spPr>
          <a:xfrm>
            <a:off x="3874905" y="3989036"/>
            <a:ext cx="917329" cy="221110"/>
          </a:xfrm>
          <a:prstGeom prst="rect">
            <a:avLst/>
          </a:prstGeom>
          <a:solidFill>
            <a:srgbClr val="595959"/>
          </a:solidFill>
          <a:ln>
            <a:solidFill>
              <a:srgbClr val="595959"/>
            </a:solidFill>
          </a:ln>
        </p:spPr>
        <p:txBody>
          <a:bodyPr wrap="none" lIns="36000" rIns="108000" rtlCol="0" anchor="ctr" anchorCtr="0">
            <a:noAutofit/>
          </a:bodyPr>
          <a:lstStyle/>
          <a:p>
            <a:r>
              <a:rPr lang="fr-FR" sz="1400" b="1" dirty="0" smtClean="0">
                <a:solidFill>
                  <a:srgbClr val="8ABEE6"/>
                </a:solidFill>
                <a:latin typeface="Calibri" panose="020F0502020204030204" pitchFamily="34" charset="0"/>
              </a:rPr>
              <a:t>  </a:t>
            </a:r>
            <a:r>
              <a:rPr lang="fr-FR" sz="1400" b="1" dirty="0" smtClean="0">
                <a:solidFill>
                  <a:schemeClr val="bg1"/>
                </a:solidFill>
                <a:latin typeface="Calibri" panose="020F0502020204030204" pitchFamily="34" charset="0"/>
              </a:rPr>
              <a:t>+ 11 000</a:t>
            </a:r>
          </a:p>
        </p:txBody>
      </p:sp>
      <p:sp>
        <p:nvSpPr>
          <p:cNvPr id="30" name="ZoneTexte 29"/>
          <p:cNvSpPr txBox="1"/>
          <p:nvPr/>
        </p:nvSpPr>
        <p:spPr>
          <a:xfrm>
            <a:off x="3874906" y="4206429"/>
            <a:ext cx="917329" cy="221110"/>
          </a:xfrm>
          <a:prstGeom prst="rect">
            <a:avLst/>
          </a:prstGeom>
          <a:solidFill>
            <a:schemeClr val="accent2">
              <a:lumMod val="60000"/>
              <a:lumOff val="40000"/>
            </a:schemeClr>
          </a:solidFill>
          <a:ln>
            <a:solidFill>
              <a:srgbClr val="595959"/>
            </a:solidFill>
          </a:ln>
        </p:spPr>
        <p:txBody>
          <a:bodyPr wrap="none" rtlCol="0" anchor="ctr" anchorCtr="0">
            <a:noAutofit/>
          </a:bodyPr>
          <a:lstStyle/>
          <a:p>
            <a:r>
              <a:rPr lang="fr-FR" sz="1400" b="1" dirty="0" err="1" smtClean="0">
                <a:solidFill>
                  <a:srgbClr val="595959"/>
                </a:solidFill>
                <a:latin typeface="Calibri" panose="020F0502020204030204" pitchFamily="34" charset="0"/>
              </a:rPr>
              <a:t>Organic</a:t>
            </a:r>
            <a:endParaRPr lang="fr-FR" sz="1400" b="1" dirty="0" smtClean="0">
              <a:solidFill>
                <a:srgbClr val="595959"/>
              </a:solidFill>
              <a:latin typeface="Calibri" panose="020F0502020204030204" pitchFamily="34" charset="0"/>
            </a:endParaRPr>
          </a:p>
        </p:txBody>
      </p:sp>
      <p:sp>
        <p:nvSpPr>
          <p:cNvPr id="33" name="ZoneTexte 32"/>
          <p:cNvSpPr txBox="1"/>
          <p:nvPr/>
        </p:nvSpPr>
        <p:spPr>
          <a:xfrm>
            <a:off x="6320584" y="2987039"/>
            <a:ext cx="954885" cy="212329"/>
          </a:xfrm>
          <a:prstGeom prst="rect">
            <a:avLst/>
          </a:prstGeom>
          <a:solidFill>
            <a:srgbClr val="595959"/>
          </a:solidFill>
          <a:ln>
            <a:solidFill>
              <a:srgbClr val="595959"/>
            </a:solidFill>
          </a:ln>
        </p:spPr>
        <p:txBody>
          <a:bodyPr wrap="none" rtlCol="0" anchor="ctr" anchorCtr="0">
            <a:noAutofit/>
          </a:bodyPr>
          <a:lstStyle/>
          <a:p>
            <a:r>
              <a:rPr lang="fr-FR" sz="1400" b="1" dirty="0" smtClean="0">
                <a:solidFill>
                  <a:schemeClr val="bg1"/>
                </a:solidFill>
                <a:latin typeface="Calibri" panose="020F0502020204030204" pitchFamily="34" charset="0"/>
              </a:rPr>
              <a:t>  &gt; </a:t>
            </a:r>
            <a:r>
              <a:rPr lang="fr-FR" sz="1400" b="1" dirty="0">
                <a:solidFill>
                  <a:schemeClr val="bg1"/>
                </a:solidFill>
                <a:latin typeface="Calibri" panose="020F0502020204030204" pitchFamily="34" charset="0"/>
              </a:rPr>
              <a:t>3</a:t>
            </a:r>
            <a:r>
              <a:rPr lang="fr-FR" sz="1400" b="1" dirty="0" smtClean="0">
                <a:solidFill>
                  <a:schemeClr val="bg1"/>
                </a:solidFill>
                <a:latin typeface="Calibri" panose="020F0502020204030204" pitchFamily="34" charset="0"/>
              </a:rPr>
              <a:t>,500</a:t>
            </a:r>
          </a:p>
        </p:txBody>
      </p:sp>
      <p:sp>
        <p:nvSpPr>
          <p:cNvPr id="34" name="ZoneTexte 33"/>
          <p:cNvSpPr txBox="1"/>
          <p:nvPr/>
        </p:nvSpPr>
        <p:spPr>
          <a:xfrm>
            <a:off x="6320584" y="3211737"/>
            <a:ext cx="954885" cy="212329"/>
          </a:xfrm>
          <a:prstGeom prst="rect">
            <a:avLst/>
          </a:prstGeom>
          <a:solidFill>
            <a:schemeClr val="accent2">
              <a:lumMod val="60000"/>
              <a:lumOff val="40000"/>
            </a:schemeClr>
          </a:solidFill>
          <a:ln>
            <a:solidFill>
              <a:srgbClr val="595959"/>
            </a:solidFill>
          </a:ln>
        </p:spPr>
        <p:txBody>
          <a:bodyPr wrap="none" rtlCol="0" anchor="ctr" anchorCtr="0">
            <a:noAutofit/>
          </a:bodyPr>
          <a:lstStyle/>
          <a:p>
            <a:r>
              <a:rPr lang="fr-FR" sz="1400" b="1" dirty="0" err="1" smtClean="0">
                <a:solidFill>
                  <a:srgbClr val="595959"/>
                </a:solidFill>
                <a:latin typeface="Calibri" panose="020F0502020204030204" pitchFamily="34" charset="0"/>
              </a:rPr>
              <a:t>Organic</a:t>
            </a:r>
            <a:endParaRPr lang="fr-FR" sz="1400" b="1" dirty="0" smtClean="0">
              <a:solidFill>
                <a:srgbClr val="595959"/>
              </a:solidFill>
              <a:latin typeface="Calibri" panose="020F0502020204030204" pitchFamily="34" charset="0"/>
            </a:endParaRPr>
          </a:p>
        </p:txBody>
      </p:sp>
      <p:cxnSp>
        <p:nvCxnSpPr>
          <p:cNvPr id="6" name="Connecteur droit avec flèche 5"/>
          <p:cNvCxnSpPr/>
          <p:nvPr/>
        </p:nvCxnSpPr>
        <p:spPr>
          <a:xfrm flipH="1">
            <a:off x="5082057" y="3924732"/>
            <a:ext cx="1332" cy="1119171"/>
          </a:xfrm>
          <a:prstGeom prst="straightConnector1">
            <a:avLst/>
          </a:prstGeom>
          <a:ln>
            <a:solidFill>
              <a:srgbClr val="595959"/>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 name="ZoneTexte 6"/>
          <p:cNvSpPr txBox="1"/>
          <p:nvPr/>
        </p:nvSpPr>
        <p:spPr>
          <a:xfrm>
            <a:off x="4891678" y="3213024"/>
            <a:ext cx="300082" cy="369332"/>
          </a:xfrm>
          <a:prstGeom prst="rect">
            <a:avLst/>
          </a:prstGeom>
          <a:noFill/>
        </p:spPr>
        <p:txBody>
          <a:bodyPr wrap="none" rtlCol="0">
            <a:spAutoFit/>
          </a:bodyPr>
          <a:lstStyle/>
          <a:p>
            <a:r>
              <a:rPr lang="fr-FR" b="1" dirty="0" smtClean="0">
                <a:solidFill>
                  <a:srgbClr val="595959"/>
                </a:solidFill>
                <a:latin typeface="Calibri" pitchFamily="34" charset="0"/>
                <a:cs typeface="Calibri" pitchFamily="34" charset="0"/>
              </a:rPr>
              <a:t>+</a:t>
            </a:r>
          </a:p>
        </p:txBody>
      </p:sp>
      <p:sp>
        <p:nvSpPr>
          <p:cNvPr id="32" name="ZoneTexte 31"/>
          <p:cNvSpPr txBox="1"/>
          <p:nvPr/>
        </p:nvSpPr>
        <p:spPr>
          <a:xfrm>
            <a:off x="7466832" y="2278177"/>
            <a:ext cx="300082" cy="369332"/>
          </a:xfrm>
          <a:prstGeom prst="rect">
            <a:avLst/>
          </a:prstGeom>
          <a:noFill/>
        </p:spPr>
        <p:txBody>
          <a:bodyPr wrap="none" rtlCol="0">
            <a:spAutoFit/>
          </a:bodyPr>
          <a:lstStyle/>
          <a:p>
            <a:r>
              <a:rPr lang="fr-FR" b="1" dirty="0" smtClean="0">
                <a:solidFill>
                  <a:srgbClr val="595959"/>
                </a:solidFill>
                <a:latin typeface="Calibri" pitchFamily="34" charset="0"/>
                <a:cs typeface="Calibri" pitchFamily="34" charset="0"/>
              </a:rPr>
              <a:t>+</a:t>
            </a:r>
          </a:p>
        </p:txBody>
      </p:sp>
      <p:cxnSp>
        <p:nvCxnSpPr>
          <p:cNvPr id="35" name="Connecteur droit avec flèche 34"/>
          <p:cNvCxnSpPr/>
          <p:nvPr/>
        </p:nvCxnSpPr>
        <p:spPr>
          <a:xfrm>
            <a:off x="7661432" y="3124940"/>
            <a:ext cx="0" cy="1918963"/>
          </a:xfrm>
          <a:prstGeom prst="straightConnector1">
            <a:avLst/>
          </a:prstGeom>
          <a:ln>
            <a:solidFill>
              <a:srgbClr val="595959"/>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ZoneTexte 37"/>
          <p:cNvSpPr txBox="1"/>
          <p:nvPr/>
        </p:nvSpPr>
        <p:spPr>
          <a:xfrm>
            <a:off x="3393586" y="4818484"/>
            <a:ext cx="1510735" cy="276999"/>
          </a:xfrm>
          <a:prstGeom prst="rect">
            <a:avLst/>
          </a:prstGeom>
          <a:noFill/>
        </p:spPr>
        <p:txBody>
          <a:bodyPr wrap="none" rtlCol="0">
            <a:spAutoFit/>
          </a:bodyPr>
          <a:lstStyle/>
          <a:p>
            <a:r>
              <a:rPr lang="fr-FR" sz="1200" b="1" dirty="0" smtClean="0">
                <a:latin typeface="Calibri" panose="020F0502020204030204" pitchFamily="34" charset="0"/>
              </a:rPr>
              <a:t>33% </a:t>
            </a:r>
            <a:r>
              <a:rPr lang="fr-FR" sz="1200" b="1" dirty="0" err="1" smtClean="0">
                <a:latin typeface="Calibri" panose="020F0502020204030204" pitchFamily="34" charset="0"/>
              </a:rPr>
              <a:t>external</a:t>
            </a:r>
            <a:r>
              <a:rPr lang="fr-FR" sz="1200" b="1" dirty="0" smtClean="0">
                <a:latin typeface="Calibri" panose="020F0502020204030204" pitchFamily="34" charset="0"/>
              </a:rPr>
              <a:t> </a:t>
            </a:r>
            <a:r>
              <a:rPr lang="fr-FR" sz="1200" b="1" dirty="0" err="1" smtClean="0">
                <a:latin typeface="Calibri" panose="020F0502020204030204" pitchFamily="34" charset="0"/>
              </a:rPr>
              <a:t>growth</a:t>
            </a:r>
            <a:endParaRPr lang="fr-FR" sz="1200" b="1" dirty="0" smtClean="0">
              <a:latin typeface="Calibri" panose="020F0502020204030204" pitchFamily="34" charset="0"/>
            </a:endParaRPr>
          </a:p>
        </p:txBody>
      </p:sp>
      <p:sp>
        <p:nvSpPr>
          <p:cNvPr id="42" name="ZoneTexte 41"/>
          <p:cNvSpPr txBox="1"/>
          <p:nvPr/>
        </p:nvSpPr>
        <p:spPr>
          <a:xfrm>
            <a:off x="5984742" y="4818484"/>
            <a:ext cx="1510735" cy="276999"/>
          </a:xfrm>
          <a:prstGeom prst="rect">
            <a:avLst/>
          </a:prstGeom>
          <a:noFill/>
        </p:spPr>
        <p:txBody>
          <a:bodyPr wrap="none" rtlCol="0">
            <a:spAutoFit/>
          </a:bodyPr>
          <a:lstStyle/>
          <a:p>
            <a:r>
              <a:rPr lang="fr-FR" sz="1200" b="1" dirty="0" smtClean="0">
                <a:latin typeface="Calibri" panose="020F0502020204030204" pitchFamily="34" charset="0"/>
              </a:rPr>
              <a:t>50% </a:t>
            </a:r>
            <a:r>
              <a:rPr lang="fr-FR" sz="1200" b="1" dirty="0" err="1" smtClean="0">
                <a:latin typeface="Calibri" panose="020F0502020204030204" pitchFamily="34" charset="0"/>
              </a:rPr>
              <a:t>external</a:t>
            </a:r>
            <a:r>
              <a:rPr lang="fr-FR" sz="1200" b="1" dirty="0" smtClean="0">
                <a:latin typeface="Calibri" panose="020F0502020204030204" pitchFamily="34" charset="0"/>
              </a:rPr>
              <a:t> </a:t>
            </a:r>
            <a:r>
              <a:rPr lang="fr-FR" sz="1200" b="1" dirty="0" err="1" smtClean="0">
                <a:latin typeface="Calibri" panose="020F0502020204030204" pitchFamily="34" charset="0"/>
              </a:rPr>
              <a:t>growth</a:t>
            </a:r>
            <a:endParaRPr lang="fr-FR" sz="1200" b="1" dirty="0" smtClean="0">
              <a:latin typeface="Calibri" panose="020F0502020204030204" pitchFamily="34" charset="0"/>
            </a:endParaRPr>
          </a:p>
        </p:txBody>
      </p:sp>
      <p:sp>
        <p:nvSpPr>
          <p:cNvPr id="43" name="1 Título"/>
          <p:cNvSpPr txBox="1">
            <a:spLocks/>
          </p:cNvSpPr>
          <p:nvPr/>
        </p:nvSpPr>
        <p:spPr>
          <a:xfrm>
            <a:off x="216880" y="186095"/>
            <a:ext cx="7606840" cy="909484"/>
          </a:xfrm>
          <a:prstGeom prst="rect">
            <a:avLst/>
          </a:prstGeom>
          <a:noFill/>
          <a:ln>
            <a:noFill/>
          </a:ln>
        </p:spPr>
        <p:txBody>
          <a:bodyPr anchor="ctr" anchorCtr="0"/>
          <a:lstStyle>
            <a:lvl1pPr algn="l" rtl="0" eaLnBrk="1" fontAlgn="base" hangingPunct="1">
              <a:spcBef>
                <a:spcPct val="0"/>
              </a:spcBef>
              <a:spcAft>
                <a:spcPct val="0"/>
              </a:spcAft>
              <a:defRPr lang="fr-FR" sz="2400" b="1" i="0" baseline="0" dirty="0" smtClean="0">
                <a:solidFill>
                  <a:schemeClr val="tx1"/>
                </a:solidFill>
                <a:latin typeface="Calibri" pitchFamily="34" charset="0"/>
                <a:ea typeface="ＭＳ Ｐゴシック" pitchFamily="62" charset="-128"/>
                <a:cs typeface="Calibri" pitchFamily="34" charset="0"/>
              </a:defRPr>
            </a:lvl1pPr>
            <a:lvl2pPr algn="l" rtl="0" eaLnBrk="1" fontAlgn="base" hangingPunct="1">
              <a:spcBef>
                <a:spcPct val="0"/>
              </a:spcBef>
              <a:spcAft>
                <a:spcPct val="0"/>
              </a:spcAft>
              <a:defRPr sz="2400">
                <a:solidFill>
                  <a:schemeClr val="tx2"/>
                </a:solidFill>
                <a:latin typeface="Arial" pitchFamily="62" charset="0"/>
                <a:ea typeface="ＭＳ Ｐゴシック" pitchFamily="62" charset="-128"/>
                <a:cs typeface="ＭＳ Ｐゴシック" pitchFamily="62" charset="-128"/>
              </a:defRPr>
            </a:lvl2pPr>
            <a:lvl3pPr algn="l" rtl="0" eaLnBrk="1" fontAlgn="base" hangingPunct="1">
              <a:spcBef>
                <a:spcPct val="0"/>
              </a:spcBef>
              <a:spcAft>
                <a:spcPct val="0"/>
              </a:spcAft>
              <a:defRPr sz="2400">
                <a:solidFill>
                  <a:schemeClr val="tx2"/>
                </a:solidFill>
                <a:latin typeface="Arial" pitchFamily="62" charset="0"/>
                <a:ea typeface="ＭＳ Ｐゴシック" pitchFamily="62" charset="-128"/>
                <a:cs typeface="ＭＳ Ｐゴシック" pitchFamily="62" charset="-128"/>
              </a:defRPr>
            </a:lvl3pPr>
            <a:lvl4pPr algn="l" rtl="0" eaLnBrk="1" fontAlgn="base" hangingPunct="1">
              <a:spcBef>
                <a:spcPct val="0"/>
              </a:spcBef>
              <a:spcAft>
                <a:spcPct val="0"/>
              </a:spcAft>
              <a:defRPr sz="2400">
                <a:solidFill>
                  <a:schemeClr val="tx2"/>
                </a:solidFill>
                <a:latin typeface="Arial" pitchFamily="62" charset="0"/>
                <a:ea typeface="ＭＳ Ｐゴシック" pitchFamily="62" charset="-128"/>
                <a:cs typeface="ＭＳ Ｐゴシック" pitchFamily="62" charset="-128"/>
              </a:defRPr>
            </a:lvl4pPr>
            <a:lvl5pPr algn="l" rtl="0" eaLnBrk="1" fontAlgn="base" hangingPunct="1">
              <a:spcBef>
                <a:spcPct val="0"/>
              </a:spcBef>
              <a:spcAft>
                <a:spcPct val="0"/>
              </a:spcAft>
              <a:defRPr sz="2400">
                <a:solidFill>
                  <a:schemeClr val="tx2"/>
                </a:solidFill>
                <a:latin typeface="Arial" pitchFamily="62" charset="0"/>
                <a:ea typeface="ＭＳ Ｐゴシック" pitchFamily="62" charset="-128"/>
                <a:cs typeface="ＭＳ Ｐゴシック" pitchFamily="62" charset="-128"/>
              </a:defRPr>
            </a:lvl5pPr>
            <a:lvl6pPr marL="457200" algn="l" rtl="0" eaLnBrk="1" fontAlgn="base" hangingPunct="1">
              <a:spcBef>
                <a:spcPct val="0"/>
              </a:spcBef>
              <a:spcAft>
                <a:spcPct val="0"/>
              </a:spcAft>
              <a:defRPr sz="2400">
                <a:solidFill>
                  <a:schemeClr val="tx2"/>
                </a:solidFill>
                <a:latin typeface="Arial" pitchFamily="62" charset="0"/>
              </a:defRPr>
            </a:lvl6pPr>
            <a:lvl7pPr marL="914400" algn="l" rtl="0" eaLnBrk="1" fontAlgn="base" hangingPunct="1">
              <a:spcBef>
                <a:spcPct val="0"/>
              </a:spcBef>
              <a:spcAft>
                <a:spcPct val="0"/>
              </a:spcAft>
              <a:defRPr sz="2400">
                <a:solidFill>
                  <a:schemeClr val="tx2"/>
                </a:solidFill>
                <a:latin typeface="Arial" pitchFamily="62" charset="0"/>
              </a:defRPr>
            </a:lvl7pPr>
            <a:lvl8pPr marL="1371600" algn="l" rtl="0" eaLnBrk="1" fontAlgn="base" hangingPunct="1">
              <a:spcBef>
                <a:spcPct val="0"/>
              </a:spcBef>
              <a:spcAft>
                <a:spcPct val="0"/>
              </a:spcAft>
              <a:defRPr sz="2400">
                <a:solidFill>
                  <a:schemeClr val="tx2"/>
                </a:solidFill>
                <a:latin typeface="Arial" pitchFamily="62" charset="0"/>
              </a:defRPr>
            </a:lvl8pPr>
            <a:lvl9pPr marL="1828800" algn="l" rtl="0" eaLnBrk="1" fontAlgn="base" hangingPunct="1">
              <a:spcBef>
                <a:spcPct val="0"/>
              </a:spcBef>
              <a:spcAft>
                <a:spcPct val="0"/>
              </a:spcAft>
              <a:defRPr sz="2400">
                <a:solidFill>
                  <a:schemeClr val="tx2"/>
                </a:solidFill>
                <a:latin typeface="Arial" pitchFamily="62" charset="0"/>
              </a:defRPr>
            </a:lvl9pPr>
          </a:lstStyle>
          <a:p>
            <a:r>
              <a:rPr lang="en-US" kern="1200" cap="small" dirty="0" smtClean="0">
                <a:latin typeface="+mn-lt"/>
              </a:rPr>
              <a:t>The growth outlook</a:t>
            </a:r>
            <a:endParaRPr lang="en-US" kern="1200" cap="small" dirty="0">
              <a:latin typeface="+mn-lt"/>
            </a:endParaRPr>
          </a:p>
        </p:txBody>
      </p:sp>
    </p:spTree>
    <p:extLst>
      <p:ext uri="{BB962C8B-B14F-4D97-AF65-F5344CB8AC3E}">
        <p14:creationId xmlns:p14="http://schemas.microsoft.com/office/powerpoint/2010/main" val="3223536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1 Título"/>
          <p:cNvSpPr txBox="1">
            <a:spLocks/>
          </p:cNvSpPr>
          <p:nvPr/>
        </p:nvSpPr>
        <p:spPr>
          <a:xfrm>
            <a:off x="216880" y="186095"/>
            <a:ext cx="7606840" cy="909484"/>
          </a:xfrm>
          <a:prstGeom prst="rect">
            <a:avLst/>
          </a:prstGeom>
          <a:noFill/>
          <a:ln>
            <a:noFill/>
          </a:ln>
        </p:spPr>
        <p:txBody>
          <a:bodyPr anchor="ctr" anchorCtr="0"/>
          <a:lstStyle>
            <a:lvl1pPr algn="l" rtl="0" eaLnBrk="1" fontAlgn="base" hangingPunct="1">
              <a:spcBef>
                <a:spcPct val="0"/>
              </a:spcBef>
              <a:spcAft>
                <a:spcPct val="0"/>
              </a:spcAft>
              <a:defRPr lang="fr-FR" sz="2400" b="1" i="0" baseline="0" dirty="0" smtClean="0">
                <a:solidFill>
                  <a:schemeClr val="tx1"/>
                </a:solidFill>
                <a:latin typeface="Calibri" pitchFamily="34" charset="0"/>
                <a:ea typeface="ＭＳ Ｐゴシック" pitchFamily="62" charset="-128"/>
                <a:cs typeface="Calibri" pitchFamily="34" charset="0"/>
              </a:defRPr>
            </a:lvl1pPr>
            <a:lvl2pPr algn="l" rtl="0" eaLnBrk="1" fontAlgn="base" hangingPunct="1">
              <a:spcBef>
                <a:spcPct val="0"/>
              </a:spcBef>
              <a:spcAft>
                <a:spcPct val="0"/>
              </a:spcAft>
              <a:defRPr sz="2400">
                <a:solidFill>
                  <a:schemeClr val="tx2"/>
                </a:solidFill>
                <a:latin typeface="Arial" pitchFamily="62" charset="0"/>
                <a:ea typeface="ＭＳ Ｐゴシック" pitchFamily="62" charset="-128"/>
                <a:cs typeface="ＭＳ Ｐゴシック" pitchFamily="62" charset="-128"/>
              </a:defRPr>
            </a:lvl2pPr>
            <a:lvl3pPr algn="l" rtl="0" eaLnBrk="1" fontAlgn="base" hangingPunct="1">
              <a:spcBef>
                <a:spcPct val="0"/>
              </a:spcBef>
              <a:spcAft>
                <a:spcPct val="0"/>
              </a:spcAft>
              <a:defRPr sz="2400">
                <a:solidFill>
                  <a:schemeClr val="tx2"/>
                </a:solidFill>
                <a:latin typeface="Arial" pitchFamily="62" charset="0"/>
                <a:ea typeface="ＭＳ Ｐゴシック" pitchFamily="62" charset="-128"/>
                <a:cs typeface="ＭＳ Ｐゴシック" pitchFamily="62" charset="-128"/>
              </a:defRPr>
            </a:lvl3pPr>
            <a:lvl4pPr algn="l" rtl="0" eaLnBrk="1" fontAlgn="base" hangingPunct="1">
              <a:spcBef>
                <a:spcPct val="0"/>
              </a:spcBef>
              <a:spcAft>
                <a:spcPct val="0"/>
              </a:spcAft>
              <a:defRPr sz="2400">
                <a:solidFill>
                  <a:schemeClr val="tx2"/>
                </a:solidFill>
                <a:latin typeface="Arial" pitchFamily="62" charset="0"/>
                <a:ea typeface="ＭＳ Ｐゴシック" pitchFamily="62" charset="-128"/>
                <a:cs typeface="ＭＳ Ｐゴシック" pitchFamily="62" charset="-128"/>
              </a:defRPr>
            </a:lvl4pPr>
            <a:lvl5pPr algn="l" rtl="0" eaLnBrk="1" fontAlgn="base" hangingPunct="1">
              <a:spcBef>
                <a:spcPct val="0"/>
              </a:spcBef>
              <a:spcAft>
                <a:spcPct val="0"/>
              </a:spcAft>
              <a:defRPr sz="2400">
                <a:solidFill>
                  <a:schemeClr val="tx2"/>
                </a:solidFill>
                <a:latin typeface="Arial" pitchFamily="62" charset="0"/>
                <a:ea typeface="ＭＳ Ｐゴシック" pitchFamily="62" charset="-128"/>
                <a:cs typeface="ＭＳ Ｐゴシック" pitchFamily="62" charset="-128"/>
              </a:defRPr>
            </a:lvl5pPr>
            <a:lvl6pPr marL="457200" algn="l" rtl="0" eaLnBrk="1" fontAlgn="base" hangingPunct="1">
              <a:spcBef>
                <a:spcPct val="0"/>
              </a:spcBef>
              <a:spcAft>
                <a:spcPct val="0"/>
              </a:spcAft>
              <a:defRPr sz="2400">
                <a:solidFill>
                  <a:schemeClr val="tx2"/>
                </a:solidFill>
                <a:latin typeface="Arial" pitchFamily="62" charset="0"/>
              </a:defRPr>
            </a:lvl6pPr>
            <a:lvl7pPr marL="914400" algn="l" rtl="0" eaLnBrk="1" fontAlgn="base" hangingPunct="1">
              <a:spcBef>
                <a:spcPct val="0"/>
              </a:spcBef>
              <a:spcAft>
                <a:spcPct val="0"/>
              </a:spcAft>
              <a:defRPr sz="2400">
                <a:solidFill>
                  <a:schemeClr val="tx2"/>
                </a:solidFill>
                <a:latin typeface="Arial" pitchFamily="62" charset="0"/>
              </a:defRPr>
            </a:lvl7pPr>
            <a:lvl8pPr marL="1371600" algn="l" rtl="0" eaLnBrk="1" fontAlgn="base" hangingPunct="1">
              <a:spcBef>
                <a:spcPct val="0"/>
              </a:spcBef>
              <a:spcAft>
                <a:spcPct val="0"/>
              </a:spcAft>
              <a:defRPr sz="2400">
                <a:solidFill>
                  <a:schemeClr val="tx2"/>
                </a:solidFill>
                <a:latin typeface="Arial" pitchFamily="62" charset="0"/>
              </a:defRPr>
            </a:lvl8pPr>
            <a:lvl9pPr marL="1828800" algn="l" rtl="0" eaLnBrk="1" fontAlgn="base" hangingPunct="1">
              <a:spcBef>
                <a:spcPct val="0"/>
              </a:spcBef>
              <a:spcAft>
                <a:spcPct val="0"/>
              </a:spcAft>
              <a:defRPr sz="2400">
                <a:solidFill>
                  <a:schemeClr val="tx2"/>
                </a:solidFill>
                <a:latin typeface="Arial" pitchFamily="62" charset="0"/>
              </a:defRPr>
            </a:lvl9pPr>
          </a:lstStyle>
          <a:p>
            <a:r>
              <a:rPr lang="en-US" cap="small" dirty="0" smtClean="0">
                <a:latin typeface="+mn-lt"/>
              </a:rPr>
              <a:t>Conclusion</a:t>
            </a:r>
            <a:endParaRPr lang="en-US" kern="1200" cap="small" dirty="0">
              <a:latin typeface="+mn-lt"/>
            </a:endParaRPr>
          </a:p>
        </p:txBody>
      </p:sp>
      <p:graphicFrame>
        <p:nvGraphicFramePr>
          <p:cNvPr id="44" name="Tableau 43"/>
          <p:cNvGraphicFramePr>
            <a:graphicFrameLocks noGrp="1"/>
          </p:cNvGraphicFramePr>
          <p:nvPr>
            <p:extLst>
              <p:ext uri="{D42A27DB-BD31-4B8C-83A1-F6EECF244321}">
                <p14:modId xmlns:p14="http://schemas.microsoft.com/office/powerpoint/2010/main" val="2399246030"/>
              </p:ext>
            </p:extLst>
          </p:nvPr>
        </p:nvGraphicFramePr>
        <p:xfrm>
          <a:off x="358620" y="1649104"/>
          <a:ext cx="8130223" cy="947061"/>
        </p:xfrm>
        <a:graphic>
          <a:graphicData uri="http://schemas.openxmlformats.org/drawingml/2006/table">
            <a:tbl>
              <a:tblPr firstRow="1" bandRow="1">
                <a:effectLst/>
                <a:tableStyleId>{5C22544A-7EE6-4342-B048-85BDC9FD1C3A}</a:tableStyleId>
              </a:tblPr>
              <a:tblGrid>
                <a:gridCol w="8130223"/>
              </a:tblGrid>
              <a:tr h="947061">
                <a:tc>
                  <a:txBody>
                    <a:bodyPr/>
                    <a:lstStyle/>
                    <a:p>
                      <a:pPr marL="177800" marR="0" lvl="0" indent="-177800" algn="l" defTabSz="4572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lang="fr-FR" sz="1600" b="0" i="1" noProof="0" dirty="0" smtClean="0">
                        <a:solidFill>
                          <a:schemeClr val="tx1"/>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Rectangle 5"/>
          <p:cNvSpPr/>
          <p:nvPr/>
        </p:nvSpPr>
        <p:spPr>
          <a:xfrm>
            <a:off x="358620" y="1935332"/>
            <a:ext cx="7551384" cy="1059038"/>
          </a:xfrm>
          <a:prstGeom prst="rect">
            <a:avLst/>
          </a:prstGeom>
          <a:solidFill>
            <a:srgbClr val="6E706D">
              <a:lumMod val="20000"/>
              <a:lumOff val="80000"/>
            </a:srgbClr>
          </a:solidFill>
          <a:ln w="9525" cap="flat" cmpd="sng" algn="ctr">
            <a:solidFill>
              <a:srgbClr val="FFFFFF"/>
            </a:solidFill>
            <a:prstDash val="solid"/>
          </a:ln>
          <a:effectLst>
            <a:outerShdw blurRad="50800" dist="38100" dir="16200000" rotWithShape="0">
              <a:prstClr val="black">
                <a:alpha val="40000"/>
              </a:prstClr>
            </a:outerShdw>
          </a:effectLst>
        </p:spPr>
        <p:txBody>
          <a:bodyPr tIns="72000" rtlCol="0" anchor="ctr" anchorCtr="0"/>
          <a:lstStyle/>
          <a:p>
            <a:pPr algn="just"/>
            <a:r>
              <a:rPr lang="fr-FR" dirty="0" smtClean="0">
                <a:latin typeface="Calibri" panose="020F0502020204030204" pitchFamily="34" charset="0"/>
                <a:cs typeface="Calibri" panose="020F0502020204030204" pitchFamily="34" charset="0"/>
              </a:rPr>
              <a:t>The internationalisation </a:t>
            </a:r>
            <a:r>
              <a:rPr lang="fr-FR" dirty="0" err="1" smtClean="0">
                <a:latin typeface="Calibri" panose="020F0502020204030204" pitchFamily="34" charset="0"/>
                <a:cs typeface="Calibri" panose="020F0502020204030204" pitchFamily="34" charset="0"/>
              </a:rPr>
              <a:t>process</a:t>
            </a:r>
            <a:r>
              <a:rPr lang="fr-FR" dirty="0" smtClean="0">
                <a:latin typeface="Calibri" panose="020F0502020204030204" pitchFamily="34" charset="0"/>
                <a:cs typeface="Calibri" panose="020F0502020204030204" pitchFamily="34" charset="0"/>
              </a:rPr>
              <a:t> </a:t>
            </a:r>
            <a:r>
              <a:rPr lang="fr-FR" dirty="0" err="1" smtClean="0">
                <a:latin typeface="Calibri" panose="020F0502020204030204" pitchFamily="34" charset="0"/>
                <a:cs typeface="Calibri" panose="020F0502020204030204" pitchFamily="34" charset="0"/>
              </a:rPr>
              <a:t>is</a:t>
            </a:r>
            <a:r>
              <a:rPr lang="fr-FR" dirty="0" smtClean="0">
                <a:latin typeface="Calibri" panose="020F0502020204030204" pitchFamily="34" charset="0"/>
                <a:cs typeface="Calibri" panose="020F0502020204030204" pitchFamily="34" charset="0"/>
              </a:rPr>
              <a:t> </a:t>
            </a:r>
            <a:r>
              <a:rPr lang="fr-FR" dirty="0" err="1" smtClean="0">
                <a:latin typeface="Calibri" panose="020F0502020204030204" pitchFamily="34" charset="0"/>
                <a:cs typeface="Calibri" panose="020F0502020204030204" pitchFamily="34" charset="0"/>
              </a:rPr>
              <a:t>efficiently</a:t>
            </a:r>
            <a:r>
              <a:rPr lang="fr-FR" dirty="0" smtClean="0">
                <a:latin typeface="Calibri" panose="020F0502020204030204" pitchFamily="34" charset="0"/>
                <a:cs typeface="Calibri" panose="020F0502020204030204" pitchFamily="34" charset="0"/>
              </a:rPr>
              <a:t> </a:t>
            </a:r>
            <a:r>
              <a:rPr lang="fr-FR" dirty="0" err="1" smtClean="0">
                <a:latin typeface="Calibri" panose="020F0502020204030204" pitchFamily="34" charset="0"/>
                <a:cs typeface="Calibri" panose="020F0502020204030204" pitchFamily="34" charset="0"/>
              </a:rPr>
              <a:t>pursued</a:t>
            </a:r>
            <a:r>
              <a:rPr lang="fr-FR" dirty="0" smtClean="0">
                <a:latin typeface="Calibri" panose="020F0502020204030204" pitchFamily="34" charset="0"/>
                <a:cs typeface="Calibri" panose="020F0502020204030204" pitchFamily="34" charset="0"/>
              </a:rPr>
              <a:t> (60% of turnover </a:t>
            </a:r>
            <a:r>
              <a:rPr lang="fr-FR" dirty="0" err="1" smtClean="0">
                <a:latin typeface="Calibri" panose="020F0502020204030204" pitchFamily="34" charset="0"/>
                <a:cs typeface="Calibri" panose="020F0502020204030204" pitchFamily="34" charset="0"/>
              </a:rPr>
              <a:t>is</a:t>
            </a:r>
            <a:r>
              <a:rPr lang="fr-FR" dirty="0" smtClean="0">
                <a:latin typeface="Calibri" panose="020F0502020204030204" pitchFamily="34" charset="0"/>
                <a:cs typeface="Calibri" panose="020F0502020204030204" pitchFamily="34" charset="0"/>
              </a:rPr>
              <a:t> </a:t>
            </a:r>
            <a:r>
              <a:rPr lang="fr-FR" dirty="0" err="1" smtClean="0">
                <a:latin typeface="Calibri" panose="020F0502020204030204" pitchFamily="34" charset="0"/>
                <a:cs typeface="Calibri" panose="020F0502020204030204" pitchFamily="34" charset="0"/>
              </a:rPr>
              <a:t>expected</a:t>
            </a:r>
            <a:r>
              <a:rPr lang="fr-FR" dirty="0" smtClean="0">
                <a:latin typeface="Calibri" panose="020F0502020204030204" pitchFamily="34" charset="0"/>
                <a:cs typeface="Calibri" panose="020F0502020204030204" pitchFamily="34" charset="0"/>
              </a:rPr>
              <a:t> at the end of 2019) </a:t>
            </a:r>
            <a:r>
              <a:rPr lang="fr-FR" dirty="0" err="1" smtClean="0">
                <a:latin typeface="Calibri" panose="020F0502020204030204" pitchFamily="34" charset="0"/>
                <a:cs typeface="Calibri" panose="020F0502020204030204" pitchFamily="34" charset="0"/>
              </a:rPr>
              <a:t>thanks</a:t>
            </a:r>
            <a:r>
              <a:rPr lang="fr-FR" dirty="0" smtClean="0">
                <a:latin typeface="Calibri" panose="020F0502020204030204" pitchFamily="34" charset="0"/>
                <a:cs typeface="Calibri" panose="020F0502020204030204" pitchFamily="34" charset="0"/>
              </a:rPr>
              <a:t> to a </a:t>
            </a:r>
            <a:r>
              <a:rPr lang="fr-FR" dirty="0" err="1" smtClean="0">
                <a:latin typeface="Calibri" panose="020F0502020204030204" pitchFamily="34" charset="0"/>
                <a:cs typeface="Calibri" panose="020F0502020204030204" pitchFamily="34" charset="0"/>
              </a:rPr>
              <a:t>maintained</a:t>
            </a:r>
            <a:r>
              <a:rPr lang="fr-FR" dirty="0" smtClean="0">
                <a:latin typeface="Calibri" panose="020F0502020204030204" pitchFamily="34" charset="0"/>
                <a:cs typeface="Calibri" panose="020F0502020204030204" pitchFamily="34" charset="0"/>
              </a:rPr>
              <a:t> </a:t>
            </a:r>
            <a:r>
              <a:rPr lang="fr-FR" dirty="0" err="1" smtClean="0">
                <a:latin typeface="Calibri" panose="020F0502020204030204" pitchFamily="34" charset="0"/>
                <a:cs typeface="Calibri" panose="020F0502020204030204" pitchFamily="34" charset="0"/>
              </a:rPr>
              <a:t>organic</a:t>
            </a:r>
            <a:r>
              <a:rPr lang="fr-FR" dirty="0" smtClean="0">
                <a:latin typeface="Calibri" panose="020F0502020204030204" pitchFamily="34" charset="0"/>
                <a:cs typeface="Calibri" panose="020F0502020204030204" pitchFamily="34" charset="0"/>
              </a:rPr>
              <a:t> </a:t>
            </a:r>
            <a:r>
              <a:rPr lang="fr-FR" dirty="0" err="1" smtClean="0">
                <a:latin typeface="Calibri" panose="020F0502020204030204" pitchFamily="34" charset="0"/>
                <a:cs typeface="Calibri" panose="020F0502020204030204" pitchFamily="34" charset="0"/>
              </a:rPr>
              <a:t>growth</a:t>
            </a:r>
            <a:r>
              <a:rPr lang="fr-FR" dirty="0" smtClean="0">
                <a:latin typeface="Calibri" panose="020F0502020204030204" pitchFamily="34" charset="0"/>
                <a:cs typeface="Calibri" panose="020F0502020204030204" pitchFamily="34" charset="0"/>
              </a:rPr>
              <a:t> and </a:t>
            </a:r>
            <a:r>
              <a:rPr lang="fr-FR" dirty="0" err="1" smtClean="0">
                <a:latin typeface="Calibri" panose="020F0502020204030204" pitchFamily="34" charset="0"/>
                <a:cs typeface="Calibri" panose="020F0502020204030204" pitchFamily="34" charset="0"/>
              </a:rPr>
              <a:t>targeted</a:t>
            </a:r>
            <a:r>
              <a:rPr lang="fr-FR" dirty="0" smtClean="0">
                <a:latin typeface="Calibri" panose="020F0502020204030204" pitchFamily="34" charset="0"/>
                <a:cs typeface="Calibri" panose="020F0502020204030204" pitchFamily="34" charset="0"/>
              </a:rPr>
              <a:t> acquisitions.</a:t>
            </a:r>
            <a:endParaRPr lang="fr-FR" dirty="0">
              <a:latin typeface="Calibri" panose="020F0502020204030204" pitchFamily="34" charset="0"/>
              <a:cs typeface="Calibri" panose="020F0502020204030204" pitchFamily="34" charset="0"/>
            </a:endParaRPr>
          </a:p>
        </p:txBody>
      </p:sp>
      <p:sp>
        <p:nvSpPr>
          <p:cNvPr id="10" name="Rectangle 5"/>
          <p:cNvSpPr/>
          <p:nvPr/>
        </p:nvSpPr>
        <p:spPr>
          <a:xfrm>
            <a:off x="358620" y="3174097"/>
            <a:ext cx="7551384" cy="1406189"/>
          </a:xfrm>
          <a:prstGeom prst="rect">
            <a:avLst/>
          </a:prstGeom>
          <a:solidFill>
            <a:srgbClr val="6E706D">
              <a:lumMod val="20000"/>
              <a:lumOff val="80000"/>
            </a:srgbClr>
          </a:solidFill>
          <a:ln w="9525" cap="flat" cmpd="sng" algn="ctr">
            <a:solidFill>
              <a:srgbClr val="FFFFFF"/>
            </a:solidFill>
            <a:prstDash val="solid"/>
          </a:ln>
          <a:effectLst>
            <a:outerShdw blurRad="50800" dist="38100" dir="16200000" rotWithShape="0">
              <a:prstClr val="black">
                <a:alpha val="40000"/>
              </a:prstClr>
            </a:outerShdw>
          </a:effectLst>
        </p:spPr>
        <p:txBody>
          <a:bodyPr tIns="72000" rtlCol="0" anchor="ctr" anchorCtr="0"/>
          <a:lstStyle/>
          <a:p>
            <a:pPr algn="just"/>
            <a:r>
              <a:rPr lang="fr-FR" dirty="0" smtClean="0">
                <a:latin typeface="Calibri" panose="020F0502020204030204" pitchFamily="34" charset="0"/>
                <a:cs typeface="Calibri" panose="020F0502020204030204" pitchFamily="34" charset="0"/>
              </a:rPr>
              <a:t>Intensive </a:t>
            </a:r>
            <a:r>
              <a:rPr lang="fr-FR" dirty="0" err="1" smtClean="0">
                <a:latin typeface="Calibri" panose="020F0502020204030204" pitchFamily="34" charset="0"/>
                <a:cs typeface="Calibri" panose="020F0502020204030204" pitchFamily="34" charset="0"/>
              </a:rPr>
              <a:t>deployment</a:t>
            </a:r>
            <a:r>
              <a:rPr lang="fr-FR" dirty="0">
                <a:latin typeface="Calibri" panose="020F0502020204030204" pitchFamily="34" charset="0"/>
                <a:cs typeface="Calibri" panose="020F0502020204030204" pitchFamily="34" charset="0"/>
              </a:rPr>
              <a:t> </a:t>
            </a:r>
            <a:r>
              <a:rPr lang="fr-FR" dirty="0" smtClean="0">
                <a:latin typeface="Calibri" panose="020F0502020204030204" pitchFamily="34" charset="0"/>
                <a:cs typeface="Calibri" panose="020F0502020204030204" pitchFamily="34" charset="0"/>
              </a:rPr>
              <a:t>of a structure </a:t>
            </a:r>
            <a:r>
              <a:rPr lang="fr-FR" dirty="0" err="1" smtClean="0">
                <a:latin typeface="Calibri" panose="020F0502020204030204" pitchFamily="34" charset="0"/>
                <a:cs typeface="Calibri" panose="020F0502020204030204" pitchFamily="34" charset="0"/>
              </a:rPr>
              <a:t>that</a:t>
            </a:r>
            <a:r>
              <a:rPr lang="fr-FR" dirty="0" smtClean="0">
                <a:latin typeface="Calibri" panose="020F0502020204030204" pitchFamily="34" charset="0"/>
                <a:cs typeface="Calibri" panose="020F0502020204030204" pitchFamily="34" charset="0"/>
              </a:rPr>
              <a:t> </a:t>
            </a:r>
            <a:r>
              <a:rPr lang="fr-FR" dirty="0" err="1" smtClean="0">
                <a:latin typeface="Calibri" panose="020F0502020204030204" pitchFamily="34" charset="0"/>
                <a:cs typeface="Calibri" panose="020F0502020204030204" pitchFamily="34" charset="0"/>
              </a:rPr>
              <a:t>will</a:t>
            </a:r>
            <a:r>
              <a:rPr lang="fr-FR" dirty="0" smtClean="0">
                <a:latin typeface="Calibri" panose="020F0502020204030204" pitchFamily="34" charset="0"/>
                <a:cs typeface="Calibri" panose="020F0502020204030204" pitchFamily="34" charset="0"/>
              </a:rPr>
              <a:t> suit the </a:t>
            </a:r>
            <a:r>
              <a:rPr lang="fr-FR" dirty="0" smtClean="0">
                <a:latin typeface="Calibri" panose="020F0502020204030204" pitchFamily="34" charset="0"/>
                <a:cs typeface="Calibri" panose="020F0502020204030204" pitchFamily="34" charset="0"/>
              </a:rPr>
              <a:t>issues and challenges </a:t>
            </a:r>
            <a:r>
              <a:rPr lang="fr-FR" dirty="0" smtClean="0">
                <a:latin typeface="Calibri" panose="020F0502020204030204" pitchFamily="34" charset="0"/>
                <a:cs typeface="Calibri" panose="020F0502020204030204" pitchFamily="34" charset="0"/>
              </a:rPr>
              <a:t>of </a:t>
            </a:r>
            <a:r>
              <a:rPr lang="fr-FR" dirty="0" err="1" smtClean="0">
                <a:latin typeface="Calibri" panose="020F0502020204030204" pitchFamily="34" charset="0"/>
                <a:cs typeface="Calibri" panose="020F0502020204030204" pitchFamily="34" charset="0"/>
              </a:rPr>
              <a:t>our</a:t>
            </a:r>
            <a:r>
              <a:rPr lang="fr-FR" dirty="0" smtClean="0">
                <a:latin typeface="Calibri" panose="020F0502020204030204" pitchFamily="34" charset="0"/>
                <a:cs typeface="Calibri" panose="020F0502020204030204" pitchFamily="34" charset="0"/>
              </a:rPr>
              <a:t> clients:</a:t>
            </a:r>
          </a:p>
          <a:p>
            <a:pPr marL="541338" indent="-285750">
              <a:buClr>
                <a:srgbClr val="0070C0"/>
              </a:buClr>
              <a:buFont typeface="Wingdings" panose="05000000000000000000" pitchFamily="2" charset="2"/>
              <a:buChar char="Ø"/>
            </a:pPr>
            <a:r>
              <a:rPr lang="fr-FR" dirty="0" smtClean="0">
                <a:latin typeface="Calibri" panose="020F0502020204030204" pitchFamily="34" charset="0"/>
                <a:cs typeface="Calibri" panose="020F0502020204030204" pitchFamily="34" charset="0"/>
              </a:rPr>
              <a:t>A </a:t>
            </a:r>
            <a:r>
              <a:rPr lang="fr-FR" dirty="0" err="1" smtClean="0">
                <a:latin typeface="Calibri" panose="020F0502020204030204" pitchFamily="34" charset="0"/>
                <a:cs typeface="Calibri" panose="020F0502020204030204" pitchFamily="34" charset="0"/>
              </a:rPr>
              <a:t>reference</a:t>
            </a:r>
            <a:r>
              <a:rPr lang="fr-FR" dirty="0" smtClean="0">
                <a:latin typeface="Calibri" panose="020F0502020204030204" pitchFamily="34" charset="0"/>
                <a:cs typeface="Calibri" panose="020F0502020204030204" pitchFamily="34" charset="0"/>
              </a:rPr>
              <a:t> </a:t>
            </a:r>
            <a:r>
              <a:rPr lang="fr-FR" dirty="0" err="1" smtClean="0">
                <a:latin typeface="Calibri" panose="020F0502020204030204" pitchFamily="34" charset="0"/>
                <a:cs typeface="Calibri" panose="020F0502020204030204" pitchFamily="34" charset="0"/>
              </a:rPr>
              <a:t>managerial</a:t>
            </a:r>
            <a:r>
              <a:rPr lang="fr-FR" dirty="0" smtClean="0">
                <a:latin typeface="Calibri" panose="020F0502020204030204" pitchFamily="34" charset="0"/>
                <a:cs typeface="Calibri" panose="020F0502020204030204" pitchFamily="34" charset="0"/>
              </a:rPr>
              <a:t> and HR </a:t>
            </a:r>
            <a:r>
              <a:rPr lang="fr-FR" dirty="0" err="1" smtClean="0">
                <a:latin typeface="Calibri" panose="020F0502020204030204" pitchFamily="34" charset="0"/>
                <a:cs typeface="Calibri" panose="020F0502020204030204" pitchFamily="34" charset="0"/>
              </a:rPr>
              <a:t>organization</a:t>
            </a:r>
            <a:r>
              <a:rPr lang="fr-FR" dirty="0">
                <a:latin typeface="Calibri" panose="020F0502020204030204" pitchFamily="34" charset="0"/>
                <a:cs typeface="Calibri" panose="020F0502020204030204" pitchFamily="34" charset="0"/>
              </a:rPr>
              <a:t>;</a:t>
            </a:r>
            <a:endParaRPr lang="fr-FR" dirty="0" smtClean="0">
              <a:latin typeface="Calibri" panose="020F0502020204030204" pitchFamily="34" charset="0"/>
              <a:cs typeface="Calibri" panose="020F0502020204030204" pitchFamily="34" charset="0"/>
            </a:endParaRPr>
          </a:p>
          <a:p>
            <a:pPr marL="541338" indent="-285750">
              <a:buClr>
                <a:srgbClr val="0070C0"/>
              </a:buClr>
              <a:buFont typeface="Wingdings" panose="05000000000000000000" pitchFamily="2" charset="2"/>
              <a:buChar char="Ø"/>
            </a:pPr>
            <a:r>
              <a:rPr lang="fr-FR" dirty="0" smtClean="0">
                <a:latin typeface="Calibri" panose="020F0502020204030204" pitchFamily="34" charset="0"/>
                <a:cs typeface="Calibri" panose="020F0502020204030204" pitchFamily="34" charset="0"/>
              </a:rPr>
              <a:t>An international </a:t>
            </a:r>
            <a:r>
              <a:rPr lang="fr-FR" dirty="0" err="1" smtClean="0">
                <a:latin typeface="Calibri" panose="020F0502020204030204" pitchFamily="34" charset="0"/>
                <a:cs typeface="Calibri" panose="020F0502020204030204" pitchFamily="34" charset="0"/>
              </a:rPr>
              <a:t>Technical</a:t>
            </a:r>
            <a:r>
              <a:rPr lang="fr-FR" dirty="0" smtClean="0">
                <a:latin typeface="Calibri" panose="020F0502020204030204" pitchFamily="34" charset="0"/>
                <a:cs typeface="Calibri" panose="020F0502020204030204" pitchFamily="34" charset="0"/>
              </a:rPr>
              <a:t> Direction </a:t>
            </a:r>
            <a:r>
              <a:rPr lang="fr-FR" dirty="0" err="1" smtClean="0">
                <a:latin typeface="Calibri" panose="020F0502020204030204" pitchFamily="34" charset="0"/>
                <a:cs typeface="Calibri" panose="020F0502020204030204" pitchFamily="34" charset="0"/>
              </a:rPr>
              <a:t>with</a:t>
            </a:r>
            <a:r>
              <a:rPr lang="fr-FR" dirty="0" smtClean="0">
                <a:latin typeface="Calibri" panose="020F0502020204030204" pitchFamily="34" charset="0"/>
                <a:cs typeface="Calibri" panose="020F0502020204030204" pitchFamily="34" charset="0"/>
              </a:rPr>
              <a:t> </a:t>
            </a:r>
            <a:r>
              <a:rPr lang="fr-FR" dirty="0" err="1" smtClean="0">
                <a:latin typeface="Calibri" panose="020F0502020204030204" pitchFamily="34" charset="0"/>
                <a:cs typeface="Calibri" panose="020F0502020204030204" pitchFamily="34" charset="0"/>
              </a:rPr>
              <a:t>delivery</a:t>
            </a:r>
            <a:r>
              <a:rPr lang="fr-FR" dirty="0" smtClean="0">
                <a:latin typeface="Calibri" panose="020F0502020204030204" pitchFamily="34" charset="0"/>
                <a:cs typeface="Calibri" panose="020F0502020204030204" pitchFamily="34" charset="0"/>
              </a:rPr>
              <a:t> centres and </a:t>
            </a:r>
            <a:r>
              <a:rPr lang="fr-FR" dirty="0" err="1" smtClean="0">
                <a:latin typeface="Calibri" panose="020F0502020204030204" pitchFamily="34" charset="0"/>
                <a:cs typeface="Calibri" panose="020F0502020204030204" pitchFamily="34" charset="0"/>
              </a:rPr>
              <a:t>well-structured</a:t>
            </a:r>
            <a:r>
              <a:rPr lang="fr-FR" dirty="0" smtClean="0">
                <a:latin typeface="Calibri" panose="020F0502020204030204" pitchFamily="34" charset="0"/>
                <a:cs typeface="Calibri" panose="020F0502020204030204" pitchFamily="34" charset="0"/>
              </a:rPr>
              <a:t> </a:t>
            </a:r>
            <a:r>
              <a:rPr lang="fr-FR" dirty="0" err="1" smtClean="0">
                <a:latin typeface="Calibri" panose="020F0502020204030204" pitchFamily="34" charset="0"/>
                <a:cs typeface="Calibri" panose="020F0502020204030204" pitchFamily="34" charset="0"/>
              </a:rPr>
              <a:t>skills</a:t>
            </a:r>
            <a:r>
              <a:rPr lang="fr-FR" dirty="0" smtClean="0">
                <a:latin typeface="Calibri" panose="020F0502020204030204" pitchFamily="34" charset="0"/>
                <a:cs typeface="Calibri" panose="020F0502020204030204" pitchFamily="34" charset="0"/>
              </a:rPr>
              <a:t> centres.</a:t>
            </a:r>
            <a:endParaRPr lang="en-US" dirty="0">
              <a:latin typeface="Calibri" panose="020F0502020204030204" pitchFamily="34" charset="0"/>
              <a:cs typeface="Calibri" panose="020F0502020204030204" pitchFamily="34" charset="0"/>
            </a:endParaRPr>
          </a:p>
        </p:txBody>
      </p:sp>
      <p:sp>
        <p:nvSpPr>
          <p:cNvPr id="11" name="Rectangle 5"/>
          <p:cNvSpPr/>
          <p:nvPr/>
        </p:nvSpPr>
        <p:spPr>
          <a:xfrm>
            <a:off x="859378" y="4876906"/>
            <a:ext cx="6964342" cy="1365713"/>
          </a:xfrm>
          <a:prstGeom prst="rect">
            <a:avLst/>
          </a:prstGeom>
          <a:noFill/>
          <a:ln w="9525" cap="flat" cmpd="sng" algn="ctr">
            <a:noFill/>
            <a:prstDash val="solid"/>
          </a:ln>
          <a:effectLst/>
        </p:spPr>
        <p:txBody>
          <a:bodyPr tIns="72000" rtlCol="0" anchor="ctr" anchorCtr="0"/>
          <a:lstStyle/>
          <a:p>
            <a:r>
              <a:rPr lang="fr-FR" b="1" dirty="0" smtClean="0">
                <a:solidFill>
                  <a:srgbClr val="0070C0"/>
                </a:solidFill>
                <a:latin typeface="Calibri" panose="020F0502020204030204" pitchFamily="34" charset="0"/>
                <a:cs typeface="Calibri" panose="020F0502020204030204" pitchFamily="34" charset="0"/>
              </a:rPr>
              <a:t>ALTEN has </a:t>
            </a:r>
            <a:r>
              <a:rPr lang="fr-FR" b="1" dirty="0" err="1" smtClean="0">
                <a:solidFill>
                  <a:srgbClr val="0070C0"/>
                </a:solidFill>
                <a:latin typeface="Calibri" panose="020F0502020204030204" pitchFamily="34" charset="0"/>
                <a:cs typeface="Calibri" panose="020F0502020204030204" pitchFamily="34" charset="0"/>
              </a:rPr>
              <a:t>reassessed</a:t>
            </a:r>
            <a:r>
              <a:rPr lang="fr-FR" b="1" dirty="0" smtClean="0">
                <a:solidFill>
                  <a:srgbClr val="0070C0"/>
                </a:solidFill>
                <a:latin typeface="Calibri" panose="020F0502020204030204" pitchFamily="34" charset="0"/>
                <a:cs typeface="Calibri" panose="020F0502020204030204" pitchFamily="34" charset="0"/>
              </a:rPr>
              <a:t> the goals of </a:t>
            </a:r>
            <a:r>
              <a:rPr lang="fr-FR" b="1" dirty="0" err="1" smtClean="0">
                <a:solidFill>
                  <a:srgbClr val="0070C0"/>
                </a:solidFill>
                <a:latin typeface="Calibri" panose="020F0502020204030204" pitchFamily="34" charset="0"/>
                <a:cs typeface="Calibri" panose="020F0502020204030204" pitchFamily="34" charset="0"/>
              </a:rPr>
              <a:t>its</a:t>
            </a:r>
            <a:r>
              <a:rPr lang="fr-FR" b="1" dirty="0" smtClean="0">
                <a:solidFill>
                  <a:srgbClr val="0070C0"/>
                </a:solidFill>
                <a:latin typeface="Calibri" panose="020F0502020204030204" pitchFamily="34" charset="0"/>
                <a:cs typeface="Calibri" panose="020F0502020204030204" pitchFamily="34" charset="0"/>
              </a:rPr>
              <a:t> </a:t>
            </a:r>
            <a:r>
              <a:rPr lang="fr-FR" b="1" dirty="0" err="1" smtClean="0">
                <a:solidFill>
                  <a:srgbClr val="0070C0"/>
                </a:solidFill>
                <a:latin typeface="Calibri" panose="020F0502020204030204" pitchFamily="34" charset="0"/>
                <a:cs typeface="Calibri" panose="020F0502020204030204" pitchFamily="34" charset="0"/>
              </a:rPr>
              <a:t>growth</a:t>
            </a:r>
            <a:r>
              <a:rPr lang="fr-FR" b="1" dirty="0" smtClean="0">
                <a:solidFill>
                  <a:srgbClr val="0070C0"/>
                </a:solidFill>
                <a:latin typeface="Calibri" panose="020F0502020204030204" pitchFamily="34" charset="0"/>
                <a:cs typeface="Calibri" panose="020F0502020204030204" pitchFamily="34" charset="0"/>
              </a:rPr>
              <a:t> </a:t>
            </a:r>
            <a:r>
              <a:rPr lang="fr-FR" b="1" dirty="0" err="1" smtClean="0">
                <a:solidFill>
                  <a:srgbClr val="0070C0"/>
                </a:solidFill>
                <a:latin typeface="Calibri" panose="020F0502020204030204" pitchFamily="34" charset="0"/>
                <a:cs typeface="Calibri" panose="020F0502020204030204" pitchFamily="34" charset="0"/>
              </a:rPr>
              <a:t>strategic</a:t>
            </a:r>
            <a:r>
              <a:rPr lang="fr-FR" b="1" dirty="0" smtClean="0">
                <a:solidFill>
                  <a:srgbClr val="0070C0"/>
                </a:solidFill>
                <a:latin typeface="Calibri" panose="020F0502020204030204" pitchFamily="34" charset="0"/>
                <a:cs typeface="Calibri" panose="020F0502020204030204" pitchFamily="34" charset="0"/>
              </a:rPr>
              <a:t> plan for 2017 – 2019 </a:t>
            </a:r>
            <a:r>
              <a:rPr lang="fr-FR" b="1" dirty="0" smtClean="0">
                <a:solidFill>
                  <a:srgbClr val="0070C0"/>
                </a:solidFill>
                <a:latin typeface="Calibri" panose="020F0502020204030204" pitchFamily="34" charset="0"/>
                <a:cs typeface="Calibri" panose="020F0502020204030204" pitchFamily="34" charset="0"/>
              </a:rPr>
              <a:t>and </a:t>
            </a:r>
            <a:r>
              <a:rPr lang="fr-FR" b="1" dirty="0" err="1" smtClean="0">
                <a:solidFill>
                  <a:srgbClr val="0070C0"/>
                </a:solidFill>
                <a:latin typeface="Calibri" panose="020F0502020204030204" pitchFamily="34" charset="0"/>
                <a:cs typeface="Calibri" panose="020F0502020204030204" pitchFamily="34" charset="0"/>
              </a:rPr>
              <a:t>remains</a:t>
            </a:r>
            <a:r>
              <a:rPr lang="fr-FR" b="1" dirty="0" smtClean="0">
                <a:solidFill>
                  <a:srgbClr val="0070C0"/>
                </a:solidFill>
                <a:latin typeface="Calibri" panose="020F0502020204030204" pitchFamily="34" charset="0"/>
                <a:cs typeface="Calibri" panose="020F0502020204030204" pitchFamily="34" charset="0"/>
              </a:rPr>
              <a:t> </a:t>
            </a:r>
            <a:r>
              <a:rPr lang="fr-FR" b="1" dirty="0" err="1" smtClean="0">
                <a:solidFill>
                  <a:srgbClr val="0070C0"/>
                </a:solidFill>
                <a:latin typeface="Calibri" panose="020F0502020204030204" pitchFamily="34" charset="0"/>
                <a:cs typeface="Calibri" panose="020F0502020204030204" pitchFamily="34" charset="0"/>
              </a:rPr>
              <a:t>strictly</a:t>
            </a:r>
            <a:r>
              <a:rPr lang="fr-FR" b="1" dirty="0" smtClean="0">
                <a:solidFill>
                  <a:srgbClr val="0070C0"/>
                </a:solidFill>
                <a:latin typeface="Calibri" panose="020F0502020204030204" pitchFamily="34" charset="0"/>
                <a:cs typeface="Calibri" panose="020F0502020204030204" pitchFamily="34" charset="0"/>
              </a:rPr>
              <a:t> </a:t>
            </a:r>
            <a:r>
              <a:rPr lang="fr-FR" b="1" dirty="0" err="1" smtClean="0">
                <a:solidFill>
                  <a:srgbClr val="0070C0"/>
                </a:solidFill>
                <a:latin typeface="Calibri" panose="020F0502020204030204" pitchFamily="34" charset="0"/>
                <a:cs typeface="Calibri" panose="020F0502020204030204" pitchFamily="34" charset="0"/>
              </a:rPr>
              <a:t>positioned</a:t>
            </a:r>
            <a:r>
              <a:rPr lang="fr-FR" b="1" dirty="0" smtClean="0">
                <a:solidFill>
                  <a:srgbClr val="0070C0"/>
                </a:solidFill>
                <a:latin typeface="Calibri" panose="020F0502020204030204" pitchFamily="34" charset="0"/>
                <a:cs typeface="Calibri" panose="020F0502020204030204" pitchFamily="34" charset="0"/>
              </a:rPr>
              <a:t> on </a:t>
            </a:r>
            <a:r>
              <a:rPr lang="fr-FR" b="1" dirty="0" err="1" smtClean="0">
                <a:solidFill>
                  <a:srgbClr val="0070C0"/>
                </a:solidFill>
                <a:latin typeface="Calibri" panose="020F0502020204030204" pitchFamily="34" charset="0"/>
                <a:cs typeface="Calibri" panose="020F0502020204030204" pitchFamily="34" charset="0"/>
              </a:rPr>
              <a:t>its</a:t>
            </a:r>
            <a:r>
              <a:rPr lang="fr-FR" b="1" dirty="0" smtClean="0">
                <a:solidFill>
                  <a:srgbClr val="0070C0"/>
                </a:solidFill>
                <a:latin typeface="Calibri" panose="020F0502020204030204" pitchFamily="34" charset="0"/>
                <a:cs typeface="Calibri" panose="020F0502020204030204" pitchFamily="34" charset="0"/>
              </a:rPr>
              <a:t> business model.</a:t>
            </a:r>
          </a:p>
          <a:p>
            <a:r>
              <a:rPr lang="fr-FR" b="1" dirty="0" smtClean="0">
                <a:solidFill>
                  <a:srgbClr val="0070C0"/>
                </a:solidFill>
                <a:latin typeface="Calibri" panose="020F0502020204030204" pitchFamily="34" charset="0"/>
                <a:cs typeface="Calibri" panose="020F0502020204030204" pitchFamily="34" charset="0"/>
              </a:rPr>
              <a:t>ALTEN </a:t>
            </a:r>
            <a:r>
              <a:rPr lang="fr-FR" b="1" dirty="0" err="1" smtClean="0">
                <a:solidFill>
                  <a:srgbClr val="0070C0"/>
                </a:solidFill>
                <a:latin typeface="Calibri" panose="020F0502020204030204" pitchFamily="34" charset="0"/>
                <a:cs typeface="Calibri" panose="020F0502020204030204" pitchFamily="34" charset="0"/>
              </a:rPr>
              <a:t>aims</a:t>
            </a:r>
            <a:r>
              <a:rPr lang="fr-FR" b="1" dirty="0" smtClean="0">
                <a:solidFill>
                  <a:srgbClr val="0070C0"/>
                </a:solidFill>
                <a:latin typeface="Calibri" panose="020F0502020204030204" pitchFamily="34" charset="0"/>
                <a:cs typeface="Calibri" panose="020F0502020204030204" pitchFamily="34" charset="0"/>
              </a:rPr>
              <a:t> 26,000 </a:t>
            </a:r>
            <a:r>
              <a:rPr lang="fr-FR" b="1" dirty="0" err="1" smtClean="0">
                <a:solidFill>
                  <a:srgbClr val="0070C0"/>
                </a:solidFill>
                <a:latin typeface="Calibri" panose="020F0502020204030204" pitchFamily="34" charset="0"/>
                <a:cs typeface="Calibri" panose="020F0502020204030204" pitchFamily="34" charset="0"/>
              </a:rPr>
              <a:t>engineers</a:t>
            </a:r>
            <a:r>
              <a:rPr lang="fr-FR" b="1" dirty="0" smtClean="0">
                <a:solidFill>
                  <a:srgbClr val="0070C0"/>
                </a:solidFill>
                <a:latin typeface="Calibri" panose="020F0502020204030204" pitchFamily="34" charset="0"/>
                <a:cs typeface="Calibri" panose="020F0502020204030204" pitchFamily="34" charset="0"/>
              </a:rPr>
              <a:t> at the end of 2019 (vs. 25,000 at the end of 2016).</a:t>
            </a:r>
            <a:endParaRPr lang="en-US" b="1" dirty="0">
              <a:solidFill>
                <a:srgbClr val="0070C0"/>
              </a:solidFill>
              <a:latin typeface="Calibri" panose="020F0502020204030204" pitchFamily="34" charset="0"/>
              <a:cs typeface="Calibri" panose="020F0502020204030204" pitchFamily="34" charset="0"/>
            </a:endParaRPr>
          </a:p>
        </p:txBody>
      </p:sp>
      <p:pic>
        <p:nvPicPr>
          <p:cNvPr id="7" name="Picture 2"/>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rot="2601454">
            <a:off x="307201" y="5330987"/>
            <a:ext cx="457548" cy="457548"/>
          </a:xfrm>
          <a:prstGeom prst="rect">
            <a:avLst/>
          </a:prstGeom>
          <a:noFill/>
          <a:effectLst>
            <a:glow rad="127000">
              <a:schemeClr val="tx1">
                <a:alpha val="0"/>
              </a:schemeClr>
            </a:glow>
            <a:reflection stA="0" endPos="65000" dist="50800" dir="5400000" sy="-100000" algn="bl" rotWithShape="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75401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0" y="3243309"/>
            <a:ext cx="9144000" cy="1743075"/>
          </a:xfrm>
          <a:prstGeom prst="rect">
            <a:avLst/>
          </a:prstGeom>
        </p:spPr>
        <p:txBody>
          <a:bodyPr rtlCol="0">
            <a:noAutofit/>
          </a:bodyPr>
          <a:lstStyle>
            <a:lvl1pPr algn="l" rtl="0" eaLnBrk="1" fontAlgn="base" hangingPunct="1">
              <a:spcBef>
                <a:spcPct val="0"/>
              </a:spcBef>
              <a:spcAft>
                <a:spcPct val="0"/>
              </a:spcAft>
              <a:defRPr sz="2400">
                <a:solidFill>
                  <a:schemeClr val="tx2"/>
                </a:solidFill>
                <a:latin typeface="+mj-lt"/>
                <a:ea typeface="ＭＳ Ｐゴシック" pitchFamily="62" charset="-128"/>
                <a:cs typeface="ＭＳ Ｐゴシック" pitchFamily="62" charset="-128"/>
              </a:defRPr>
            </a:lvl1pPr>
            <a:lvl2pPr algn="l" rtl="0" eaLnBrk="1" fontAlgn="base" hangingPunct="1">
              <a:spcBef>
                <a:spcPct val="0"/>
              </a:spcBef>
              <a:spcAft>
                <a:spcPct val="0"/>
              </a:spcAft>
              <a:defRPr sz="2400">
                <a:solidFill>
                  <a:schemeClr val="tx2"/>
                </a:solidFill>
                <a:latin typeface="Arial" pitchFamily="62" charset="0"/>
                <a:ea typeface="ＭＳ Ｐゴシック" pitchFamily="62" charset="-128"/>
                <a:cs typeface="ＭＳ Ｐゴシック" pitchFamily="62" charset="-128"/>
              </a:defRPr>
            </a:lvl2pPr>
            <a:lvl3pPr algn="l" rtl="0" eaLnBrk="1" fontAlgn="base" hangingPunct="1">
              <a:spcBef>
                <a:spcPct val="0"/>
              </a:spcBef>
              <a:spcAft>
                <a:spcPct val="0"/>
              </a:spcAft>
              <a:defRPr sz="2400">
                <a:solidFill>
                  <a:schemeClr val="tx2"/>
                </a:solidFill>
                <a:latin typeface="Arial" pitchFamily="62" charset="0"/>
                <a:ea typeface="ＭＳ Ｐゴシック" pitchFamily="62" charset="-128"/>
                <a:cs typeface="ＭＳ Ｐゴシック" pitchFamily="62" charset="-128"/>
              </a:defRPr>
            </a:lvl3pPr>
            <a:lvl4pPr algn="l" rtl="0" eaLnBrk="1" fontAlgn="base" hangingPunct="1">
              <a:spcBef>
                <a:spcPct val="0"/>
              </a:spcBef>
              <a:spcAft>
                <a:spcPct val="0"/>
              </a:spcAft>
              <a:defRPr sz="2400">
                <a:solidFill>
                  <a:schemeClr val="tx2"/>
                </a:solidFill>
                <a:latin typeface="Arial" pitchFamily="62" charset="0"/>
                <a:ea typeface="ＭＳ Ｐゴシック" pitchFamily="62" charset="-128"/>
                <a:cs typeface="ＭＳ Ｐゴシック" pitchFamily="62" charset="-128"/>
              </a:defRPr>
            </a:lvl4pPr>
            <a:lvl5pPr algn="l" rtl="0" eaLnBrk="1" fontAlgn="base" hangingPunct="1">
              <a:spcBef>
                <a:spcPct val="0"/>
              </a:spcBef>
              <a:spcAft>
                <a:spcPct val="0"/>
              </a:spcAft>
              <a:defRPr sz="2400">
                <a:solidFill>
                  <a:schemeClr val="tx2"/>
                </a:solidFill>
                <a:latin typeface="Arial" pitchFamily="62" charset="0"/>
                <a:ea typeface="ＭＳ Ｐゴシック" pitchFamily="62" charset="-128"/>
                <a:cs typeface="ＭＳ Ｐゴシック" pitchFamily="62" charset="-128"/>
              </a:defRPr>
            </a:lvl5pPr>
            <a:lvl6pPr marL="457200" algn="l" rtl="0" eaLnBrk="1" fontAlgn="base" hangingPunct="1">
              <a:spcBef>
                <a:spcPct val="0"/>
              </a:spcBef>
              <a:spcAft>
                <a:spcPct val="0"/>
              </a:spcAft>
              <a:defRPr sz="2400">
                <a:solidFill>
                  <a:schemeClr val="tx2"/>
                </a:solidFill>
                <a:latin typeface="Arial" pitchFamily="62" charset="0"/>
              </a:defRPr>
            </a:lvl6pPr>
            <a:lvl7pPr marL="914400" algn="l" rtl="0" eaLnBrk="1" fontAlgn="base" hangingPunct="1">
              <a:spcBef>
                <a:spcPct val="0"/>
              </a:spcBef>
              <a:spcAft>
                <a:spcPct val="0"/>
              </a:spcAft>
              <a:defRPr sz="2400">
                <a:solidFill>
                  <a:schemeClr val="tx2"/>
                </a:solidFill>
                <a:latin typeface="Arial" pitchFamily="62" charset="0"/>
              </a:defRPr>
            </a:lvl7pPr>
            <a:lvl8pPr marL="1371600" algn="l" rtl="0" eaLnBrk="1" fontAlgn="base" hangingPunct="1">
              <a:spcBef>
                <a:spcPct val="0"/>
              </a:spcBef>
              <a:spcAft>
                <a:spcPct val="0"/>
              </a:spcAft>
              <a:defRPr sz="2400">
                <a:solidFill>
                  <a:schemeClr val="tx2"/>
                </a:solidFill>
                <a:latin typeface="Arial" pitchFamily="62" charset="0"/>
              </a:defRPr>
            </a:lvl8pPr>
            <a:lvl9pPr marL="1828800" algn="l" rtl="0" eaLnBrk="1" fontAlgn="base" hangingPunct="1">
              <a:spcBef>
                <a:spcPct val="0"/>
              </a:spcBef>
              <a:spcAft>
                <a:spcPct val="0"/>
              </a:spcAft>
              <a:defRPr sz="2400">
                <a:solidFill>
                  <a:schemeClr val="tx2"/>
                </a:solidFill>
                <a:latin typeface="Arial" pitchFamily="62" charset="0"/>
              </a:defRPr>
            </a:lvl9pPr>
          </a:lstStyle>
          <a:p>
            <a:pPr algn="ctr"/>
            <a:r>
              <a:rPr lang="en-US" sz="4800" kern="0" dirty="0">
                <a:solidFill>
                  <a:schemeClr val="tx1"/>
                </a:solidFill>
                <a:latin typeface="Calibri" panose="020F0502020204030204" pitchFamily="34" charset="0"/>
                <a:cs typeface="Calibri" panose="020F0502020204030204" pitchFamily="34" charset="0"/>
              </a:rPr>
              <a:t>Activity and highlights</a:t>
            </a:r>
          </a:p>
          <a:p>
            <a:pPr algn="ctr"/>
            <a:r>
              <a:rPr lang="en-US" sz="4800" b="1" kern="0" dirty="0">
                <a:solidFill>
                  <a:schemeClr val="tx1"/>
                </a:solidFill>
                <a:latin typeface="Calibri" panose="020F0502020204030204" pitchFamily="34" charset="0"/>
                <a:cs typeface="Calibri" panose="020F0502020204030204" pitchFamily="34" charset="0"/>
              </a:rPr>
              <a:t>in the first half </a:t>
            </a:r>
            <a:r>
              <a:rPr lang="en-US" sz="4800" b="1" kern="0" dirty="0" smtClean="0">
                <a:solidFill>
                  <a:schemeClr val="tx1"/>
                </a:solidFill>
                <a:latin typeface="Calibri" panose="020F0502020204030204" pitchFamily="34" charset="0"/>
                <a:cs typeface="Calibri" panose="020F0502020204030204" pitchFamily="34" charset="0"/>
              </a:rPr>
              <a:t>of 2017</a:t>
            </a:r>
            <a:endParaRPr lang="en-US" sz="4800" b="1" kern="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9236191"/>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3625049"/>
            <a:ext cx="9144000" cy="1743075"/>
          </a:xfrm>
          <a:prstGeom prst="rect">
            <a:avLst/>
          </a:prstGeom>
        </p:spPr>
        <p:txBody>
          <a:bodyPr rtlCol="0">
            <a:noAutofit/>
          </a:bodyPr>
          <a:lstStyle/>
          <a:p>
            <a:pPr marL="0" indent="0" algn="ctr"/>
            <a:r>
              <a:rPr lang="en-US" sz="4800" b="1" i="1" dirty="0" smtClean="0">
                <a:latin typeface="Century Gothic" panose="020B0502020202020204" pitchFamily="34" charset="0"/>
              </a:rPr>
              <a:t>APPENDICES</a:t>
            </a:r>
            <a:endParaRPr lang="en-US" sz="4800" b="1" i="1" dirty="0">
              <a:latin typeface="Century Gothic" panose="020B0502020202020204" pitchFamily="34" charset="0"/>
            </a:endParaRPr>
          </a:p>
        </p:txBody>
      </p:sp>
    </p:spTree>
    <p:extLst>
      <p:ext uri="{BB962C8B-B14F-4D97-AF65-F5344CB8AC3E}">
        <p14:creationId xmlns:p14="http://schemas.microsoft.com/office/powerpoint/2010/main" val="2260972221"/>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252790" y="429467"/>
            <a:ext cx="8229600" cy="572022"/>
          </a:xfrm>
        </p:spPr>
        <p:txBody>
          <a:bodyPr/>
          <a:lstStyle/>
          <a:p>
            <a:r>
              <a:rPr lang="fr-FR" sz="2400" b="1" i="0" kern="1200" cap="small" dirty="0" smtClean="0">
                <a:solidFill>
                  <a:schemeClr val="tx1"/>
                </a:solidFill>
                <a:latin typeface="+mn-lt"/>
                <a:cs typeface="Calibri"/>
              </a:rPr>
              <a:t>Balance </a:t>
            </a:r>
            <a:r>
              <a:rPr lang="fr-FR" sz="2400" b="1" i="0" kern="1200" cap="small" dirty="0" err="1" smtClean="0">
                <a:solidFill>
                  <a:schemeClr val="tx1"/>
                </a:solidFill>
                <a:latin typeface="+mn-lt"/>
                <a:cs typeface="Calibri"/>
              </a:rPr>
              <a:t>sheet</a:t>
            </a:r>
            <a:r>
              <a:rPr lang="fr-FR" sz="2400" b="1" i="0" kern="1200" cap="small" dirty="0" smtClean="0">
                <a:solidFill>
                  <a:schemeClr val="tx1"/>
                </a:solidFill>
                <a:latin typeface="+mn-lt"/>
                <a:cs typeface="Calibri"/>
              </a:rPr>
              <a:t> – </a:t>
            </a:r>
            <a:r>
              <a:rPr lang="fr-FR" sz="2400" b="1" i="0" kern="1200" cap="small" dirty="0" err="1" smtClean="0">
                <a:solidFill>
                  <a:schemeClr val="tx1"/>
                </a:solidFill>
                <a:latin typeface="+mn-lt"/>
                <a:cs typeface="Calibri"/>
              </a:rPr>
              <a:t>assets</a:t>
            </a:r>
            <a:r>
              <a:rPr lang="fr-FR" sz="2400" b="1" i="0" kern="1200" cap="small" dirty="0" smtClean="0">
                <a:solidFill>
                  <a:schemeClr val="tx1"/>
                </a:solidFill>
                <a:latin typeface="+mn-lt"/>
                <a:cs typeface="Calibri"/>
              </a:rPr>
              <a:t> </a:t>
            </a:r>
            <a:r>
              <a:rPr lang="fr-FR" sz="1800" i="0" kern="1200" cap="small" dirty="0" smtClean="0">
                <a:solidFill>
                  <a:schemeClr val="tx1"/>
                </a:solidFill>
                <a:latin typeface="+mn-lt"/>
                <a:cs typeface="Calibri"/>
              </a:rPr>
              <a:t>(in </a:t>
            </a:r>
            <a:r>
              <a:rPr lang="fr-FR" sz="1800" i="0" kern="1200" cap="small" dirty="0" err="1" smtClean="0">
                <a:solidFill>
                  <a:schemeClr val="tx1"/>
                </a:solidFill>
                <a:latin typeface="+mn-lt"/>
                <a:cs typeface="Calibri"/>
              </a:rPr>
              <a:t>thousand</a:t>
            </a:r>
            <a:r>
              <a:rPr lang="fr-FR" sz="1800" i="0" kern="1200" cap="small" dirty="0" smtClean="0">
                <a:solidFill>
                  <a:schemeClr val="tx1"/>
                </a:solidFill>
                <a:latin typeface="+mn-lt"/>
                <a:cs typeface="Calibri"/>
              </a:rPr>
              <a:t> of euros)</a:t>
            </a:r>
            <a:endParaRPr lang="fr-FR" sz="1800" i="0" kern="1200" cap="small" dirty="0">
              <a:solidFill>
                <a:schemeClr val="tx1"/>
              </a:solidFill>
              <a:latin typeface="+mn-lt"/>
              <a:cs typeface="Calibri"/>
            </a:endParaRPr>
          </a:p>
        </p:txBody>
      </p:sp>
      <p:pic>
        <p:nvPicPr>
          <p:cNvPr id="2" name="Image 1"/>
          <p:cNvPicPr>
            <a:picLocks noChangeAspect="1"/>
          </p:cNvPicPr>
          <p:nvPr/>
        </p:nvPicPr>
        <p:blipFill>
          <a:blip r:embed="rId2"/>
          <a:stretch>
            <a:fillRect/>
          </a:stretch>
        </p:blipFill>
        <p:spPr>
          <a:xfrm>
            <a:off x="316664" y="1269507"/>
            <a:ext cx="6808656" cy="5051394"/>
          </a:xfrm>
          <a:prstGeom prst="rect">
            <a:avLst/>
          </a:prstGeom>
        </p:spPr>
      </p:pic>
    </p:spTree>
    <p:extLst>
      <p:ext uri="{BB962C8B-B14F-4D97-AF65-F5344CB8AC3E}">
        <p14:creationId xmlns:p14="http://schemas.microsoft.com/office/powerpoint/2010/main" val="1943467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223270" y="378657"/>
            <a:ext cx="8229600" cy="622829"/>
          </a:xfrm>
        </p:spPr>
        <p:txBody>
          <a:bodyPr/>
          <a:lstStyle/>
          <a:p>
            <a:r>
              <a:rPr lang="fr-FR" sz="2400" b="1" i="0" kern="1200" cap="small" dirty="0">
                <a:solidFill>
                  <a:schemeClr val="tx1"/>
                </a:solidFill>
                <a:cs typeface="Calibri"/>
              </a:rPr>
              <a:t>Balance </a:t>
            </a:r>
            <a:r>
              <a:rPr lang="fr-FR" sz="2400" b="1" i="0" kern="1200" cap="small" dirty="0" err="1">
                <a:solidFill>
                  <a:schemeClr val="tx1"/>
                </a:solidFill>
                <a:cs typeface="Calibri"/>
              </a:rPr>
              <a:t>sheet</a:t>
            </a:r>
            <a:r>
              <a:rPr lang="fr-FR" sz="2400" b="1" i="0" kern="1200" cap="small" dirty="0">
                <a:solidFill>
                  <a:schemeClr val="tx1"/>
                </a:solidFill>
                <a:cs typeface="Calibri"/>
              </a:rPr>
              <a:t> – </a:t>
            </a:r>
            <a:r>
              <a:rPr lang="fr-FR" sz="2400" b="1" i="0" kern="1200" cap="small" dirty="0" err="1" smtClean="0">
                <a:solidFill>
                  <a:schemeClr val="tx1"/>
                </a:solidFill>
                <a:cs typeface="Calibri"/>
              </a:rPr>
              <a:t>liabilities</a:t>
            </a:r>
            <a:r>
              <a:rPr lang="fr-FR" sz="2400" b="1" i="0" kern="1200" cap="small" dirty="0" smtClean="0">
                <a:solidFill>
                  <a:schemeClr val="tx1"/>
                </a:solidFill>
                <a:cs typeface="Calibri"/>
              </a:rPr>
              <a:t> </a:t>
            </a:r>
            <a:r>
              <a:rPr lang="fr-FR" sz="1800" i="0" kern="1200" cap="small" dirty="0" smtClean="0">
                <a:solidFill>
                  <a:schemeClr val="tx1"/>
                </a:solidFill>
                <a:cs typeface="Calibri"/>
              </a:rPr>
              <a:t>(in </a:t>
            </a:r>
            <a:r>
              <a:rPr lang="fr-FR" sz="1800" i="0" kern="1200" cap="small" dirty="0" err="1">
                <a:solidFill>
                  <a:schemeClr val="tx1"/>
                </a:solidFill>
                <a:cs typeface="Calibri"/>
              </a:rPr>
              <a:t>thousand</a:t>
            </a:r>
            <a:r>
              <a:rPr lang="fr-FR" sz="1800" i="0" kern="1200" cap="small" dirty="0">
                <a:solidFill>
                  <a:schemeClr val="tx1"/>
                </a:solidFill>
                <a:cs typeface="Calibri"/>
              </a:rPr>
              <a:t> of euros)</a:t>
            </a:r>
            <a:endParaRPr lang="fr-FR" sz="1800" i="0" kern="1200" cap="small" dirty="0">
              <a:solidFill>
                <a:schemeClr val="tx1"/>
              </a:solidFill>
              <a:latin typeface="+mn-lt"/>
              <a:cs typeface="Calibri"/>
            </a:endParaRPr>
          </a:p>
        </p:txBody>
      </p:sp>
      <p:pic>
        <p:nvPicPr>
          <p:cNvPr id="2" name="Image 1"/>
          <p:cNvPicPr>
            <a:picLocks noChangeAspect="1"/>
          </p:cNvPicPr>
          <p:nvPr/>
        </p:nvPicPr>
        <p:blipFill>
          <a:blip r:embed="rId2"/>
          <a:stretch>
            <a:fillRect/>
          </a:stretch>
        </p:blipFill>
        <p:spPr>
          <a:xfrm>
            <a:off x="297545" y="1001486"/>
            <a:ext cx="5783660" cy="5533922"/>
          </a:xfrm>
          <a:prstGeom prst="rect">
            <a:avLst/>
          </a:prstGeom>
        </p:spPr>
      </p:pic>
    </p:spTree>
    <p:extLst>
      <p:ext uri="{BB962C8B-B14F-4D97-AF65-F5344CB8AC3E}">
        <p14:creationId xmlns:p14="http://schemas.microsoft.com/office/powerpoint/2010/main" val="4008873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213285" y="410027"/>
            <a:ext cx="8229600" cy="558800"/>
          </a:xfrm>
        </p:spPr>
        <p:txBody>
          <a:bodyPr/>
          <a:lstStyle/>
          <a:p>
            <a:r>
              <a:rPr lang="fr-FR" sz="2400" b="1" i="0" kern="1200" cap="small" dirty="0" err="1" smtClean="0">
                <a:solidFill>
                  <a:schemeClr val="tx1"/>
                </a:solidFill>
                <a:latin typeface="+mn-lt"/>
                <a:cs typeface="Calibri"/>
              </a:rPr>
              <a:t>Income</a:t>
            </a:r>
            <a:r>
              <a:rPr lang="fr-FR" sz="2400" b="1" i="0" kern="1200" cap="small" dirty="0" smtClean="0">
                <a:solidFill>
                  <a:schemeClr val="tx1"/>
                </a:solidFill>
                <a:latin typeface="+mn-lt"/>
                <a:cs typeface="Calibri"/>
              </a:rPr>
              <a:t> </a:t>
            </a:r>
            <a:r>
              <a:rPr lang="fr-FR" sz="2400" b="1" i="0" kern="1200" cap="small" dirty="0" err="1" smtClean="0">
                <a:solidFill>
                  <a:schemeClr val="tx1"/>
                </a:solidFill>
                <a:latin typeface="+mn-lt"/>
                <a:cs typeface="Calibri"/>
              </a:rPr>
              <a:t>statement</a:t>
            </a:r>
            <a:r>
              <a:rPr lang="fr-FR" sz="2400" b="1" i="0" kern="1200" cap="small" dirty="0" smtClean="0">
                <a:solidFill>
                  <a:schemeClr val="tx1"/>
                </a:solidFill>
                <a:latin typeface="+mn-lt"/>
                <a:cs typeface="Calibri"/>
              </a:rPr>
              <a:t> </a:t>
            </a:r>
            <a:r>
              <a:rPr lang="fr-FR" sz="1800" i="0" kern="1200" cap="small" dirty="0" smtClean="0">
                <a:solidFill>
                  <a:schemeClr val="tx1"/>
                </a:solidFill>
                <a:latin typeface="+mn-lt"/>
                <a:cs typeface="Calibri"/>
              </a:rPr>
              <a:t>(in </a:t>
            </a:r>
            <a:r>
              <a:rPr lang="fr-FR" sz="1800" i="0" kern="1200" cap="small" dirty="0" err="1" smtClean="0">
                <a:solidFill>
                  <a:schemeClr val="tx1"/>
                </a:solidFill>
                <a:latin typeface="+mn-lt"/>
                <a:cs typeface="Calibri"/>
              </a:rPr>
              <a:t>thousand</a:t>
            </a:r>
            <a:r>
              <a:rPr lang="fr-FR" sz="1800" i="0" kern="1200" cap="small" dirty="0" smtClean="0">
                <a:solidFill>
                  <a:schemeClr val="tx1"/>
                </a:solidFill>
                <a:latin typeface="+mn-lt"/>
                <a:cs typeface="Calibri"/>
              </a:rPr>
              <a:t> of euros)</a:t>
            </a:r>
            <a:endParaRPr lang="fr-FR" sz="1800" i="0" kern="1200" cap="small" dirty="0">
              <a:solidFill>
                <a:schemeClr val="tx1"/>
              </a:solidFill>
              <a:latin typeface="+mn-lt"/>
              <a:cs typeface="Calibri"/>
            </a:endParaRPr>
          </a:p>
        </p:txBody>
      </p:sp>
      <p:pic>
        <p:nvPicPr>
          <p:cNvPr id="2" name="Image 1"/>
          <p:cNvPicPr>
            <a:picLocks noChangeAspect="1"/>
          </p:cNvPicPr>
          <p:nvPr/>
        </p:nvPicPr>
        <p:blipFill>
          <a:blip r:embed="rId2"/>
          <a:stretch>
            <a:fillRect/>
          </a:stretch>
        </p:blipFill>
        <p:spPr>
          <a:xfrm>
            <a:off x="310940" y="1041205"/>
            <a:ext cx="6080983" cy="5404045"/>
          </a:xfrm>
          <a:prstGeom prst="rect">
            <a:avLst/>
          </a:prstGeom>
        </p:spPr>
      </p:pic>
    </p:spTree>
    <p:extLst>
      <p:ext uri="{BB962C8B-B14F-4D97-AF65-F5344CB8AC3E}">
        <p14:creationId xmlns:p14="http://schemas.microsoft.com/office/powerpoint/2010/main" val="96099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167326" y="270242"/>
            <a:ext cx="8229600" cy="665162"/>
          </a:xfrm>
        </p:spPr>
        <p:txBody>
          <a:bodyPr/>
          <a:lstStyle/>
          <a:p>
            <a:r>
              <a:rPr lang="fr-FR" sz="2400" b="1" i="0" kern="1200" cap="small" dirty="0" smtClean="0">
                <a:solidFill>
                  <a:schemeClr val="tx1"/>
                </a:solidFill>
                <a:latin typeface="+mn-lt"/>
                <a:cs typeface="Calibri"/>
              </a:rPr>
              <a:t>Cash flow </a:t>
            </a:r>
            <a:r>
              <a:rPr lang="fr-FR" sz="2400" b="1" i="0" kern="1200" cap="small" dirty="0" err="1" smtClean="0">
                <a:solidFill>
                  <a:schemeClr val="tx1"/>
                </a:solidFill>
                <a:latin typeface="+mn-lt"/>
                <a:cs typeface="Calibri"/>
              </a:rPr>
              <a:t>statement</a:t>
            </a:r>
            <a:r>
              <a:rPr lang="fr-FR" sz="2400" b="1" i="0" kern="1200" cap="small" dirty="0" smtClean="0">
                <a:solidFill>
                  <a:schemeClr val="tx1"/>
                </a:solidFill>
                <a:latin typeface="+mn-lt"/>
                <a:cs typeface="Calibri"/>
              </a:rPr>
              <a:t> </a:t>
            </a:r>
            <a:r>
              <a:rPr lang="fr-FR" sz="1800" i="0" kern="1200" cap="small" dirty="0" smtClean="0">
                <a:solidFill>
                  <a:schemeClr val="tx1"/>
                </a:solidFill>
                <a:latin typeface="+mn-lt"/>
                <a:cs typeface="Calibri"/>
              </a:rPr>
              <a:t>(in </a:t>
            </a:r>
            <a:r>
              <a:rPr lang="fr-FR" sz="1800" i="0" kern="1200" cap="small" dirty="0" err="1" smtClean="0">
                <a:solidFill>
                  <a:schemeClr val="tx1"/>
                </a:solidFill>
                <a:latin typeface="+mn-lt"/>
                <a:cs typeface="Calibri"/>
              </a:rPr>
              <a:t>thousand</a:t>
            </a:r>
            <a:r>
              <a:rPr lang="fr-FR" sz="1800" i="0" kern="1200" cap="small" dirty="0" smtClean="0">
                <a:solidFill>
                  <a:schemeClr val="tx1"/>
                </a:solidFill>
                <a:latin typeface="+mn-lt"/>
                <a:cs typeface="Calibri"/>
              </a:rPr>
              <a:t> of euros)</a:t>
            </a:r>
            <a:endParaRPr lang="fr-FR" sz="1800" i="0" kern="1200" cap="small" dirty="0">
              <a:solidFill>
                <a:schemeClr val="tx1"/>
              </a:solidFill>
              <a:latin typeface="+mn-lt"/>
              <a:cs typeface="Calibri"/>
            </a:endParaRPr>
          </a:p>
        </p:txBody>
      </p:sp>
      <p:pic>
        <p:nvPicPr>
          <p:cNvPr id="2" name="Image 1"/>
          <p:cNvPicPr>
            <a:picLocks noChangeAspect="1"/>
          </p:cNvPicPr>
          <p:nvPr/>
        </p:nvPicPr>
        <p:blipFill>
          <a:blip r:embed="rId2"/>
          <a:stretch>
            <a:fillRect/>
          </a:stretch>
        </p:blipFill>
        <p:spPr>
          <a:xfrm>
            <a:off x="278027" y="935404"/>
            <a:ext cx="5456948" cy="5615069"/>
          </a:xfrm>
          <a:prstGeom prst="rect">
            <a:avLst/>
          </a:prstGeom>
        </p:spPr>
      </p:pic>
    </p:spTree>
    <p:extLst>
      <p:ext uri="{BB962C8B-B14F-4D97-AF65-F5344CB8AC3E}">
        <p14:creationId xmlns:p14="http://schemas.microsoft.com/office/powerpoint/2010/main" val="960999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3"/>
          <p:cNvSpPr txBox="1">
            <a:spLocks/>
          </p:cNvSpPr>
          <p:nvPr/>
        </p:nvSpPr>
        <p:spPr>
          <a:xfrm>
            <a:off x="0" y="247649"/>
            <a:ext cx="7226423" cy="2182516"/>
          </a:xfrm>
          <a:prstGeom prst="rect">
            <a:avLst/>
          </a:prstGeom>
        </p:spPr>
        <p:txBody>
          <a:bodyPr>
            <a:normAutofit lnSpcReduction="10000"/>
          </a:bodyPr>
          <a:lstStyle>
            <a:lvl1pPr algn="l" rtl="0" eaLnBrk="0" fontAlgn="base" hangingPunct="0">
              <a:spcBef>
                <a:spcPct val="0"/>
              </a:spcBef>
              <a:spcAft>
                <a:spcPct val="0"/>
              </a:spcAft>
              <a:defRPr sz="2000" b="0" i="1">
                <a:solidFill>
                  <a:schemeClr val="tx1">
                    <a:lumMod val="75000"/>
                    <a:lumOff val="25000"/>
                  </a:schemeClr>
                </a:solidFill>
                <a:latin typeface="Calibri" pitchFamily="34" charset="0"/>
                <a:ea typeface="ＭＳ Ｐゴシック" pitchFamily="62" charset="-128"/>
                <a:cs typeface="Calibri" pitchFamily="34" charset="0"/>
              </a:defRPr>
            </a:lvl1pPr>
            <a:lvl2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2pPr>
            <a:lvl3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3pPr>
            <a:lvl4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4pPr>
            <a:lvl5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5pPr>
            <a:lvl6pPr marL="457200" algn="l" rtl="0" fontAlgn="base">
              <a:spcBef>
                <a:spcPct val="0"/>
              </a:spcBef>
              <a:spcAft>
                <a:spcPct val="0"/>
              </a:spcAft>
              <a:defRPr sz="2400">
                <a:solidFill>
                  <a:schemeClr val="tx1"/>
                </a:solidFill>
                <a:latin typeface="Arial" pitchFamily="62" charset="0"/>
              </a:defRPr>
            </a:lvl6pPr>
            <a:lvl7pPr marL="914400" algn="l" rtl="0" fontAlgn="base">
              <a:spcBef>
                <a:spcPct val="0"/>
              </a:spcBef>
              <a:spcAft>
                <a:spcPct val="0"/>
              </a:spcAft>
              <a:defRPr sz="2400">
                <a:solidFill>
                  <a:schemeClr val="tx1"/>
                </a:solidFill>
                <a:latin typeface="Arial" pitchFamily="62" charset="0"/>
              </a:defRPr>
            </a:lvl7pPr>
            <a:lvl8pPr marL="1371600" algn="l" rtl="0" fontAlgn="base">
              <a:spcBef>
                <a:spcPct val="0"/>
              </a:spcBef>
              <a:spcAft>
                <a:spcPct val="0"/>
              </a:spcAft>
              <a:defRPr sz="2400">
                <a:solidFill>
                  <a:schemeClr val="tx1"/>
                </a:solidFill>
                <a:latin typeface="Arial" pitchFamily="62" charset="0"/>
              </a:defRPr>
            </a:lvl8pPr>
            <a:lvl9pPr marL="1828800" algn="l" rtl="0" fontAlgn="base">
              <a:spcBef>
                <a:spcPct val="0"/>
              </a:spcBef>
              <a:spcAft>
                <a:spcPct val="0"/>
              </a:spcAft>
              <a:defRPr sz="2400">
                <a:solidFill>
                  <a:schemeClr val="tx1"/>
                </a:solidFill>
                <a:latin typeface="Arial" pitchFamily="62" charset="0"/>
              </a:defRPr>
            </a:lvl9pPr>
          </a:lstStyle>
          <a:p>
            <a:r>
              <a:rPr lang="fr-FR" sz="6000" b="1" i="0" kern="0" dirty="0" smtClean="0">
                <a:solidFill>
                  <a:schemeClr val="bg1"/>
                </a:solidFill>
                <a:latin typeface="+mj-lt"/>
              </a:rPr>
              <a:t>ALTEN</a:t>
            </a:r>
          </a:p>
          <a:p>
            <a:endParaRPr lang="fr-FR" sz="4000" kern="0" dirty="0">
              <a:latin typeface="+mj-lt"/>
            </a:endParaRPr>
          </a:p>
          <a:p>
            <a:r>
              <a:rPr lang="fr-FR" sz="4000" b="1" i="0" kern="0" dirty="0" smtClean="0">
                <a:solidFill>
                  <a:schemeClr val="bg1"/>
                </a:solidFill>
                <a:latin typeface="+mj-lt"/>
              </a:rPr>
              <a:t>2017 first </a:t>
            </a:r>
            <a:r>
              <a:rPr lang="fr-FR" sz="4000" b="1" i="0" kern="0" dirty="0" err="1" smtClean="0">
                <a:solidFill>
                  <a:schemeClr val="bg1"/>
                </a:solidFill>
                <a:latin typeface="+mj-lt"/>
              </a:rPr>
              <a:t>half</a:t>
            </a:r>
            <a:r>
              <a:rPr lang="fr-FR" sz="4000" b="1" i="0" kern="0" dirty="0" smtClean="0">
                <a:solidFill>
                  <a:schemeClr val="bg1"/>
                </a:solidFill>
                <a:latin typeface="+mj-lt"/>
              </a:rPr>
              <a:t> </a:t>
            </a:r>
            <a:r>
              <a:rPr lang="fr-FR" sz="4000" b="1" i="0" kern="0" dirty="0" err="1" smtClean="0">
                <a:solidFill>
                  <a:schemeClr val="bg1"/>
                </a:solidFill>
                <a:latin typeface="+mj-lt"/>
              </a:rPr>
              <a:t>results</a:t>
            </a:r>
            <a:endParaRPr lang="fr-FR" sz="4000" b="1" i="0" kern="0" dirty="0">
              <a:solidFill>
                <a:schemeClr val="bg1"/>
              </a:solidFill>
              <a:latin typeface="+mj-lt"/>
            </a:endParaRPr>
          </a:p>
        </p:txBody>
      </p:sp>
      <p:pic>
        <p:nvPicPr>
          <p:cNvPr id="7" name="Picture 2" descr="C:\Users\cbajszak\AppData\Local\Microsoft\Windows\Temporary Internet Files\Content.Outlook\VDRNM4WC\base-couv-RA20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78" y="3936412"/>
            <a:ext cx="2959553" cy="243068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itre 1"/>
          <p:cNvSpPr txBox="1">
            <a:spLocks/>
          </p:cNvSpPr>
          <p:nvPr/>
        </p:nvSpPr>
        <p:spPr>
          <a:xfrm>
            <a:off x="5315081" y="3594142"/>
            <a:ext cx="3331029" cy="2743200"/>
          </a:xfrm>
          <a:prstGeom prst="rect">
            <a:avLst/>
          </a:prstGeom>
        </p:spPr>
        <p:txBody>
          <a:bodyPr>
            <a:normAutofit/>
          </a:bodyPr>
          <a:lstStyle>
            <a:lvl1pPr algn="l" rtl="0" eaLnBrk="0" fontAlgn="base" hangingPunct="0">
              <a:spcBef>
                <a:spcPct val="0"/>
              </a:spcBef>
              <a:spcAft>
                <a:spcPct val="0"/>
              </a:spcAft>
              <a:defRPr sz="2000" b="0" i="1">
                <a:solidFill>
                  <a:schemeClr val="tx1">
                    <a:lumMod val="75000"/>
                    <a:lumOff val="25000"/>
                  </a:schemeClr>
                </a:solidFill>
                <a:latin typeface="Calibri" pitchFamily="34" charset="0"/>
                <a:ea typeface="ＭＳ Ｐゴシック" pitchFamily="62" charset="-128"/>
                <a:cs typeface="Calibri" pitchFamily="34" charset="0"/>
              </a:defRPr>
            </a:lvl1pPr>
            <a:lvl2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2pPr>
            <a:lvl3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3pPr>
            <a:lvl4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4pPr>
            <a:lvl5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5pPr>
            <a:lvl6pPr marL="457200" algn="l" rtl="0" fontAlgn="base">
              <a:spcBef>
                <a:spcPct val="0"/>
              </a:spcBef>
              <a:spcAft>
                <a:spcPct val="0"/>
              </a:spcAft>
              <a:defRPr sz="2400">
                <a:solidFill>
                  <a:schemeClr val="tx1"/>
                </a:solidFill>
                <a:latin typeface="Arial" pitchFamily="62" charset="0"/>
              </a:defRPr>
            </a:lvl6pPr>
            <a:lvl7pPr marL="914400" algn="l" rtl="0" fontAlgn="base">
              <a:spcBef>
                <a:spcPct val="0"/>
              </a:spcBef>
              <a:spcAft>
                <a:spcPct val="0"/>
              </a:spcAft>
              <a:defRPr sz="2400">
                <a:solidFill>
                  <a:schemeClr val="tx1"/>
                </a:solidFill>
                <a:latin typeface="Arial" pitchFamily="62" charset="0"/>
              </a:defRPr>
            </a:lvl7pPr>
            <a:lvl8pPr marL="1371600" algn="l" rtl="0" fontAlgn="base">
              <a:spcBef>
                <a:spcPct val="0"/>
              </a:spcBef>
              <a:spcAft>
                <a:spcPct val="0"/>
              </a:spcAft>
              <a:defRPr sz="2400">
                <a:solidFill>
                  <a:schemeClr val="tx1"/>
                </a:solidFill>
                <a:latin typeface="Arial" pitchFamily="62" charset="0"/>
              </a:defRPr>
            </a:lvl8pPr>
            <a:lvl9pPr marL="1828800" algn="l" rtl="0" fontAlgn="base">
              <a:spcBef>
                <a:spcPct val="0"/>
              </a:spcBef>
              <a:spcAft>
                <a:spcPct val="0"/>
              </a:spcAft>
              <a:defRPr sz="2400">
                <a:solidFill>
                  <a:schemeClr val="tx1"/>
                </a:solidFill>
                <a:latin typeface="Arial" pitchFamily="62" charset="0"/>
              </a:defRPr>
            </a:lvl9pPr>
          </a:lstStyle>
          <a:p>
            <a:pPr algn="ctr">
              <a:spcBef>
                <a:spcPts val="0"/>
              </a:spcBef>
              <a:spcAft>
                <a:spcPts val="600"/>
              </a:spcAft>
              <a:defRPr/>
            </a:pPr>
            <a:r>
              <a:rPr lang="en-GB" b="1" kern="0" dirty="0" smtClean="0">
                <a:solidFill>
                  <a:srgbClr val="6D95A7"/>
                </a:solidFill>
                <a:latin typeface="+mn-lt"/>
              </a:rPr>
              <a:t>Contact </a:t>
            </a:r>
          </a:p>
          <a:p>
            <a:pPr algn="ctr">
              <a:spcBef>
                <a:spcPts val="0"/>
              </a:spcBef>
              <a:spcAft>
                <a:spcPts val="600"/>
              </a:spcAft>
              <a:defRPr/>
            </a:pPr>
            <a:endParaRPr lang="en-GB" sz="400" b="1" kern="0" dirty="0" smtClean="0">
              <a:solidFill>
                <a:srgbClr val="008BD2"/>
              </a:solidFill>
              <a:latin typeface="+mn-lt"/>
            </a:endParaRPr>
          </a:p>
          <a:p>
            <a:pPr algn="ctr">
              <a:spcBef>
                <a:spcPts val="0"/>
              </a:spcBef>
              <a:spcAft>
                <a:spcPts val="600"/>
              </a:spcAft>
              <a:defRPr/>
            </a:pPr>
            <a:r>
              <a:rPr lang="en-GB" sz="1400" kern="0" dirty="0" smtClean="0">
                <a:solidFill>
                  <a:schemeClr val="tx1"/>
                </a:solidFill>
                <a:latin typeface="+mn-lt"/>
              </a:rPr>
              <a:t>comfi@alten.fr</a:t>
            </a:r>
            <a:br>
              <a:rPr lang="en-GB" sz="1400" kern="0" dirty="0" smtClean="0">
                <a:solidFill>
                  <a:schemeClr val="tx1"/>
                </a:solidFill>
                <a:latin typeface="+mn-lt"/>
              </a:rPr>
            </a:br>
            <a:r>
              <a:rPr lang="en-GB" sz="1400" kern="0" dirty="0" smtClean="0">
                <a:solidFill>
                  <a:schemeClr val="tx1"/>
                </a:solidFill>
                <a:latin typeface="+mn-lt"/>
                <a:hlinkClick r:id="rId3"/>
              </a:rPr>
              <a:t>www.alten.fr/investisseurs</a:t>
            </a:r>
            <a:endParaRPr lang="en-GB" sz="1400" kern="0" dirty="0" smtClean="0">
              <a:solidFill>
                <a:schemeClr val="tx1"/>
              </a:solidFill>
              <a:latin typeface="+mn-lt"/>
            </a:endParaRPr>
          </a:p>
          <a:p>
            <a:pPr algn="ctr">
              <a:spcBef>
                <a:spcPts val="0"/>
              </a:spcBef>
              <a:spcAft>
                <a:spcPts val="600"/>
              </a:spcAft>
              <a:defRPr/>
            </a:pPr>
            <a:r>
              <a:rPr lang="en-GB" sz="1400" kern="0" dirty="0" smtClean="0">
                <a:solidFill>
                  <a:schemeClr val="tx1"/>
                </a:solidFill>
                <a:latin typeface="+mn-lt"/>
              </a:rPr>
              <a:t/>
            </a:r>
            <a:br>
              <a:rPr lang="en-GB" sz="1400" kern="0" dirty="0" smtClean="0">
                <a:solidFill>
                  <a:schemeClr val="tx1"/>
                </a:solidFill>
                <a:latin typeface="+mn-lt"/>
              </a:rPr>
            </a:br>
            <a:r>
              <a:rPr lang="en-GB" sz="1400" kern="0" dirty="0" smtClean="0">
                <a:solidFill>
                  <a:schemeClr val="tx1"/>
                </a:solidFill>
                <a:latin typeface="+mn-lt"/>
              </a:rPr>
              <a:t>T : +33 (0)1.46.08.71.79</a:t>
            </a:r>
          </a:p>
          <a:p>
            <a:pPr algn="ctr">
              <a:spcBef>
                <a:spcPts val="0"/>
              </a:spcBef>
              <a:spcAft>
                <a:spcPts val="600"/>
              </a:spcAft>
              <a:defRPr/>
            </a:pPr>
            <a:endParaRPr lang="en-GB" sz="1400" kern="0" dirty="0" smtClean="0">
              <a:solidFill>
                <a:schemeClr val="tx1"/>
              </a:solidFill>
              <a:latin typeface="+mn-lt"/>
            </a:endParaRPr>
          </a:p>
          <a:p>
            <a:pPr algn="ctr">
              <a:spcBef>
                <a:spcPts val="0"/>
              </a:spcBef>
              <a:spcAft>
                <a:spcPts val="600"/>
              </a:spcAft>
              <a:defRPr/>
            </a:pPr>
            <a:r>
              <a:rPr lang="fr-FR" sz="1400" dirty="0">
                <a:solidFill>
                  <a:schemeClr val="tx1"/>
                </a:solidFill>
                <a:latin typeface="+mn-lt"/>
              </a:rPr>
              <a:t>40 av. André </a:t>
            </a:r>
            <a:r>
              <a:rPr lang="fr-FR" sz="1400" dirty="0" err="1">
                <a:solidFill>
                  <a:schemeClr val="tx1"/>
                </a:solidFill>
                <a:latin typeface="+mn-lt"/>
              </a:rPr>
              <a:t>Morizet</a:t>
            </a:r>
            <a:r>
              <a:rPr lang="fr-FR" sz="1400" dirty="0">
                <a:solidFill>
                  <a:schemeClr val="tx1"/>
                </a:solidFill>
                <a:latin typeface="+mn-lt"/>
              </a:rPr>
              <a:t/>
            </a:r>
            <a:br>
              <a:rPr lang="fr-FR" sz="1400" dirty="0">
                <a:solidFill>
                  <a:schemeClr val="tx1"/>
                </a:solidFill>
                <a:latin typeface="+mn-lt"/>
              </a:rPr>
            </a:br>
            <a:r>
              <a:rPr lang="fr-FR" sz="1400" dirty="0">
                <a:solidFill>
                  <a:schemeClr val="tx1"/>
                </a:solidFill>
                <a:latin typeface="+mn-lt"/>
              </a:rPr>
              <a:t>92513 Boulogne-Billancourt Cedex</a:t>
            </a:r>
            <a:endParaRPr lang="en-GB" sz="1400" kern="0" dirty="0">
              <a:solidFill>
                <a:schemeClr val="tx1"/>
              </a:solidFill>
              <a:latin typeface="+mn-lt"/>
              <a:ea typeface="+mj-ea"/>
              <a:cs typeface="Arial" pitchFamily="34" charset="0"/>
            </a:endParaRPr>
          </a:p>
        </p:txBody>
      </p:sp>
    </p:spTree>
    <p:extLst>
      <p:ext uri="{BB962C8B-B14F-4D97-AF65-F5344CB8AC3E}">
        <p14:creationId xmlns:p14="http://schemas.microsoft.com/office/powerpoint/2010/main" val="106828166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5"/>
          <p:cNvSpPr/>
          <p:nvPr/>
        </p:nvSpPr>
        <p:spPr>
          <a:xfrm>
            <a:off x="656948" y="1487761"/>
            <a:ext cx="7572652" cy="1585571"/>
          </a:xfrm>
          <a:prstGeom prst="rect">
            <a:avLst/>
          </a:prstGeom>
          <a:noFill/>
          <a:ln w="9525" cap="flat" cmpd="sng" algn="ctr">
            <a:solidFill>
              <a:schemeClr val="accent1">
                <a:lumMod val="50000"/>
              </a:schemeClr>
            </a:solidFill>
            <a:prstDash val="solid"/>
          </a:ln>
          <a:effectLst>
            <a:outerShdw blurRad="50800" dist="38100" dir="16200000" rotWithShape="0">
              <a:prstClr val="black">
                <a:alpha val="40000"/>
              </a:prstClr>
            </a:outerShdw>
          </a:effectLst>
        </p:spPr>
        <p:txBody>
          <a:bodyPr tIns="72000" rtlCol="0" anchor="ctr" anchorCtr="0"/>
          <a:lstStyle/>
          <a:p>
            <a:pPr marL="285750" lvl="1" indent="-285750">
              <a:buClr>
                <a:srgbClr val="C00000"/>
              </a:buClr>
              <a:buSzPct val="90000"/>
              <a:buFont typeface="Wingdings" panose="05000000000000000000" pitchFamily="2" charset="2"/>
              <a:buChar char="Ø"/>
            </a:pPr>
            <a:endParaRPr lang="fr-FR" dirty="0"/>
          </a:p>
        </p:txBody>
      </p:sp>
      <p:sp>
        <p:nvSpPr>
          <p:cNvPr id="42" name="Ellipse 41"/>
          <p:cNvSpPr/>
          <p:nvPr/>
        </p:nvSpPr>
        <p:spPr>
          <a:xfrm>
            <a:off x="2287010" y="3938830"/>
            <a:ext cx="1260000" cy="648000"/>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7" name="Ellipse 6"/>
          <p:cNvSpPr/>
          <p:nvPr/>
        </p:nvSpPr>
        <p:spPr>
          <a:xfrm>
            <a:off x="2263903" y="2258923"/>
            <a:ext cx="1260000" cy="648000"/>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1" name="Rectangle 40"/>
          <p:cNvSpPr/>
          <p:nvPr/>
        </p:nvSpPr>
        <p:spPr>
          <a:xfrm>
            <a:off x="4064444" y="5651293"/>
            <a:ext cx="4032000" cy="648000"/>
          </a:xfrm>
          <a:prstGeom prst="rect">
            <a:avLst/>
          </a:prstGeom>
          <a:solidFill>
            <a:srgbClr val="0070C0"/>
          </a:solidFill>
          <a:ln>
            <a:solidFill>
              <a:srgbClr val="6D95A7"/>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cap="small" dirty="0" err="1" smtClean="0">
                <a:solidFill>
                  <a:schemeClr val="bg1"/>
                </a:solidFill>
                <a:cs typeface="Calibri" panose="020F0502020204030204" pitchFamily="34" charset="0"/>
              </a:rPr>
              <a:t>Presence</a:t>
            </a:r>
            <a:r>
              <a:rPr lang="fr-FR" cap="small" dirty="0" smtClean="0">
                <a:solidFill>
                  <a:schemeClr val="bg1"/>
                </a:solidFill>
                <a:cs typeface="Calibri" panose="020F0502020204030204" pitchFamily="34" charset="0"/>
              </a:rPr>
              <a:t> in more </a:t>
            </a:r>
            <a:r>
              <a:rPr lang="fr-FR" cap="small" dirty="0" err="1" smtClean="0">
                <a:solidFill>
                  <a:schemeClr val="bg1"/>
                </a:solidFill>
                <a:cs typeface="Calibri" panose="020F0502020204030204" pitchFamily="34" charset="0"/>
              </a:rPr>
              <a:t>than</a:t>
            </a:r>
            <a:r>
              <a:rPr lang="fr-FR" cap="small" dirty="0" smtClean="0">
                <a:solidFill>
                  <a:schemeClr val="bg1"/>
                </a:solidFill>
                <a:cs typeface="Calibri" panose="020F0502020204030204" pitchFamily="34" charset="0"/>
              </a:rPr>
              <a:t> </a:t>
            </a:r>
            <a:r>
              <a:rPr lang="fr-FR" b="1" cap="small" dirty="0" smtClean="0">
                <a:solidFill>
                  <a:schemeClr val="bg1"/>
                </a:solidFill>
                <a:cs typeface="Calibri" panose="020F0502020204030204" pitchFamily="34" charset="0"/>
              </a:rPr>
              <a:t>20 </a:t>
            </a:r>
            <a:r>
              <a:rPr lang="fr-FR" cap="small" dirty="0" smtClean="0">
                <a:solidFill>
                  <a:schemeClr val="bg1"/>
                </a:solidFill>
                <a:cs typeface="Calibri" panose="020F0502020204030204" pitchFamily="34" charset="0"/>
              </a:rPr>
              <a:t>countries</a:t>
            </a:r>
            <a:endParaRPr lang="fr-FR" dirty="0">
              <a:solidFill>
                <a:schemeClr val="bg1"/>
              </a:solidFill>
              <a:cs typeface="Calibri" panose="020F0502020204030204" pitchFamily="34" charset="0"/>
            </a:endParaRPr>
          </a:p>
        </p:txBody>
      </p:sp>
      <p:sp>
        <p:nvSpPr>
          <p:cNvPr id="37" name="Rectangle 36"/>
          <p:cNvSpPr/>
          <p:nvPr/>
        </p:nvSpPr>
        <p:spPr>
          <a:xfrm>
            <a:off x="4064444" y="4915712"/>
            <a:ext cx="4032000" cy="648000"/>
          </a:xfrm>
          <a:prstGeom prst="rect">
            <a:avLst/>
          </a:prstGeom>
          <a:solidFill>
            <a:srgbClr val="0070C0"/>
          </a:solidFill>
          <a:ln>
            <a:solidFill>
              <a:srgbClr val="6D95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Rectangle 35"/>
          <p:cNvSpPr/>
          <p:nvPr/>
        </p:nvSpPr>
        <p:spPr>
          <a:xfrm>
            <a:off x="4064445" y="3975937"/>
            <a:ext cx="4032000" cy="648000"/>
          </a:xfrm>
          <a:prstGeom prst="rect">
            <a:avLst/>
          </a:prstGeom>
          <a:solidFill>
            <a:srgbClr val="0070C0"/>
          </a:solidFill>
          <a:ln>
            <a:solidFill>
              <a:srgbClr val="6D95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Rectangle 34"/>
          <p:cNvSpPr/>
          <p:nvPr/>
        </p:nvSpPr>
        <p:spPr>
          <a:xfrm>
            <a:off x="4064445" y="3244453"/>
            <a:ext cx="4032000" cy="648000"/>
          </a:xfrm>
          <a:prstGeom prst="rect">
            <a:avLst/>
          </a:prstGeom>
          <a:solidFill>
            <a:srgbClr val="0070C0"/>
          </a:solidFill>
          <a:ln>
            <a:solidFill>
              <a:srgbClr val="6D95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Rectangle 32"/>
          <p:cNvSpPr/>
          <p:nvPr/>
        </p:nvSpPr>
        <p:spPr>
          <a:xfrm>
            <a:off x="4064445" y="2348287"/>
            <a:ext cx="4032000" cy="648000"/>
          </a:xfrm>
          <a:prstGeom prst="rect">
            <a:avLst/>
          </a:prstGeom>
          <a:solidFill>
            <a:srgbClr val="0070C0"/>
          </a:solidFill>
          <a:ln>
            <a:solidFill>
              <a:srgbClr val="6D95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p:cNvSpPr/>
          <p:nvPr/>
        </p:nvSpPr>
        <p:spPr>
          <a:xfrm>
            <a:off x="4064446" y="1547647"/>
            <a:ext cx="4032000" cy="648000"/>
          </a:xfrm>
          <a:prstGeom prst="rect">
            <a:avLst/>
          </a:prstGeom>
          <a:solidFill>
            <a:srgbClr val="0070C0"/>
          </a:solidFill>
          <a:ln>
            <a:solidFill>
              <a:srgbClr val="6D95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p:cNvSpPr/>
          <p:nvPr/>
        </p:nvSpPr>
        <p:spPr>
          <a:xfrm>
            <a:off x="3879542" y="1544715"/>
            <a:ext cx="4444661" cy="782837"/>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itre 7"/>
          <p:cNvSpPr>
            <a:spLocks noGrp="1"/>
          </p:cNvSpPr>
          <p:nvPr>
            <p:ph type="title"/>
          </p:nvPr>
        </p:nvSpPr>
        <p:spPr>
          <a:xfrm>
            <a:off x="423355" y="118380"/>
            <a:ext cx="7806245" cy="909484"/>
          </a:xfrm>
        </p:spPr>
        <p:txBody>
          <a:bodyPr/>
          <a:lstStyle/>
          <a:p>
            <a:r>
              <a:rPr lang="fr-FR" dirty="0">
                <a:latin typeface="+mj-lt"/>
              </a:rPr>
              <a:t>ALTEN, </a:t>
            </a:r>
            <a:r>
              <a:rPr lang="fr-FR" dirty="0" smtClean="0">
                <a:latin typeface="+mj-lt"/>
              </a:rPr>
              <a:t/>
            </a:r>
            <a:br>
              <a:rPr lang="fr-FR" dirty="0" smtClean="0">
                <a:latin typeface="+mj-lt"/>
              </a:rPr>
            </a:br>
            <a:r>
              <a:rPr lang="en-US" sz="2000" b="0" dirty="0" smtClean="0">
                <a:latin typeface="+mj-lt"/>
              </a:rPr>
              <a:t>Leader in </a:t>
            </a:r>
            <a:r>
              <a:rPr lang="en-US" sz="2000" b="0" dirty="0" smtClean="0">
                <a:latin typeface="+mj-lt"/>
              </a:rPr>
              <a:t>Engineering </a:t>
            </a:r>
            <a:r>
              <a:rPr lang="en-US" sz="2000" b="0" dirty="0" smtClean="0">
                <a:latin typeface="+mj-lt"/>
              </a:rPr>
              <a:t>and Technology Consulting </a:t>
            </a:r>
            <a:r>
              <a:rPr lang="en-US" sz="2000" b="0" dirty="0">
                <a:latin typeface="+mj-lt"/>
              </a:rPr>
              <a:t>(ETC) </a:t>
            </a:r>
            <a:endParaRPr lang="fr-FR" sz="2200" b="0" cap="small" dirty="0">
              <a:solidFill>
                <a:srgbClr val="262626"/>
              </a:solidFill>
              <a:latin typeface="+mj-lt"/>
            </a:endParaRPr>
          </a:p>
        </p:txBody>
      </p:sp>
      <p:sp>
        <p:nvSpPr>
          <p:cNvPr id="21" name="Rectangle 20"/>
          <p:cNvSpPr/>
          <p:nvPr/>
        </p:nvSpPr>
        <p:spPr>
          <a:xfrm>
            <a:off x="6140736" y="3454804"/>
            <a:ext cx="2429412" cy="1415143"/>
          </a:xfrm>
          <a:prstGeom prst="rect">
            <a:avLst/>
          </a:prstGeom>
          <a:noFill/>
          <a:ln>
            <a:noFill/>
          </a:ln>
          <a:effectLst/>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anchor="ctr"/>
          <a:lstStyle/>
          <a:p>
            <a:pPr marL="84138" fontAlgn="auto">
              <a:spcBef>
                <a:spcPts val="0"/>
              </a:spcBef>
              <a:spcAft>
                <a:spcPts val="0"/>
              </a:spcAft>
              <a:defRPr/>
            </a:pPr>
            <a:endParaRPr lang="fr-FR" sz="2200" dirty="0">
              <a:solidFill>
                <a:srgbClr val="585858"/>
              </a:solidFill>
            </a:endParaRPr>
          </a:p>
        </p:txBody>
      </p:sp>
      <p:sp>
        <p:nvSpPr>
          <p:cNvPr id="30" name="Rectangle 29"/>
          <p:cNvSpPr/>
          <p:nvPr/>
        </p:nvSpPr>
        <p:spPr>
          <a:xfrm>
            <a:off x="1960854" y="2147065"/>
            <a:ext cx="1905000" cy="744335"/>
          </a:xfrm>
          <a:prstGeom prst="rect">
            <a:avLst/>
          </a:prstGeom>
          <a:no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500" b="1" dirty="0">
              <a:solidFill>
                <a:schemeClr val="tx1"/>
              </a:solidFill>
              <a:latin typeface="Century Gothic" panose="020B0502020202020204" pitchFamily="34" charset="0"/>
              <a:cs typeface="Calibri" panose="020F0502020204030204" pitchFamily="34" charset="0"/>
            </a:endParaRPr>
          </a:p>
          <a:p>
            <a:pPr algn="ctr"/>
            <a:endParaRPr lang="fr-FR" sz="100" b="1" dirty="0" smtClean="0">
              <a:solidFill>
                <a:schemeClr val="tx1"/>
              </a:solidFill>
              <a:latin typeface="Century Gothic" panose="020B0502020202020204" pitchFamily="34" charset="0"/>
              <a:cs typeface="Calibri" panose="020F0502020204030204" pitchFamily="34" charset="0"/>
            </a:endParaRPr>
          </a:p>
          <a:p>
            <a:pPr algn="ctr"/>
            <a:r>
              <a:rPr lang="fr-FR" sz="2000" b="1" dirty="0" smtClean="0">
                <a:solidFill>
                  <a:schemeClr val="bg1"/>
                </a:solidFill>
                <a:latin typeface="Century Gothic" panose="020B0502020202020204" pitchFamily="34" charset="0"/>
                <a:cs typeface="Calibri" panose="020F0502020204030204" pitchFamily="34" charset="0"/>
              </a:rPr>
              <a:t>+13.0%</a:t>
            </a:r>
            <a:endParaRPr lang="fr-FR" sz="2000" b="1" dirty="0">
              <a:solidFill>
                <a:schemeClr val="bg1"/>
              </a:solidFill>
              <a:latin typeface="Century Gothic" panose="020B0502020202020204" pitchFamily="34" charset="0"/>
              <a:cs typeface="Calibri" panose="020F0502020204030204" pitchFamily="34" charset="0"/>
            </a:endParaRPr>
          </a:p>
        </p:txBody>
      </p:sp>
      <p:sp>
        <p:nvSpPr>
          <p:cNvPr id="2" name="Rectangle 1"/>
          <p:cNvSpPr/>
          <p:nvPr/>
        </p:nvSpPr>
        <p:spPr>
          <a:xfrm>
            <a:off x="759290" y="1523273"/>
            <a:ext cx="3210552" cy="646331"/>
          </a:xfrm>
          <a:prstGeom prst="rect">
            <a:avLst/>
          </a:prstGeom>
          <a:solidFill>
            <a:schemeClr val="bg1"/>
          </a:solidFill>
          <a:ln>
            <a:noFill/>
          </a:ln>
        </p:spPr>
        <p:txBody>
          <a:bodyPr wrap="square" lIns="91440" tIns="45720" rIns="91440" bIns="45720">
            <a:spAutoFit/>
          </a:bodyPr>
          <a:lstStyle/>
          <a:p>
            <a:r>
              <a:rPr lang="fr-FR" sz="2400" b="1" dirty="0" smtClean="0">
                <a:latin typeface="Calibri" panose="020F0502020204030204" pitchFamily="34" charset="0"/>
                <a:cs typeface="Calibri" panose="020F0502020204030204" pitchFamily="34" charset="0"/>
              </a:rPr>
              <a:t>Turnover </a:t>
            </a:r>
            <a:r>
              <a:rPr lang="fr-FR" sz="3600" dirty="0" smtClean="0">
                <a:latin typeface="Calibri" panose="020F0502020204030204" pitchFamily="34" charset="0"/>
                <a:cs typeface="Calibri" panose="020F0502020204030204" pitchFamily="34" charset="0"/>
              </a:rPr>
              <a:t>€</a:t>
            </a:r>
            <a:r>
              <a:rPr lang="fr-FR" sz="3600" b="1" dirty="0" smtClean="0">
                <a:latin typeface="Calibri" panose="020F0502020204030204" pitchFamily="34" charset="0"/>
                <a:cs typeface="Calibri" panose="020F0502020204030204" pitchFamily="34" charset="0"/>
              </a:rPr>
              <a:t>983.7</a:t>
            </a:r>
            <a:r>
              <a:rPr lang="fr-FR" sz="3600" dirty="0" smtClean="0">
                <a:latin typeface="Calibri" panose="020F0502020204030204" pitchFamily="34" charset="0"/>
                <a:cs typeface="Calibri" panose="020F0502020204030204" pitchFamily="34" charset="0"/>
              </a:rPr>
              <a:t>M</a:t>
            </a:r>
            <a:endParaRPr lang="fr-FR" sz="3600" dirty="0">
              <a:latin typeface="Calibri" panose="020F0502020204030204" pitchFamily="34" charset="0"/>
              <a:cs typeface="Calibri" panose="020F0502020204030204" pitchFamily="34" charset="0"/>
            </a:endParaRPr>
          </a:p>
        </p:txBody>
      </p:sp>
      <p:sp>
        <p:nvSpPr>
          <p:cNvPr id="29" name="ZoneTexte 28"/>
          <p:cNvSpPr txBox="1"/>
          <p:nvPr/>
        </p:nvSpPr>
        <p:spPr>
          <a:xfrm>
            <a:off x="4286927" y="1544916"/>
            <a:ext cx="4305670" cy="1446550"/>
          </a:xfrm>
          <a:prstGeom prst="rect">
            <a:avLst/>
          </a:prstGeom>
          <a:noFill/>
        </p:spPr>
        <p:txBody>
          <a:bodyPr wrap="square" rtlCol="0">
            <a:spAutoFit/>
          </a:bodyPr>
          <a:lstStyle/>
          <a:p>
            <a:pPr>
              <a:tabLst>
                <a:tab pos="1704975" algn="l"/>
                <a:tab pos="1793875" algn="l"/>
              </a:tabLst>
            </a:pPr>
            <a:r>
              <a:rPr lang="fr-FR" b="1" dirty="0" smtClean="0">
                <a:solidFill>
                  <a:schemeClr val="bg1"/>
                </a:solidFill>
                <a:latin typeface="+mj-lt"/>
                <a:cs typeface="Calibri" panose="020F0502020204030204" pitchFamily="34" charset="0"/>
              </a:rPr>
              <a:t>	46.7%</a:t>
            </a:r>
          </a:p>
          <a:p>
            <a:pPr>
              <a:tabLst>
                <a:tab pos="1704975" algn="l"/>
                <a:tab pos="1793875" algn="l"/>
              </a:tabLst>
            </a:pPr>
            <a:r>
              <a:rPr lang="fr-FR" i="1" dirty="0" smtClean="0">
                <a:solidFill>
                  <a:schemeClr val="bg1"/>
                </a:solidFill>
                <a:latin typeface="+mj-lt"/>
                <a:cs typeface="Calibri" panose="020F0502020204030204" pitchFamily="34" charset="0"/>
              </a:rPr>
              <a:t>	</a:t>
            </a:r>
            <a:r>
              <a:rPr lang="fr-FR" i="1" dirty="0">
                <a:solidFill>
                  <a:schemeClr val="bg1"/>
                </a:solidFill>
                <a:latin typeface="+mj-lt"/>
                <a:cs typeface="Calibri" panose="020F0502020204030204" pitchFamily="34" charset="0"/>
              </a:rPr>
              <a:t>€</a:t>
            </a:r>
            <a:r>
              <a:rPr lang="fr-FR" i="1" dirty="0" smtClean="0">
                <a:solidFill>
                  <a:schemeClr val="bg1"/>
                </a:solidFill>
                <a:latin typeface="+mj-lt"/>
                <a:cs typeface="Calibri" panose="020F0502020204030204" pitchFamily="34" charset="0"/>
              </a:rPr>
              <a:t>459.4 M: +8.7%</a:t>
            </a:r>
          </a:p>
          <a:p>
            <a:pPr>
              <a:tabLst>
                <a:tab pos="1793875" algn="l"/>
              </a:tabLst>
            </a:pPr>
            <a:endParaRPr lang="fr-FR" sz="1600" i="1" dirty="0" smtClean="0">
              <a:solidFill>
                <a:schemeClr val="bg1"/>
              </a:solidFill>
              <a:latin typeface="+mj-lt"/>
              <a:cs typeface="Calibri" panose="020F0502020204030204" pitchFamily="34" charset="0"/>
            </a:endParaRPr>
          </a:p>
          <a:p>
            <a:pPr>
              <a:tabLst>
                <a:tab pos="1704975" algn="l"/>
              </a:tabLst>
            </a:pPr>
            <a:r>
              <a:rPr lang="fr-FR" b="1" dirty="0" smtClean="0">
                <a:solidFill>
                  <a:schemeClr val="bg1"/>
                </a:solidFill>
                <a:latin typeface="+mj-lt"/>
                <a:cs typeface="Calibri" panose="020F0502020204030204" pitchFamily="34" charset="0"/>
              </a:rPr>
              <a:t> 	53.3%</a:t>
            </a:r>
            <a:endParaRPr lang="fr-FR" b="1" dirty="0">
              <a:solidFill>
                <a:schemeClr val="bg1"/>
              </a:solidFill>
              <a:latin typeface="+mj-lt"/>
              <a:cs typeface="Calibri" panose="020F0502020204030204" pitchFamily="34" charset="0"/>
            </a:endParaRPr>
          </a:p>
          <a:p>
            <a:pPr>
              <a:tabLst>
                <a:tab pos="1704975" algn="l"/>
              </a:tabLst>
            </a:pPr>
            <a:r>
              <a:rPr lang="fr-FR" i="1" dirty="0" smtClean="0">
                <a:solidFill>
                  <a:schemeClr val="bg1"/>
                </a:solidFill>
                <a:latin typeface="+mj-lt"/>
                <a:cs typeface="Calibri" panose="020F0502020204030204" pitchFamily="34" charset="0"/>
              </a:rPr>
              <a:t>	524.3 </a:t>
            </a:r>
            <a:r>
              <a:rPr lang="fr-FR" i="1" dirty="0">
                <a:solidFill>
                  <a:schemeClr val="bg1"/>
                </a:solidFill>
                <a:latin typeface="+mj-lt"/>
                <a:cs typeface="Calibri" panose="020F0502020204030204" pitchFamily="34" charset="0"/>
              </a:rPr>
              <a:t>M</a:t>
            </a:r>
            <a:r>
              <a:rPr lang="fr-FR" i="1" dirty="0" smtClean="0">
                <a:solidFill>
                  <a:schemeClr val="bg1"/>
                </a:solidFill>
                <a:latin typeface="+mj-lt"/>
                <a:cs typeface="Calibri" panose="020F0502020204030204" pitchFamily="34" charset="0"/>
              </a:rPr>
              <a:t>€: +17.1%</a:t>
            </a:r>
            <a:endParaRPr lang="fr-FR" i="1" dirty="0">
              <a:solidFill>
                <a:schemeClr val="bg1"/>
              </a:solidFill>
              <a:latin typeface="+mj-lt"/>
              <a:cs typeface="Calibri" panose="020F0502020204030204" pitchFamily="34" charset="0"/>
            </a:endParaRPr>
          </a:p>
        </p:txBody>
      </p:sp>
      <p:sp>
        <p:nvSpPr>
          <p:cNvPr id="34" name="ZoneTexte 33"/>
          <p:cNvSpPr txBox="1"/>
          <p:nvPr/>
        </p:nvSpPr>
        <p:spPr>
          <a:xfrm>
            <a:off x="4091821" y="5052067"/>
            <a:ext cx="4368597" cy="584775"/>
          </a:xfrm>
          <a:prstGeom prst="rect">
            <a:avLst/>
          </a:prstGeom>
          <a:noFill/>
        </p:spPr>
        <p:txBody>
          <a:bodyPr wrap="square" rtlCol="0">
            <a:spAutoFit/>
          </a:bodyPr>
          <a:lstStyle/>
          <a:p>
            <a:r>
              <a:rPr lang="fr-FR" b="1" cap="small" dirty="0" smtClean="0">
                <a:solidFill>
                  <a:schemeClr val="bg1"/>
                </a:solidFill>
                <a:latin typeface="+mj-lt"/>
                <a:cs typeface="Calibri" panose="020F0502020204030204" pitchFamily="34" charset="0"/>
              </a:rPr>
              <a:t>23,200 </a:t>
            </a:r>
            <a:r>
              <a:rPr lang="fr-FR" cap="small" dirty="0" err="1" smtClean="0">
                <a:solidFill>
                  <a:schemeClr val="bg1"/>
                </a:solidFill>
                <a:latin typeface="+mj-lt"/>
                <a:cs typeface="Calibri" panose="020F0502020204030204" pitchFamily="34" charset="0"/>
              </a:rPr>
              <a:t>engineers</a:t>
            </a:r>
            <a:r>
              <a:rPr lang="fr-FR" cap="small" dirty="0" smtClean="0">
                <a:solidFill>
                  <a:schemeClr val="bg1"/>
                </a:solidFill>
                <a:latin typeface="+mj-lt"/>
                <a:cs typeface="Calibri" panose="020F0502020204030204" pitchFamily="34" charset="0"/>
              </a:rPr>
              <a:t> </a:t>
            </a:r>
            <a:r>
              <a:rPr lang="fr-FR" sz="1600" cap="small" dirty="0" smtClean="0">
                <a:solidFill>
                  <a:schemeClr val="bg1"/>
                </a:solidFill>
                <a:latin typeface="+mj-lt"/>
                <a:cs typeface="Calibri" panose="020F0502020204030204" pitchFamily="34" charset="0"/>
              </a:rPr>
              <a:t>(</a:t>
            </a:r>
            <a:r>
              <a:rPr lang="fr-FR" sz="1600" b="1" cap="small" dirty="0" smtClean="0">
                <a:solidFill>
                  <a:schemeClr val="bg1"/>
                </a:solidFill>
                <a:latin typeface="+mj-lt"/>
                <a:cs typeface="Calibri" panose="020F0502020204030204" pitchFamily="34" charset="0"/>
              </a:rPr>
              <a:t>88% </a:t>
            </a:r>
            <a:r>
              <a:rPr lang="fr-FR" sz="1400" cap="small" dirty="0" smtClean="0">
                <a:solidFill>
                  <a:schemeClr val="bg1"/>
                </a:solidFill>
                <a:latin typeface="+mj-lt"/>
                <a:cs typeface="Calibri" panose="020F0502020204030204" pitchFamily="34" charset="0"/>
              </a:rPr>
              <a:t>of the </a:t>
            </a:r>
            <a:r>
              <a:rPr lang="fr-FR" sz="1400" cap="small" dirty="0" err="1" smtClean="0">
                <a:solidFill>
                  <a:schemeClr val="bg1"/>
                </a:solidFill>
                <a:latin typeface="+mj-lt"/>
                <a:cs typeface="Calibri" panose="020F0502020204030204" pitchFamily="34" charset="0"/>
              </a:rPr>
              <a:t>workforce</a:t>
            </a:r>
            <a:r>
              <a:rPr lang="fr-FR" sz="1400" cap="small" dirty="0" smtClean="0">
                <a:solidFill>
                  <a:schemeClr val="bg1"/>
                </a:solidFill>
                <a:latin typeface="+mj-lt"/>
                <a:cs typeface="Calibri" panose="020F0502020204030204" pitchFamily="34" charset="0"/>
              </a:rPr>
              <a:t>)</a:t>
            </a:r>
          </a:p>
          <a:p>
            <a:endParaRPr lang="fr-FR" sz="1400" cap="small" dirty="0" smtClean="0">
              <a:solidFill>
                <a:schemeClr val="bg1"/>
              </a:solidFill>
              <a:latin typeface="+mj-lt"/>
              <a:cs typeface="Calibri" panose="020F0502020204030204" pitchFamily="34" charset="0"/>
            </a:endParaRPr>
          </a:p>
        </p:txBody>
      </p:sp>
      <p:sp>
        <p:nvSpPr>
          <p:cNvPr id="38" name="ZoneTexte 37"/>
          <p:cNvSpPr txBox="1"/>
          <p:nvPr/>
        </p:nvSpPr>
        <p:spPr>
          <a:xfrm>
            <a:off x="4091821" y="3419152"/>
            <a:ext cx="3513705" cy="1292662"/>
          </a:xfrm>
          <a:prstGeom prst="rect">
            <a:avLst/>
          </a:prstGeom>
          <a:noFill/>
        </p:spPr>
        <p:txBody>
          <a:bodyPr wrap="square" rtlCol="0">
            <a:spAutoFit/>
          </a:bodyPr>
          <a:lstStyle/>
          <a:p>
            <a:r>
              <a:rPr lang="fr-FR" b="1" cap="small" dirty="0" smtClean="0">
                <a:solidFill>
                  <a:schemeClr val="bg1"/>
                </a:solidFill>
                <a:latin typeface="+mj-lt"/>
                <a:cs typeface="Calibri" pitchFamily="34" charset="0"/>
              </a:rPr>
              <a:t>9.4% </a:t>
            </a:r>
            <a:r>
              <a:rPr lang="fr-FR" cap="small" dirty="0" smtClean="0">
                <a:solidFill>
                  <a:schemeClr val="bg1"/>
                </a:solidFill>
                <a:latin typeface="+mj-lt"/>
                <a:cs typeface="Calibri" pitchFamily="34" charset="0"/>
              </a:rPr>
              <a:t>of turnover</a:t>
            </a:r>
          </a:p>
          <a:p>
            <a:endParaRPr lang="fr-FR" sz="2400" b="1" cap="small" dirty="0" smtClean="0">
              <a:solidFill>
                <a:schemeClr val="bg1"/>
              </a:solidFill>
              <a:latin typeface="+mj-lt"/>
              <a:cs typeface="Calibri" pitchFamily="34" charset="0"/>
            </a:endParaRPr>
          </a:p>
          <a:p>
            <a:r>
              <a:rPr lang="fr-FR" cap="small" dirty="0" err="1" smtClean="0">
                <a:solidFill>
                  <a:schemeClr val="bg1"/>
                </a:solidFill>
                <a:latin typeface="+mj-lt"/>
                <a:cs typeface="Calibri" pitchFamily="34" charset="0"/>
              </a:rPr>
              <a:t>Gearing</a:t>
            </a:r>
            <a:r>
              <a:rPr lang="fr-FR" cap="small" dirty="0" smtClean="0">
                <a:solidFill>
                  <a:schemeClr val="bg1"/>
                </a:solidFill>
                <a:latin typeface="+mj-lt"/>
                <a:cs typeface="Calibri" pitchFamily="34" charset="0"/>
              </a:rPr>
              <a:t>: </a:t>
            </a:r>
            <a:r>
              <a:rPr lang="fr-FR" b="1" cap="small" dirty="0" smtClean="0">
                <a:solidFill>
                  <a:schemeClr val="bg1"/>
                </a:solidFill>
                <a:latin typeface="+mj-lt"/>
                <a:cs typeface="Calibri" pitchFamily="34" charset="0"/>
              </a:rPr>
              <a:t> -0.37%</a:t>
            </a:r>
            <a:endParaRPr lang="fr-FR" b="1" cap="small" dirty="0">
              <a:solidFill>
                <a:schemeClr val="bg1"/>
              </a:solidFill>
              <a:latin typeface="+mj-lt"/>
              <a:cs typeface="Calibri" pitchFamily="34" charset="0"/>
            </a:endParaRPr>
          </a:p>
          <a:p>
            <a:pPr algn="r"/>
            <a:endParaRPr lang="fr-FR" b="1" cap="small" dirty="0">
              <a:solidFill>
                <a:schemeClr val="bg1"/>
              </a:solidFill>
              <a:latin typeface="+mj-lt"/>
              <a:cs typeface="Calibri" pitchFamily="34" charset="0"/>
            </a:endParaRPr>
          </a:p>
        </p:txBody>
      </p:sp>
      <p:sp>
        <p:nvSpPr>
          <p:cNvPr id="39" name="Rectangle 38"/>
          <p:cNvSpPr/>
          <p:nvPr/>
        </p:nvSpPr>
        <p:spPr>
          <a:xfrm>
            <a:off x="759290" y="4942912"/>
            <a:ext cx="3074336" cy="1138773"/>
          </a:xfrm>
          <a:prstGeom prst="rect">
            <a:avLst/>
          </a:prstGeom>
          <a:solidFill>
            <a:schemeClr val="bg1"/>
          </a:solidFill>
          <a:ln>
            <a:noFill/>
          </a:ln>
        </p:spPr>
        <p:txBody>
          <a:bodyPr wrap="square" lIns="91440" tIns="45720" rIns="91440" bIns="45720">
            <a:spAutoFit/>
          </a:bodyPr>
          <a:lstStyle/>
          <a:p>
            <a:r>
              <a:rPr lang="fr-FR" sz="4000" b="1" dirty="0" smtClean="0">
                <a:latin typeface="Calibri" panose="020F0502020204030204" pitchFamily="34" charset="0"/>
                <a:cs typeface="Calibri" panose="020F0502020204030204" pitchFamily="34" charset="0"/>
              </a:rPr>
              <a:t>26,200 </a:t>
            </a:r>
            <a:r>
              <a:rPr lang="fr-FR" sz="2800" dirty="0" err="1" smtClean="0">
                <a:latin typeface="Calibri" panose="020F0502020204030204" pitchFamily="34" charset="0"/>
                <a:cs typeface="Calibri" panose="020F0502020204030204" pitchFamily="34" charset="0"/>
              </a:rPr>
              <a:t>employees</a:t>
            </a:r>
            <a:endParaRPr lang="fr-FR" sz="2800" dirty="0">
              <a:latin typeface="Calibri" panose="020F0502020204030204" pitchFamily="34" charset="0"/>
              <a:cs typeface="Calibri" panose="020F0502020204030204" pitchFamily="34" charset="0"/>
            </a:endParaRPr>
          </a:p>
        </p:txBody>
      </p:sp>
      <p:sp>
        <p:nvSpPr>
          <p:cNvPr id="40" name="Rectangle 39"/>
          <p:cNvSpPr/>
          <p:nvPr/>
        </p:nvSpPr>
        <p:spPr>
          <a:xfrm>
            <a:off x="656948" y="3220634"/>
            <a:ext cx="3407496" cy="646331"/>
          </a:xfrm>
          <a:prstGeom prst="rect">
            <a:avLst/>
          </a:prstGeom>
          <a:solidFill>
            <a:schemeClr val="bg1"/>
          </a:solidFill>
          <a:ln>
            <a:noFill/>
          </a:ln>
        </p:spPr>
        <p:txBody>
          <a:bodyPr wrap="square" lIns="91440" tIns="45720" rIns="91440" bIns="45720">
            <a:spAutoFit/>
          </a:bodyPr>
          <a:lstStyle/>
          <a:p>
            <a:r>
              <a:rPr lang="fr-FR" sz="1400" b="1" dirty="0" err="1">
                <a:latin typeface="Calibri" panose="020F0502020204030204" pitchFamily="34" charset="0"/>
                <a:cs typeface="Calibri" panose="020F0502020204030204" pitchFamily="34" charset="0"/>
              </a:rPr>
              <a:t>Oper</a:t>
            </a:r>
            <a:r>
              <a:rPr lang="fr-FR" sz="1400" b="1" dirty="0">
                <a:latin typeface="Calibri" panose="020F0502020204030204" pitchFamily="34" charset="0"/>
                <a:cs typeface="Calibri" panose="020F0502020204030204" pitchFamily="34" charset="0"/>
              </a:rPr>
              <a:t>. Profit on </a:t>
            </a:r>
            <a:r>
              <a:rPr lang="fr-FR" sz="1400" b="1" dirty="0" smtClean="0">
                <a:latin typeface="Calibri" panose="020F0502020204030204" pitchFamily="34" charset="0"/>
                <a:cs typeface="Calibri" panose="020F0502020204030204" pitchFamily="34" charset="0"/>
              </a:rPr>
              <a:t>Activity </a:t>
            </a:r>
            <a:r>
              <a:rPr lang="fr-FR" sz="3600" dirty="0" smtClean="0">
                <a:latin typeface="Calibri" panose="020F0502020204030204" pitchFamily="34" charset="0"/>
                <a:cs typeface="Calibri" panose="020F0502020204030204" pitchFamily="34" charset="0"/>
              </a:rPr>
              <a:t>€</a:t>
            </a:r>
            <a:r>
              <a:rPr lang="fr-FR" sz="3600" b="1" dirty="0" smtClean="0">
                <a:latin typeface="Calibri" panose="020F0502020204030204" pitchFamily="34" charset="0"/>
                <a:cs typeface="Calibri" panose="020F0502020204030204" pitchFamily="34" charset="0"/>
              </a:rPr>
              <a:t>92.6</a:t>
            </a:r>
            <a:r>
              <a:rPr lang="fr-FR" sz="3600" dirty="0" smtClean="0">
                <a:latin typeface="Calibri" panose="020F0502020204030204" pitchFamily="34" charset="0"/>
                <a:cs typeface="Calibri" panose="020F0502020204030204" pitchFamily="34" charset="0"/>
              </a:rPr>
              <a:t>M</a:t>
            </a:r>
            <a:endParaRPr lang="fr-FR" sz="3600" dirty="0">
              <a:latin typeface="Calibri" panose="020F0502020204030204" pitchFamily="34" charset="0"/>
              <a:cs typeface="Calibri" panose="020F0502020204030204" pitchFamily="34" charset="0"/>
            </a:endParaRPr>
          </a:p>
        </p:txBody>
      </p:sp>
      <p:sp>
        <p:nvSpPr>
          <p:cNvPr id="19" name="Rectangle 18"/>
          <p:cNvSpPr/>
          <p:nvPr/>
        </p:nvSpPr>
        <p:spPr>
          <a:xfrm>
            <a:off x="1964510" y="3980120"/>
            <a:ext cx="1905000" cy="500289"/>
          </a:xfrm>
          <a:prstGeom prst="rect">
            <a:avLst/>
          </a:prstGeom>
          <a:no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500" b="1" dirty="0">
              <a:solidFill>
                <a:schemeClr val="tx1"/>
              </a:solidFill>
              <a:latin typeface="Century Gothic" panose="020B0502020202020204" pitchFamily="34" charset="0"/>
              <a:cs typeface="Calibri" panose="020F0502020204030204" pitchFamily="34" charset="0"/>
            </a:endParaRPr>
          </a:p>
          <a:p>
            <a:pPr algn="ctr"/>
            <a:endParaRPr lang="fr-FR" sz="100" b="1" dirty="0" smtClean="0">
              <a:solidFill>
                <a:schemeClr val="bg1"/>
              </a:solidFill>
              <a:latin typeface="Century Gothic" panose="020B0502020202020204" pitchFamily="34" charset="0"/>
              <a:cs typeface="Calibri" panose="020F0502020204030204" pitchFamily="34" charset="0"/>
            </a:endParaRPr>
          </a:p>
          <a:p>
            <a:pPr algn="ctr"/>
            <a:r>
              <a:rPr lang="fr-FR" sz="2000" b="1" dirty="0" smtClean="0">
                <a:solidFill>
                  <a:schemeClr val="bg1"/>
                </a:solidFill>
                <a:latin typeface="Century Gothic" panose="020B0502020202020204" pitchFamily="34" charset="0"/>
                <a:cs typeface="Calibri" panose="020F0502020204030204" pitchFamily="34" charset="0"/>
              </a:rPr>
              <a:t>+4.6%</a:t>
            </a:r>
            <a:endParaRPr lang="fr-FR" sz="2000" b="1" dirty="0">
              <a:solidFill>
                <a:schemeClr val="bg1"/>
              </a:solidFill>
              <a:latin typeface="Century Gothic" panose="020B0502020202020204" pitchFamily="34" charset="0"/>
              <a:cs typeface="Calibri" panose="020F0502020204030204" pitchFamily="34" charset="0"/>
            </a:endParaRPr>
          </a:p>
        </p:txBody>
      </p:sp>
      <p:sp>
        <p:nvSpPr>
          <p:cNvPr id="26" name="ZoneTexte 25"/>
          <p:cNvSpPr txBox="1"/>
          <p:nvPr/>
        </p:nvSpPr>
        <p:spPr>
          <a:xfrm>
            <a:off x="4091821" y="1634178"/>
            <a:ext cx="1116067" cy="369332"/>
          </a:xfrm>
          <a:prstGeom prst="rect">
            <a:avLst/>
          </a:prstGeom>
          <a:noFill/>
        </p:spPr>
        <p:txBody>
          <a:bodyPr wrap="square" rtlCol="0">
            <a:spAutoFit/>
          </a:bodyPr>
          <a:lstStyle/>
          <a:p>
            <a:pPr>
              <a:tabLst>
                <a:tab pos="1793875" algn="l"/>
              </a:tabLst>
            </a:pPr>
            <a:r>
              <a:rPr lang="fr-FR" b="1" cap="small" dirty="0" smtClean="0">
                <a:solidFill>
                  <a:schemeClr val="bg1"/>
                </a:solidFill>
                <a:latin typeface="+mj-lt"/>
                <a:cs typeface="Calibri" panose="020F0502020204030204" pitchFamily="34" charset="0"/>
              </a:rPr>
              <a:t>France</a:t>
            </a:r>
            <a:r>
              <a:rPr lang="fr-FR" b="1" dirty="0" smtClean="0">
                <a:solidFill>
                  <a:schemeClr val="bg1"/>
                </a:solidFill>
                <a:latin typeface="+mj-lt"/>
                <a:cs typeface="Calibri" panose="020F0502020204030204" pitchFamily="34" charset="0"/>
              </a:rPr>
              <a:t>: </a:t>
            </a:r>
            <a:endParaRPr lang="fr-FR" b="1" i="1" dirty="0">
              <a:solidFill>
                <a:schemeClr val="bg1"/>
              </a:solidFill>
              <a:latin typeface="+mj-lt"/>
              <a:cs typeface="Calibri" panose="020F0502020204030204" pitchFamily="34" charset="0"/>
            </a:endParaRPr>
          </a:p>
        </p:txBody>
      </p:sp>
      <p:sp>
        <p:nvSpPr>
          <p:cNvPr id="27" name="ZoneTexte 26"/>
          <p:cNvSpPr txBox="1"/>
          <p:nvPr/>
        </p:nvSpPr>
        <p:spPr>
          <a:xfrm>
            <a:off x="4091821" y="2416105"/>
            <a:ext cx="1718429" cy="646331"/>
          </a:xfrm>
          <a:prstGeom prst="rect">
            <a:avLst/>
          </a:prstGeom>
          <a:noFill/>
        </p:spPr>
        <p:txBody>
          <a:bodyPr wrap="square" rtlCol="0">
            <a:spAutoFit/>
          </a:bodyPr>
          <a:lstStyle/>
          <a:p>
            <a:pPr>
              <a:tabLst>
                <a:tab pos="1793875" algn="l"/>
              </a:tabLst>
            </a:pPr>
            <a:r>
              <a:rPr lang="fr-FR" b="1" cap="small" dirty="0" smtClean="0">
                <a:solidFill>
                  <a:schemeClr val="bg1"/>
                </a:solidFill>
                <a:latin typeface="+mj-lt"/>
                <a:cs typeface="Calibri" panose="020F0502020204030204" pitchFamily="34" charset="0"/>
              </a:rPr>
              <a:t>International</a:t>
            </a:r>
            <a:r>
              <a:rPr lang="fr-FR" b="1" dirty="0" smtClean="0">
                <a:solidFill>
                  <a:schemeClr val="bg1"/>
                </a:solidFill>
                <a:latin typeface="+mj-lt"/>
                <a:cs typeface="Calibri" panose="020F0502020204030204" pitchFamily="34" charset="0"/>
              </a:rPr>
              <a:t>: </a:t>
            </a:r>
            <a:r>
              <a:rPr lang="fr-FR" b="1" dirty="0" smtClean="0">
                <a:latin typeface="+mj-lt"/>
                <a:cs typeface="Calibri" panose="020F0502020204030204" pitchFamily="34" charset="0"/>
              </a:rPr>
              <a:t>	</a:t>
            </a:r>
            <a:endParaRPr lang="fr-FR" b="1" i="1" dirty="0">
              <a:latin typeface="+mj-lt"/>
              <a:cs typeface="Calibri" panose="020F0502020204030204" pitchFamily="34" charset="0"/>
            </a:endParaRPr>
          </a:p>
        </p:txBody>
      </p:sp>
      <p:sp>
        <p:nvSpPr>
          <p:cNvPr id="10" name="Rectangle 9"/>
          <p:cNvSpPr/>
          <p:nvPr/>
        </p:nvSpPr>
        <p:spPr>
          <a:xfrm>
            <a:off x="656948" y="4845968"/>
            <a:ext cx="7572652" cy="1563299"/>
          </a:xfrm>
          <a:prstGeom prst="rect">
            <a:avLst/>
          </a:prstGeom>
          <a:noFill/>
          <a:ln>
            <a:solidFill>
              <a:srgbClr val="6D95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Rectangle 42"/>
          <p:cNvSpPr/>
          <p:nvPr/>
        </p:nvSpPr>
        <p:spPr>
          <a:xfrm>
            <a:off x="656948" y="3146059"/>
            <a:ext cx="7572652" cy="1621846"/>
          </a:xfrm>
          <a:prstGeom prst="rect">
            <a:avLst/>
          </a:prstGeom>
          <a:noFill/>
          <a:ln>
            <a:solidFill>
              <a:srgbClr val="6D95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85451675"/>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430" y="312939"/>
            <a:ext cx="7606840" cy="643794"/>
          </a:xfrm>
        </p:spPr>
        <p:txBody>
          <a:bodyPr/>
          <a:lstStyle/>
          <a:p>
            <a:r>
              <a:rPr lang="fr-FR" cap="small" dirty="0" smtClean="0">
                <a:solidFill>
                  <a:srgbClr val="262626"/>
                </a:solidFill>
                <a:latin typeface="+mn-lt"/>
                <a:cs typeface="Calibri"/>
              </a:rPr>
              <a:t>23,200 </a:t>
            </a:r>
            <a:r>
              <a:rPr lang="fr-FR" cap="small" dirty="0" err="1" smtClean="0">
                <a:solidFill>
                  <a:srgbClr val="262626"/>
                </a:solidFill>
                <a:latin typeface="+mn-lt"/>
                <a:cs typeface="Calibri"/>
              </a:rPr>
              <a:t>engineers</a:t>
            </a:r>
            <a:r>
              <a:rPr lang="fr-FR" cap="small" dirty="0" smtClean="0">
                <a:solidFill>
                  <a:srgbClr val="262626"/>
                </a:solidFill>
                <a:latin typeface="+mn-lt"/>
                <a:cs typeface="Calibri"/>
              </a:rPr>
              <a:t> in more </a:t>
            </a:r>
            <a:r>
              <a:rPr lang="fr-FR" cap="small" dirty="0" err="1" smtClean="0">
                <a:solidFill>
                  <a:srgbClr val="262626"/>
                </a:solidFill>
                <a:latin typeface="+mn-lt"/>
                <a:cs typeface="Calibri"/>
              </a:rPr>
              <a:t>than</a:t>
            </a:r>
            <a:r>
              <a:rPr lang="fr-FR" cap="small" dirty="0" smtClean="0">
                <a:solidFill>
                  <a:srgbClr val="262626"/>
                </a:solidFill>
                <a:latin typeface="+mn-lt"/>
                <a:cs typeface="Calibri"/>
              </a:rPr>
              <a:t> 20 countries</a:t>
            </a:r>
            <a:br>
              <a:rPr lang="fr-FR" cap="small" dirty="0" smtClean="0">
                <a:solidFill>
                  <a:srgbClr val="262626"/>
                </a:solidFill>
                <a:latin typeface="+mn-lt"/>
                <a:cs typeface="Calibri"/>
              </a:rPr>
            </a:br>
            <a:r>
              <a:rPr lang="fr-FR" b="0" i="1" cap="small" dirty="0" err="1" smtClean="0">
                <a:latin typeface="+mn-lt"/>
              </a:rPr>
              <a:t>including</a:t>
            </a:r>
            <a:r>
              <a:rPr lang="fr-FR" b="0" i="1" cap="small" dirty="0" smtClean="0">
                <a:latin typeface="+mn-lt"/>
              </a:rPr>
              <a:t> 55% </a:t>
            </a:r>
            <a:r>
              <a:rPr lang="fr-FR" b="0" i="1" cap="small" dirty="0" err="1" smtClean="0">
                <a:latin typeface="+mn-lt"/>
              </a:rPr>
              <a:t>overseas</a:t>
            </a:r>
            <a:endParaRPr lang="fr-FR" b="0" i="1" cap="small" dirty="0">
              <a:latin typeface="+mn-lt"/>
            </a:endParaRPr>
          </a:p>
        </p:txBody>
      </p:sp>
      <p:graphicFrame>
        <p:nvGraphicFramePr>
          <p:cNvPr id="4" name="Tableau 3"/>
          <p:cNvGraphicFramePr>
            <a:graphicFrameLocks noGrp="1"/>
          </p:cNvGraphicFramePr>
          <p:nvPr>
            <p:extLst>
              <p:ext uri="{D42A27DB-BD31-4B8C-83A1-F6EECF244321}">
                <p14:modId xmlns:p14="http://schemas.microsoft.com/office/powerpoint/2010/main" val="2689034934"/>
              </p:ext>
            </p:extLst>
          </p:nvPr>
        </p:nvGraphicFramePr>
        <p:xfrm>
          <a:off x="94531" y="1724834"/>
          <a:ext cx="7919970" cy="4366560"/>
        </p:xfrm>
        <a:graphic>
          <a:graphicData uri="http://schemas.openxmlformats.org/drawingml/2006/table">
            <a:tbl>
              <a:tblPr firstRow="1" bandRow="1">
                <a:tableStyleId>{5C22544A-7EE6-4342-B048-85BDC9FD1C3A}</a:tableStyleId>
              </a:tblPr>
              <a:tblGrid>
                <a:gridCol w="1691978"/>
                <a:gridCol w="972000"/>
                <a:gridCol w="972000"/>
                <a:gridCol w="972000"/>
                <a:gridCol w="972000"/>
                <a:gridCol w="972000"/>
                <a:gridCol w="647992"/>
                <a:gridCol w="720000"/>
              </a:tblGrid>
              <a:tr h="684000">
                <a:tc>
                  <a:txBody>
                    <a:bodyPr/>
                    <a:lstStyle/>
                    <a:p>
                      <a:pPr algn="ctr"/>
                      <a:endParaRPr lang="fr-FR" dirty="0">
                        <a:latin typeface="Calibri" panose="020F0502020204030204" pitchFamily="34" charset="0"/>
                        <a:cs typeface="Calibri" panose="020F0502020204030204" pitchFamily="34" charset="0"/>
                      </a:endParaRPr>
                    </a:p>
                  </a:txBody>
                  <a:tcPr>
                    <a:noFill/>
                  </a:tcPr>
                </a:tc>
                <a:tc>
                  <a:txBody>
                    <a:bodyPr/>
                    <a:lstStyle/>
                    <a:p>
                      <a:pPr algn="ctr"/>
                      <a:r>
                        <a:rPr lang="fr-FR" sz="1400" dirty="0" err="1" smtClean="0">
                          <a:latin typeface="Calibri" panose="020F0502020204030204" pitchFamily="34" charset="0"/>
                          <a:cs typeface="Calibri" panose="020F0502020204030204" pitchFamily="34" charset="0"/>
                        </a:rPr>
                        <a:t>June</a:t>
                      </a:r>
                      <a:endParaRPr lang="fr-FR" sz="1400" dirty="0" smtClean="0">
                        <a:latin typeface="Calibri" panose="020F0502020204030204" pitchFamily="34" charset="0"/>
                        <a:cs typeface="Calibri" panose="020F0502020204030204" pitchFamily="34" charset="0"/>
                      </a:endParaRPr>
                    </a:p>
                    <a:p>
                      <a:pPr algn="ctr"/>
                      <a:r>
                        <a:rPr lang="fr-FR" sz="1400" dirty="0" smtClean="0">
                          <a:latin typeface="Calibri" panose="020F0502020204030204" pitchFamily="34" charset="0"/>
                          <a:cs typeface="Calibri" panose="020F0502020204030204" pitchFamily="34" charset="0"/>
                        </a:rPr>
                        <a:t>2015</a:t>
                      </a:r>
                      <a:endParaRPr lang="fr-FR" sz="1400" dirty="0">
                        <a:latin typeface="Calibri" panose="020F0502020204030204" pitchFamily="34" charset="0"/>
                        <a:cs typeface="Calibri" panose="020F0502020204030204" pitchFamily="34" charset="0"/>
                      </a:endParaRPr>
                    </a:p>
                  </a:txBody>
                  <a:tcPr>
                    <a:solidFill>
                      <a:schemeClr val="accent4">
                        <a:lumMod val="50000"/>
                      </a:schemeClr>
                    </a:solidFill>
                  </a:tcPr>
                </a:tc>
                <a:tc>
                  <a:txBody>
                    <a:bodyPr/>
                    <a:lstStyle/>
                    <a:p>
                      <a:pPr algn="ctr"/>
                      <a:r>
                        <a:rPr lang="fr-FR" sz="1400" dirty="0" smtClean="0">
                          <a:latin typeface="Calibri" panose="020F0502020204030204" pitchFamily="34" charset="0"/>
                          <a:cs typeface="Calibri" panose="020F0502020204030204" pitchFamily="34" charset="0"/>
                        </a:rPr>
                        <a:t>December2015</a:t>
                      </a:r>
                      <a:endParaRPr lang="fr-FR" sz="1400" dirty="0">
                        <a:latin typeface="Calibri" panose="020F0502020204030204" pitchFamily="34" charset="0"/>
                        <a:cs typeface="Calibri" panose="020F0502020204030204" pitchFamily="34" charset="0"/>
                      </a:endParaRPr>
                    </a:p>
                  </a:txBody>
                  <a:tcPr>
                    <a:solidFill>
                      <a:schemeClr val="accent4">
                        <a:lumMod val="50000"/>
                      </a:schemeClr>
                    </a:solidFill>
                  </a:tcPr>
                </a:tc>
                <a:tc>
                  <a:txBody>
                    <a:bodyPr/>
                    <a:lstStyle/>
                    <a:p>
                      <a:pPr algn="ctr"/>
                      <a:r>
                        <a:rPr lang="fr-FR" sz="1400" dirty="0" err="1" smtClean="0">
                          <a:latin typeface="Calibri" panose="020F0502020204030204" pitchFamily="34" charset="0"/>
                          <a:cs typeface="Calibri" panose="020F0502020204030204" pitchFamily="34" charset="0"/>
                        </a:rPr>
                        <a:t>June</a:t>
                      </a:r>
                      <a:endParaRPr lang="fr-FR" sz="1400" dirty="0" smtClean="0">
                        <a:latin typeface="Calibri" panose="020F0502020204030204" pitchFamily="34" charset="0"/>
                        <a:cs typeface="Calibri" panose="020F0502020204030204" pitchFamily="34" charset="0"/>
                      </a:endParaRPr>
                    </a:p>
                    <a:p>
                      <a:pPr algn="ctr"/>
                      <a:r>
                        <a:rPr lang="fr-FR" sz="1400" dirty="0" smtClean="0">
                          <a:latin typeface="Calibri" panose="020F0502020204030204" pitchFamily="34" charset="0"/>
                          <a:cs typeface="Calibri" panose="020F0502020204030204" pitchFamily="34" charset="0"/>
                        </a:rPr>
                        <a:t>2016</a:t>
                      </a:r>
                      <a:endParaRPr lang="fr-FR" sz="1400" dirty="0">
                        <a:latin typeface="Calibri" panose="020F0502020204030204" pitchFamily="34" charset="0"/>
                        <a:cs typeface="Calibri" panose="020F0502020204030204" pitchFamily="34" charset="0"/>
                      </a:endParaRPr>
                    </a:p>
                  </a:txBody>
                  <a:tcPr>
                    <a:solidFill>
                      <a:schemeClr val="accent4">
                        <a:lumMod val="50000"/>
                      </a:schemeClr>
                    </a:solidFill>
                  </a:tcPr>
                </a:tc>
                <a:tc>
                  <a:txBody>
                    <a:bodyPr/>
                    <a:lstStyle/>
                    <a:p>
                      <a:pPr algn="ctr"/>
                      <a:r>
                        <a:rPr lang="fr-FR" sz="1400" dirty="0" smtClean="0">
                          <a:latin typeface="Calibri" panose="020F0502020204030204" pitchFamily="34" charset="0"/>
                          <a:cs typeface="Calibri" panose="020F0502020204030204" pitchFamily="34" charset="0"/>
                        </a:rPr>
                        <a:t>December2016</a:t>
                      </a:r>
                      <a:endParaRPr lang="fr-FR" sz="1400" dirty="0">
                        <a:latin typeface="Calibri" panose="020F0502020204030204" pitchFamily="34" charset="0"/>
                        <a:cs typeface="Calibri" panose="020F0502020204030204" pitchFamily="34" charset="0"/>
                      </a:endParaRPr>
                    </a:p>
                  </a:txBody>
                  <a:tcPr>
                    <a:lnR w="38100" cap="flat" cmpd="sng" algn="ctr">
                      <a:solidFill>
                        <a:schemeClr val="bg1"/>
                      </a:solidFill>
                      <a:prstDash val="solid"/>
                      <a:round/>
                      <a:headEnd type="none" w="med" len="med"/>
                      <a:tailEnd type="none" w="med" len="med"/>
                    </a:lnR>
                    <a:solidFill>
                      <a:schemeClr val="accent4">
                        <a:lumMod val="50000"/>
                      </a:schemeClr>
                    </a:solidFill>
                  </a:tcPr>
                </a:tc>
                <a:tc>
                  <a:txBody>
                    <a:bodyPr/>
                    <a:lstStyle/>
                    <a:p>
                      <a:pPr algn="ctr"/>
                      <a:r>
                        <a:rPr lang="fr-FR" sz="1400" smtClean="0">
                          <a:latin typeface="Calibri" panose="020F0502020204030204" pitchFamily="34" charset="0"/>
                          <a:cs typeface="Calibri" panose="020F0502020204030204" pitchFamily="34" charset="0"/>
                        </a:rPr>
                        <a:t>June</a:t>
                      </a:r>
                      <a:endParaRPr lang="fr-FR" sz="1400" dirty="0" smtClean="0">
                        <a:latin typeface="Calibri" panose="020F0502020204030204" pitchFamily="34" charset="0"/>
                        <a:cs typeface="Calibri" panose="020F0502020204030204" pitchFamily="34" charset="0"/>
                      </a:endParaRPr>
                    </a:p>
                    <a:p>
                      <a:pPr algn="ctr"/>
                      <a:r>
                        <a:rPr lang="fr-FR" sz="1400" dirty="0" smtClean="0">
                          <a:latin typeface="Calibri" panose="020F0502020204030204" pitchFamily="34" charset="0"/>
                          <a:cs typeface="Calibri" panose="020F0502020204030204" pitchFamily="34" charset="0"/>
                        </a:rPr>
                        <a:t>2017</a:t>
                      </a:r>
                      <a:endParaRPr lang="fr-FR" sz="1400" dirty="0">
                        <a:latin typeface="Calibri" panose="020F0502020204030204" pitchFamily="34" charset="0"/>
                        <a:cs typeface="Calibri" panose="020F050202020403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50000"/>
                      </a:schemeClr>
                    </a:solidFill>
                  </a:tcPr>
                </a:tc>
                <a:tc gridSpan="2">
                  <a:txBody>
                    <a:bodyPr/>
                    <a:lstStyle/>
                    <a:p>
                      <a:pPr algn="ctr"/>
                      <a:r>
                        <a:rPr lang="fr-FR" sz="1600" i="1" dirty="0" smtClean="0">
                          <a:latin typeface="Calibri" panose="020F0502020204030204" pitchFamily="34" charset="0"/>
                          <a:cs typeface="Calibri" panose="020F0502020204030204" pitchFamily="34" charset="0"/>
                        </a:rPr>
                        <a:t>Change</a:t>
                      </a:r>
                    </a:p>
                    <a:p>
                      <a:pPr algn="ctr"/>
                      <a:r>
                        <a:rPr lang="fr-FR" sz="1600" i="1" dirty="0" smtClean="0">
                          <a:latin typeface="Calibri" panose="020F0502020204030204" pitchFamily="34" charset="0"/>
                          <a:cs typeface="Calibri" panose="020F0502020204030204" pitchFamily="34" charset="0"/>
                        </a:rPr>
                        <a:t>12 </a:t>
                      </a:r>
                      <a:r>
                        <a:rPr lang="fr-FR" sz="1600" i="1" dirty="0" err="1" smtClean="0">
                          <a:latin typeface="Calibri" panose="020F0502020204030204" pitchFamily="34" charset="0"/>
                          <a:cs typeface="Calibri" panose="020F0502020204030204" pitchFamily="34" charset="0"/>
                        </a:rPr>
                        <a:t>months</a:t>
                      </a:r>
                      <a:r>
                        <a:rPr lang="fr-FR" sz="1600" i="1" dirty="0" smtClean="0">
                          <a:latin typeface="Calibri" panose="020F0502020204030204" pitchFamily="34" charset="0"/>
                          <a:cs typeface="Calibri" panose="020F0502020204030204" pitchFamily="34" charset="0"/>
                        </a:rPr>
                        <a:t> </a:t>
                      </a:r>
                      <a:r>
                        <a:rPr lang="fr-FR" sz="1600" b="0" i="1" dirty="0" smtClean="0">
                          <a:latin typeface="Calibri" panose="020F0502020204030204" pitchFamily="34" charset="0"/>
                          <a:cs typeface="Calibri" panose="020F0502020204030204" pitchFamily="34" charset="0"/>
                        </a:rPr>
                        <a:t>06/17 – 06/16</a:t>
                      </a:r>
                      <a:endParaRPr lang="fr-FR" sz="1600" b="0" i="1" dirty="0">
                        <a:latin typeface="Calibri" panose="020F0502020204030204" pitchFamily="34" charset="0"/>
                        <a:cs typeface="Calibri" panose="020F0502020204030204" pitchFamily="34" charset="0"/>
                      </a:endParaRPr>
                    </a:p>
                  </a:txBody>
                  <a:tcPr>
                    <a:lnL w="38100" cap="flat" cmpd="sng" algn="ctr">
                      <a:solidFill>
                        <a:schemeClr val="bg1"/>
                      </a:solidFill>
                      <a:prstDash val="solid"/>
                      <a:round/>
                      <a:headEnd type="none" w="med" len="med"/>
                      <a:tailEnd type="none" w="med" len="med"/>
                    </a:lnL>
                    <a:solidFill>
                      <a:srgbClr val="0070C0"/>
                    </a:solidFill>
                  </a:tcPr>
                </a:tc>
                <a:tc hMerge="1">
                  <a:txBody>
                    <a:bodyPr/>
                    <a:lstStyle/>
                    <a:p>
                      <a:endParaRPr lang="fr-FR"/>
                    </a:p>
                  </a:txBody>
                  <a:tcPr/>
                </a:tc>
              </a:tr>
              <a:tr h="0">
                <a:tc>
                  <a:txBody>
                    <a:bodyPr/>
                    <a:lstStyle/>
                    <a:p>
                      <a:pPr algn="l"/>
                      <a:r>
                        <a:rPr lang="fr-FR" b="1" dirty="0" smtClean="0">
                          <a:latin typeface="Calibri" panose="020F0502020204030204" pitchFamily="34" charset="0"/>
                          <a:cs typeface="Calibri" panose="020F0502020204030204" pitchFamily="34" charset="0"/>
                        </a:rPr>
                        <a:t>France</a:t>
                      </a:r>
                    </a:p>
                  </a:txBody>
                  <a:tcPr anchor="ctr">
                    <a:lnR w="3810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8,600</a:t>
                      </a:r>
                    </a:p>
                  </a:txBody>
                  <a:tcPr anchor="ctr">
                    <a:lnL w="38100" cap="flat" cmpd="sng" algn="ctr">
                      <a:solidFill>
                        <a:schemeClr val="bg1"/>
                      </a:solidFill>
                      <a:prstDash val="solid"/>
                      <a:round/>
                      <a:headEnd type="none" w="med" len="med"/>
                      <a:tailEnd type="none" w="med" len="med"/>
                    </a:lnL>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8,900</a:t>
                      </a:r>
                      <a:endParaRPr lang="fr-FR" dirty="0">
                        <a:latin typeface="Calibri" panose="020F0502020204030204" pitchFamily="34" charset="0"/>
                        <a:cs typeface="Calibri" panose="020F0502020204030204" pitchFamily="34" charset="0"/>
                      </a:endParaRPr>
                    </a:p>
                  </a:txBody>
                  <a:tcPr anchor="ctr">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9,200</a:t>
                      </a:r>
                      <a:endParaRPr lang="fr-FR" dirty="0">
                        <a:latin typeface="Calibri" panose="020F0502020204030204" pitchFamily="34" charset="0"/>
                        <a:cs typeface="Calibri" panose="020F0502020204030204" pitchFamily="34" charset="0"/>
                      </a:endParaRPr>
                    </a:p>
                  </a:txBody>
                  <a:tcPr anchor="ctr">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9,550</a:t>
                      </a:r>
                      <a:endParaRPr lang="fr-FR" dirty="0">
                        <a:latin typeface="Calibri" panose="020F0502020204030204" pitchFamily="34" charset="0"/>
                        <a:cs typeface="Calibri" panose="020F0502020204030204" pitchFamily="34" charset="0"/>
                      </a:endParaRPr>
                    </a:p>
                  </a:txBody>
                  <a:tcPr anchor="ctr">
                    <a:lnR w="3810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9,950</a:t>
                      </a:r>
                      <a:endParaRPr lang="fr-FR" dirty="0">
                        <a:latin typeface="Calibri" panose="020F050202020403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algn="r"/>
                      <a:r>
                        <a:rPr lang="fr-FR" sz="1400" b="1" i="1" dirty="0" smtClean="0">
                          <a:solidFill>
                            <a:schemeClr val="bg1"/>
                          </a:solidFill>
                          <a:latin typeface="Calibri" panose="020F0502020204030204" pitchFamily="34" charset="0"/>
                          <a:cs typeface="Calibri" panose="020F0502020204030204" pitchFamily="34" charset="0"/>
                        </a:rPr>
                        <a:t>750</a:t>
                      </a:r>
                      <a:endParaRPr lang="fr-FR" sz="1400" b="1" i="1" dirty="0">
                        <a:solidFill>
                          <a:schemeClr val="bg1"/>
                        </a:solidFill>
                        <a:latin typeface="Calibri" panose="020F050202020403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solidFill>
                      <a:srgbClr val="0070C0"/>
                    </a:solidFill>
                  </a:tcPr>
                </a:tc>
                <a:tc>
                  <a:txBody>
                    <a:bodyPr/>
                    <a:lstStyle/>
                    <a:p>
                      <a:pPr algn="r"/>
                      <a:r>
                        <a:rPr lang="fr-FR" sz="1200" b="1" i="1" dirty="0" smtClean="0">
                          <a:solidFill>
                            <a:schemeClr val="bg1"/>
                          </a:solidFill>
                          <a:latin typeface="Calibri" panose="020F0502020204030204" pitchFamily="34" charset="0"/>
                          <a:cs typeface="Calibri" panose="020F0502020204030204" pitchFamily="34" charset="0"/>
                        </a:rPr>
                        <a:t>8.1%</a:t>
                      </a:r>
                      <a:endParaRPr lang="fr-FR" sz="1200" b="1" i="1" dirty="0">
                        <a:solidFill>
                          <a:schemeClr val="bg1"/>
                        </a:solidFill>
                        <a:latin typeface="Calibri" panose="020F0502020204030204" pitchFamily="34" charset="0"/>
                        <a:cs typeface="Calibri" panose="020F0502020204030204" pitchFamily="34" charset="0"/>
                      </a:endParaRPr>
                    </a:p>
                  </a:txBody>
                  <a:tcPr anchor="ctr">
                    <a:solidFill>
                      <a:srgbClr val="0070C0"/>
                    </a:solidFill>
                  </a:tcPr>
                </a:tc>
              </a:tr>
              <a:tr h="0">
                <a:tc>
                  <a:txBody>
                    <a:bodyPr/>
                    <a:lstStyle/>
                    <a:p>
                      <a:pPr algn="l"/>
                      <a:r>
                        <a:rPr lang="fr-FR" b="1" dirty="0" smtClean="0">
                          <a:latin typeface="Calibri" panose="020F0502020204030204" pitchFamily="34" charset="0"/>
                          <a:cs typeface="Calibri" panose="020F0502020204030204" pitchFamily="34" charset="0"/>
                        </a:rPr>
                        <a:t>Europe </a:t>
                      </a:r>
                    </a:p>
                    <a:p>
                      <a:pPr algn="l"/>
                      <a:r>
                        <a:rPr lang="fr-FR" sz="1600" b="0" dirty="0" smtClean="0">
                          <a:latin typeface="Calibri" panose="020F0502020204030204" pitchFamily="34" charset="0"/>
                          <a:cs typeface="Calibri" panose="020F0502020204030204" pitchFamily="34" charset="0"/>
                        </a:rPr>
                        <a:t>(</a:t>
                      </a:r>
                      <a:r>
                        <a:rPr lang="fr-FR" sz="1600" b="0" dirty="0" err="1" smtClean="0">
                          <a:latin typeface="Calibri" panose="020F0502020204030204" pitchFamily="34" charset="0"/>
                          <a:cs typeface="Calibri" panose="020F0502020204030204" pitchFamily="34" charset="0"/>
                        </a:rPr>
                        <a:t>excluding</a:t>
                      </a:r>
                      <a:r>
                        <a:rPr lang="fr-FR" sz="1600" b="0" dirty="0" smtClean="0">
                          <a:latin typeface="Calibri" panose="020F0502020204030204" pitchFamily="34" charset="0"/>
                          <a:cs typeface="Calibri" panose="020F0502020204030204" pitchFamily="34" charset="0"/>
                        </a:rPr>
                        <a:t> France)</a:t>
                      </a:r>
                      <a:endParaRPr lang="fr-FR" sz="1600" b="0" dirty="0">
                        <a:latin typeface="Calibri" panose="020F0502020204030204" pitchFamily="34" charset="0"/>
                        <a:cs typeface="Calibri" panose="020F0502020204030204" pitchFamily="34" charset="0"/>
                      </a:endParaRPr>
                    </a:p>
                  </a:txBody>
                  <a:tcPr>
                    <a:lnR w="3810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6,760</a:t>
                      </a:r>
                      <a:endParaRPr lang="fr-FR" dirty="0">
                        <a:latin typeface="Calibri" panose="020F050202020403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7,130</a:t>
                      </a:r>
                      <a:endParaRPr lang="fr-FR" dirty="0">
                        <a:latin typeface="Calibri" panose="020F0502020204030204" pitchFamily="34" charset="0"/>
                        <a:cs typeface="Calibri" panose="020F0502020204030204" pitchFamily="34" charset="0"/>
                      </a:endParaRPr>
                    </a:p>
                  </a:txBody>
                  <a:tcPr anchor="ctr">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7,815</a:t>
                      </a:r>
                      <a:endParaRPr lang="fr-FR" dirty="0">
                        <a:latin typeface="Calibri" panose="020F0502020204030204" pitchFamily="34" charset="0"/>
                        <a:cs typeface="Calibri" panose="020F0502020204030204" pitchFamily="34" charset="0"/>
                      </a:endParaRPr>
                    </a:p>
                  </a:txBody>
                  <a:tcPr anchor="ctr">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8,195</a:t>
                      </a:r>
                      <a:endParaRPr lang="fr-FR" dirty="0">
                        <a:latin typeface="Calibri" panose="020F0502020204030204" pitchFamily="34" charset="0"/>
                        <a:cs typeface="Calibri" panose="020F0502020204030204" pitchFamily="34" charset="0"/>
                      </a:endParaRPr>
                    </a:p>
                  </a:txBody>
                  <a:tcPr anchor="ctr">
                    <a:lnR w="3810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9,220</a:t>
                      </a:r>
                      <a:endParaRPr lang="fr-FR" dirty="0">
                        <a:latin typeface="Calibri" panose="020F050202020403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algn="r"/>
                      <a:r>
                        <a:rPr lang="fr-FR" sz="1400" b="1" i="1" dirty="0" smtClean="0">
                          <a:solidFill>
                            <a:schemeClr val="bg1"/>
                          </a:solidFill>
                          <a:latin typeface="Calibri" panose="020F0502020204030204" pitchFamily="34" charset="0"/>
                          <a:cs typeface="Calibri" panose="020F0502020204030204" pitchFamily="34" charset="0"/>
                        </a:rPr>
                        <a:t>1,405</a:t>
                      </a:r>
                      <a:endParaRPr lang="fr-FR" sz="1400" b="1" i="1" dirty="0">
                        <a:solidFill>
                          <a:schemeClr val="bg1"/>
                        </a:solidFill>
                        <a:latin typeface="Calibri" panose="020F050202020403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solidFill>
                      <a:srgbClr val="0070C0"/>
                    </a:solidFill>
                  </a:tcPr>
                </a:tc>
                <a:tc>
                  <a:txBody>
                    <a:bodyPr/>
                    <a:lstStyle/>
                    <a:p>
                      <a:pPr algn="r"/>
                      <a:r>
                        <a:rPr lang="fr-FR" sz="1200" b="1" i="1" dirty="0" smtClean="0">
                          <a:solidFill>
                            <a:schemeClr val="bg1"/>
                          </a:solidFill>
                          <a:latin typeface="Calibri" panose="020F0502020204030204" pitchFamily="34" charset="0"/>
                          <a:cs typeface="Calibri" panose="020F0502020204030204" pitchFamily="34" charset="0"/>
                        </a:rPr>
                        <a:t>17.9%</a:t>
                      </a:r>
                      <a:endParaRPr lang="fr-FR" sz="1200" b="1" i="1" dirty="0">
                        <a:solidFill>
                          <a:schemeClr val="bg1"/>
                        </a:solidFill>
                        <a:latin typeface="Calibri" panose="020F0502020204030204" pitchFamily="34" charset="0"/>
                        <a:cs typeface="Calibri" panose="020F0502020204030204" pitchFamily="34" charset="0"/>
                      </a:endParaRPr>
                    </a:p>
                  </a:txBody>
                  <a:tcPr anchor="ctr">
                    <a:solidFill>
                      <a:srgbClr val="0070C0"/>
                    </a:solidFill>
                  </a:tcPr>
                </a:tc>
              </a:tr>
              <a:tr h="0">
                <a:tc>
                  <a:txBody>
                    <a:bodyPr/>
                    <a:lstStyle/>
                    <a:p>
                      <a:pPr algn="l"/>
                      <a:r>
                        <a:rPr lang="fr-FR" b="1" dirty="0" err="1" smtClean="0">
                          <a:latin typeface="Calibri" panose="020F0502020204030204" pitchFamily="34" charset="0"/>
                          <a:cs typeface="Calibri" panose="020F0502020204030204" pitchFamily="34" charset="0"/>
                        </a:rPr>
                        <a:t>Africa</a:t>
                      </a:r>
                      <a:r>
                        <a:rPr lang="fr-FR" b="1" dirty="0" smtClean="0">
                          <a:latin typeface="Calibri" panose="020F0502020204030204" pitchFamily="34" charset="0"/>
                          <a:cs typeface="Calibri" panose="020F0502020204030204" pitchFamily="34" charset="0"/>
                        </a:rPr>
                        <a:t> &amp; </a:t>
                      </a:r>
                    </a:p>
                    <a:p>
                      <a:pPr algn="l"/>
                      <a:r>
                        <a:rPr lang="fr-FR" b="1" dirty="0" smtClean="0">
                          <a:latin typeface="Calibri" panose="020F0502020204030204" pitchFamily="34" charset="0"/>
                          <a:cs typeface="Calibri" panose="020F0502020204030204" pitchFamily="34" charset="0"/>
                        </a:rPr>
                        <a:t>Middle East</a:t>
                      </a:r>
                      <a:endParaRPr lang="fr-FR" b="1" dirty="0">
                        <a:latin typeface="Calibri" panose="020F0502020204030204" pitchFamily="34" charset="0"/>
                        <a:cs typeface="Calibri" panose="020F0502020204030204" pitchFamily="34" charset="0"/>
                      </a:endParaRPr>
                    </a:p>
                  </a:txBody>
                  <a:tcPr>
                    <a:lnR w="3810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300</a:t>
                      </a:r>
                      <a:endParaRPr lang="fr-FR" dirty="0">
                        <a:latin typeface="Calibri" panose="020F050202020403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220</a:t>
                      </a:r>
                      <a:endParaRPr lang="fr-FR" dirty="0">
                        <a:latin typeface="Calibri" panose="020F0502020204030204" pitchFamily="34" charset="0"/>
                        <a:cs typeface="Calibri" panose="020F0502020204030204" pitchFamily="34" charset="0"/>
                      </a:endParaRPr>
                    </a:p>
                  </a:txBody>
                  <a:tcPr anchor="ctr">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405</a:t>
                      </a:r>
                      <a:endParaRPr lang="fr-FR" dirty="0">
                        <a:latin typeface="Calibri" panose="020F0502020204030204" pitchFamily="34" charset="0"/>
                        <a:cs typeface="Calibri" panose="020F0502020204030204" pitchFamily="34" charset="0"/>
                      </a:endParaRPr>
                    </a:p>
                  </a:txBody>
                  <a:tcPr anchor="ctr">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450</a:t>
                      </a:r>
                      <a:endParaRPr lang="fr-FR" dirty="0">
                        <a:latin typeface="Calibri" panose="020F0502020204030204" pitchFamily="34" charset="0"/>
                        <a:cs typeface="Calibri" panose="020F0502020204030204" pitchFamily="34" charset="0"/>
                      </a:endParaRPr>
                    </a:p>
                  </a:txBody>
                  <a:tcPr anchor="ctr">
                    <a:lnR w="3810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480</a:t>
                      </a:r>
                      <a:endParaRPr lang="fr-FR" dirty="0">
                        <a:latin typeface="Calibri" panose="020F050202020403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algn="r"/>
                      <a:r>
                        <a:rPr lang="fr-FR" sz="1400" b="1" i="1" dirty="0" smtClean="0">
                          <a:solidFill>
                            <a:schemeClr val="bg1"/>
                          </a:solidFill>
                          <a:latin typeface="Calibri" panose="020F0502020204030204" pitchFamily="34" charset="0"/>
                          <a:cs typeface="Calibri" panose="020F0502020204030204" pitchFamily="34" charset="0"/>
                        </a:rPr>
                        <a:t>75</a:t>
                      </a:r>
                      <a:endParaRPr lang="fr-FR" sz="1400" b="1" i="1" dirty="0">
                        <a:solidFill>
                          <a:schemeClr val="bg1"/>
                        </a:solidFill>
                        <a:latin typeface="Calibri" panose="020F050202020403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solidFill>
                      <a:srgbClr val="0070C0"/>
                    </a:solidFill>
                  </a:tcPr>
                </a:tc>
                <a:tc>
                  <a:txBody>
                    <a:bodyPr/>
                    <a:lstStyle/>
                    <a:p>
                      <a:pPr algn="r"/>
                      <a:r>
                        <a:rPr lang="fr-FR" sz="1200" b="1" i="1" dirty="0" smtClean="0">
                          <a:solidFill>
                            <a:schemeClr val="bg1"/>
                          </a:solidFill>
                          <a:latin typeface="Calibri" panose="020F0502020204030204" pitchFamily="34" charset="0"/>
                          <a:cs typeface="Calibri" panose="020F0502020204030204" pitchFamily="34" charset="0"/>
                        </a:rPr>
                        <a:t>18.5%</a:t>
                      </a:r>
                      <a:endParaRPr lang="fr-FR" sz="1200" b="1" i="1" dirty="0">
                        <a:solidFill>
                          <a:schemeClr val="bg1"/>
                        </a:solidFill>
                        <a:latin typeface="Calibri" panose="020F0502020204030204" pitchFamily="34" charset="0"/>
                        <a:cs typeface="Calibri" panose="020F0502020204030204" pitchFamily="34" charset="0"/>
                      </a:endParaRPr>
                    </a:p>
                  </a:txBody>
                  <a:tcPr anchor="ctr">
                    <a:solidFill>
                      <a:srgbClr val="0070C0"/>
                    </a:solidFill>
                  </a:tcPr>
                </a:tc>
              </a:tr>
              <a:tr h="0">
                <a:tc>
                  <a:txBody>
                    <a:bodyPr/>
                    <a:lstStyle/>
                    <a:p>
                      <a:pPr algn="l"/>
                      <a:r>
                        <a:rPr lang="fr-FR" b="1" dirty="0" smtClean="0">
                          <a:latin typeface="Calibri" panose="020F0502020204030204" pitchFamily="34" charset="0"/>
                          <a:cs typeface="Calibri" panose="020F0502020204030204" pitchFamily="34" charset="0"/>
                        </a:rPr>
                        <a:t>Asia/China</a:t>
                      </a:r>
                    </a:p>
                    <a:p>
                      <a:pPr algn="l"/>
                      <a:r>
                        <a:rPr lang="fr-FR" b="1" dirty="0" err="1" smtClean="0">
                          <a:latin typeface="Calibri" panose="020F0502020204030204" pitchFamily="34" charset="0"/>
                          <a:cs typeface="Calibri" panose="020F0502020204030204" pitchFamily="34" charset="0"/>
                        </a:rPr>
                        <a:t>India</a:t>
                      </a:r>
                      <a:endParaRPr lang="fr-FR" b="1" dirty="0">
                        <a:latin typeface="Calibri" panose="020F0502020204030204" pitchFamily="34" charset="0"/>
                        <a:cs typeface="Calibri" panose="020F0502020204030204" pitchFamily="34" charset="0"/>
                      </a:endParaRPr>
                    </a:p>
                  </a:txBody>
                  <a:tcPr>
                    <a:lnR w="3810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1,090</a:t>
                      </a:r>
                      <a:endParaRPr lang="fr-FR" dirty="0">
                        <a:latin typeface="Calibri" panose="020F050202020403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1,300</a:t>
                      </a:r>
                      <a:endParaRPr lang="fr-FR" dirty="0">
                        <a:latin typeface="Calibri" panose="020F0502020204030204" pitchFamily="34" charset="0"/>
                        <a:cs typeface="Calibri" panose="020F0502020204030204" pitchFamily="34" charset="0"/>
                      </a:endParaRPr>
                    </a:p>
                  </a:txBody>
                  <a:tcPr anchor="ctr">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2,020</a:t>
                      </a:r>
                      <a:endParaRPr lang="fr-FR" dirty="0">
                        <a:latin typeface="Calibri" panose="020F0502020204030204" pitchFamily="34" charset="0"/>
                        <a:cs typeface="Calibri" panose="020F0502020204030204" pitchFamily="34" charset="0"/>
                      </a:endParaRPr>
                    </a:p>
                  </a:txBody>
                  <a:tcPr anchor="ctr">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2,155</a:t>
                      </a:r>
                    </a:p>
                  </a:txBody>
                  <a:tcPr anchor="ctr">
                    <a:lnR w="3810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2,500</a:t>
                      </a:r>
                      <a:endParaRPr lang="fr-FR" dirty="0">
                        <a:latin typeface="Calibri" panose="020F050202020403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4">
                        <a:lumMod val="40000"/>
                        <a:lumOff val="60000"/>
                      </a:schemeClr>
                    </a:solidFill>
                  </a:tcPr>
                </a:tc>
                <a:tc>
                  <a:txBody>
                    <a:bodyPr/>
                    <a:lstStyle/>
                    <a:p>
                      <a:pPr algn="r"/>
                      <a:r>
                        <a:rPr lang="fr-FR" sz="1400" b="1" i="1" dirty="0" smtClean="0">
                          <a:solidFill>
                            <a:schemeClr val="bg1"/>
                          </a:solidFill>
                          <a:latin typeface="Calibri" panose="020F0502020204030204" pitchFamily="34" charset="0"/>
                          <a:cs typeface="Calibri" panose="020F0502020204030204" pitchFamily="34" charset="0"/>
                        </a:rPr>
                        <a:t>480</a:t>
                      </a:r>
                    </a:p>
                  </a:txBody>
                  <a:tcPr anchor="ctr">
                    <a:lnL w="38100" cap="flat" cmpd="sng" algn="ctr">
                      <a:solidFill>
                        <a:schemeClr val="bg1"/>
                      </a:solidFill>
                      <a:prstDash val="solid"/>
                      <a:round/>
                      <a:headEnd type="none" w="med" len="med"/>
                      <a:tailEnd type="none" w="med" len="med"/>
                    </a:lnL>
                    <a:solidFill>
                      <a:srgbClr val="0070C0"/>
                    </a:solidFill>
                  </a:tcPr>
                </a:tc>
                <a:tc>
                  <a:txBody>
                    <a:bodyPr/>
                    <a:lstStyle/>
                    <a:p>
                      <a:pPr algn="r"/>
                      <a:r>
                        <a:rPr lang="fr-FR" sz="1200" b="1" i="1" dirty="0" smtClean="0">
                          <a:solidFill>
                            <a:schemeClr val="bg1"/>
                          </a:solidFill>
                          <a:latin typeface="Calibri" panose="020F0502020204030204" pitchFamily="34" charset="0"/>
                          <a:cs typeface="Calibri" panose="020F0502020204030204" pitchFamily="34" charset="0"/>
                        </a:rPr>
                        <a:t>23.7%</a:t>
                      </a:r>
                    </a:p>
                  </a:txBody>
                  <a:tcPr anchor="ctr">
                    <a:solidFill>
                      <a:srgbClr val="0070C0"/>
                    </a:solidFill>
                  </a:tcPr>
                </a:tc>
              </a:tr>
              <a:tr h="0">
                <a:tc>
                  <a:txBody>
                    <a:bodyPr/>
                    <a:lstStyle/>
                    <a:p>
                      <a:pPr algn="l"/>
                      <a:r>
                        <a:rPr lang="fr-FR" b="1" dirty="0" smtClean="0">
                          <a:latin typeface="Calibri" panose="020F0502020204030204" pitchFamily="34" charset="0"/>
                          <a:cs typeface="Calibri" panose="020F0502020204030204" pitchFamily="34" charset="0"/>
                        </a:rPr>
                        <a:t>Canada</a:t>
                      </a:r>
                      <a:r>
                        <a:rPr lang="fr-FR" b="1" baseline="0" dirty="0" smtClean="0">
                          <a:latin typeface="Calibri" panose="020F0502020204030204" pitchFamily="34" charset="0"/>
                          <a:cs typeface="Calibri" panose="020F0502020204030204" pitchFamily="34" charset="0"/>
                        </a:rPr>
                        <a:t> </a:t>
                      </a:r>
                    </a:p>
                    <a:p>
                      <a:pPr algn="l"/>
                      <a:r>
                        <a:rPr lang="fr-FR" b="1" baseline="0" dirty="0" smtClean="0">
                          <a:latin typeface="Calibri" panose="020F0502020204030204" pitchFamily="34" charset="0"/>
                          <a:cs typeface="Calibri" panose="020F0502020204030204" pitchFamily="34" charset="0"/>
                        </a:rPr>
                        <a:t>USA</a:t>
                      </a:r>
                      <a:endParaRPr lang="fr-FR" b="1" dirty="0" smtClean="0">
                        <a:latin typeface="Calibri" panose="020F0502020204030204" pitchFamily="34" charset="0"/>
                        <a:cs typeface="Calibri" panose="020F0502020204030204" pitchFamily="34" charset="0"/>
                      </a:endParaRP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450</a:t>
                      </a:r>
                      <a:endParaRPr lang="fr-FR" dirty="0">
                        <a:latin typeface="Calibri" panose="020F050202020403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450</a:t>
                      </a:r>
                      <a:endParaRPr lang="fr-FR" dirty="0">
                        <a:latin typeface="Calibri" panose="020F0502020204030204" pitchFamily="34" charset="0"/>
                        <a:cs typeface="Calibri" panose="020F0502020204030204" pitchFamily="34" charset="0"/>
                      </a:endParaRPr>
                    </a:p>
                  </a:txBody>
                  <a:tcPr anchor="ctr">
                    <a:lnB w="381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810</a:t>
                      </a:r>
                      <a:endParaRPr lang="fr-FR" dirty="0">
                        <a:latin typeface="Calibri" panose="020F0502020204030204" pitchFamily="34" charset="0"/>
                        <a:cs typeface="Calibri" panose="020F0502020204030204" pitchFamily="34" charset="0"/>
                      </a:endParaRPr>
                    </a:p>
                  </a:txBody>
                  <a:tcPr anchor="ctr">
                    <a:lnB w="381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950</a:t>
                      </a:r>
                      <a:endParaRPr lang="fr-FR" dirty="0">
                        <a:latin typeface="Calibri" panose="020F0502020204030204" pitchFamily="34" charset="0"/>
                        <a:cs typeface="Calibri" panose="020F0502020204030204"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r"/>
                      <a:r>
                        <a:rPr lang="fr-FR" dirty="0" smtClean="0">
                          <a:latin typeface="Calibri" panose="020F0502020204030204" pitchFamily="34" charset="0"/>
                          <a:cs typeface="Calibri" panose="020F0502020204030204" pitchFamily="34" charset="0"/>
                        </a:rPr>
                        <a:t>1,050</a:t>
                      </a:r>
                      <a:endParaRPr lang="fr-FR" dirty="0">
                        <a:latin typeface="Calibri" panose="020F050202020403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r"/>
                      <a:r>
                        <a:rPr lang="fr-FR" sz="1400" b="1" i="1" dirty="0" smtClean="0">
                          <a:solidFill>
                            <a:schemeClr val="bg1"/>
                          </a:solidFill>
                          <a:latin typeface="Calibri" panose="020F0502020204030204" pitchFamily="34" charset="0"/>
                          <a:cs typeface="Calibri" panose="020F0502020204030204" pitchFamily="34" charset="0"/>
                        </a:rPr>
                        <a:t>240</a:t>
                      </a:r>
                      <a:endParaRPr lang="fr-FR" sz="1400" b="1" i="1" dirty="0">
                        <a:solidFill>
                          <a:schemeClr val="bg1"/>
                        </a:solidFill>
                        <a:latin typeface="Calibri" panose="020F050202020403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0070C0"/>
                    </a:solidFill>
                  </a:tcPr>
                </a:tc>
                <a:tc>
                  <a:txBody>
                    <a:bodyPr/>
                    <a:lstStyle/>
                    <a:p>
                      <a:pPr algn="r"/>
                      <a:r>
                        <a:rPr lang="fr-FR" sz="1200" b="1" i="1" dirty="0" smtClean="0">
                          <a:solidFill>
                            <a:schemeClr val="bg1"/>
                          </a:solidFill>
                          <a:latin typeface="Calibri" panose="020F0502020204030204" pitchFamily="34" charset="0"/>
                          <a:cs typeface="Calibri" panose="020F0502020204030204" pitchFamily="34" charset="0"/>
                        </a:rPr>
                        <a:t>29.6%</a:t>
                      </a:r>
                      <a:endParaRPr lang="fr-FR" sz="1200" b="1" i="1" dirty="0">
                        <a:solidFill>
                          <a:schemeClr val="bg1"/>
                        </a:solidFill>
                        <a:latin typeface="Calibri" panose="020F0502020204030204" pitchFamily="34" charset="0"/>
                        <a:cs typeface="Calibri" panose="020F0502020204030204" pitchFamily="34" charset="0"/>
                      </a:endParaRPr>
                    </a:p>
                  </a:txBody>
                  <a:tcPr anchor="ctr">
                    <a:lnB w="38100" cap="flat" cmpd="sng" algn="ctr">
                      <a:solidFill>
                        <a:schemeClr val="bg1"/>
                      </a:solidFill>
                      <a:prstDash val="solid"/>
                      <a:round/>
                      <a:headEnd type="none" w="med" len="med"/>
                      <a:tailEnd type="none" w="med" len="med"/>
                    </a:lnB>
                    <a:solidFill>
                      <a:srgbClr val="0070C0"/>
                    </a:solidFill>
                  </a:tcPr>
                </a:tc>
              </a:tr>
              <a:tr h="648000">
                <a:tc>
                  <a:txBody>
                    <a:bodyPr/>
                    <a:lstStyle/>
                    <a:p>
                      <a:pPr algn="l"/>
                      <a:r>
                        <a:rPr lang="fr-FR" sz="2000" b="1" dirty="0" smtClean="0">
                          <a:latin typeface="Calibri" panose="020F0502020204030204" pitchFamily="34" charset="0"/>
                          <a:cs typeface="Calibri" panose="020F0502020204030204" pitchFamily="34" charset="0"/>
                        </a:rPr>
                        <a:t>TOTAL</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6">
                        <a:lumMod val="60000"/>
                        <a:lumOff val="40000"/>
                      </a:schemeClr>
                    </a:solidFill>
                  </a:tcPr>
                </a:tc>
                <a:tc>
                  <a:txBody>
                    <a:bodyPr/>
                    <a:lstStyle/>
                    <a:p>
                      <a:pPr algn="r"/>
                      <a:r>
                        <a:rPr lang="fr-FR" sz="2000" b="1" dirty="0" smtClean="0">
                          <a:latin typeface="Calibri" panose="020F0502020204030204" pitchFamily="34" charset="0"/>
                          <a:cs typeface="Calibri" panose="020F0502020204030204" pitchFamily="34" charset="0"/>
                        </a:rPr>
                        <a:t>17,200</a:t>
                      </a:r>
                      <a:endParaRPr lang="fr-FR" sz="2000" b="1" dirty="0">
                        <a:latin typeface="Calibri" panose="020F050202020403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6">
                        <a:lumMod val="60000"/>
                        <a:lumOff val="40000"/>
                      </a:schemeClr>
                    </a:solidFill>
                  </a:tcPr>
                </a:tc>
                <a:tc>
                  <a:txBody>
                    <a:bodyPr/>
                    <a:lstStyle/>
                    <a:p>
                      <a:pPr algn="r"/>
                      <a:r>
                        <a:rPr lang="fr-FR" sz="2000" b="1" dirty="0" smtClean="0">
                          <a:latin typeface="Calibri" panose="020F0502020204030204" pitchFamily="34" charset="0"/>
                          <a:cs typeface="Calibri" panose="020F0502020204030204" pitchFamily="34" charset="0"/>
                        </a:rPr>
                        <a:t>18,000</a:t>
                      </a:r>
                      <a:endParaRPr lang="fr-FR" sz="2000" b="1" dirty="0">
                        <a:latin typeface="Calibri" panose="020F0502020204030204" pitchFamily="34" charset="0"/>
                        <a:cs typeface="Calibri" panose="020F0502020204030204" pitchFamily="34" charset="0"/>
                      </a:endParaRPr>
                    </a:p>
                  </a:txBody>
                  <a:tcPr anchor="ctr">
                    <a:lnT w="38100" cap="flat" cmpd="sng" algn="ctr">
                      <a:solidFill>
                        <a:schemeClr val="bg1"/>
                      </a:solidFill>
                      <a:prstDash val="solid"/>
                      <a:round/>
                      <a:headEnd type="none" w="med" len="med"/>
                      <a:tailEnd type="none" w="med" len="med"/>
                    </a:lnT>
                    <a:solidFill>
                      <a:schemeClr val="accent6">
                        <a:lumMod val="60000"/>
                        <a:lumOff val="40000"/>
                      </a:schemeClr>
                    </a:solidFill>
                  </a:tcPr>
                </a:tc>
                <a:tc>
                  <a:txBody>
                    <a:bodyPr/>
                    <a:lstStyle/>
                    <a:p>
                      <a:pPr algn="r"/>
                      <a:r>
                        <a:rPr lang="fr-FR" sz="2000" b="1" dirty="0" smtClean="0">
                          <a:latin typeface="Calibri" panose="020F0502020204030204" pitchFamily="34" charset="0"/>
                          <a:cs typeface="Calibri" panose="020F0502020204030204" pitchFamily="34" charset="0"/>
                        </a:rPr>
                        <a:t>20,250</a:t>
                      </a:r>
                      <a:endParaRPr lang="fr-FR" sz="2000" b="1" dirty="0">
                        <a:latin typeface="Calibri" panose="020F0502020204030204" pitchFamily="34" charset="0"/>
                        <a:cs typeface="Calibri" panose="020F0502020204030204" pitchFamily="34" charset="0"/>
                      </a:endParaRPr>
                    </a:p>
                  </a:txBody>
                  <a:tcPr anchor="ctr">
                    <a:lnT w="38100" cap="flat" cmpd="sng" algn="ctr">
                      <a:solidFill>
                        <a:schemeClr val="bg1"/>
                      </a:solidFill>
                      <a:prstDash val="solid"/>
                      <a:round/>
                      <a:headEnd type="none" w="med" len="med"/>
                      <a:tailEnd type="none" w="med" len="med"/>
                    </a:lnT>
                    <a:solidFill>
                      <a:schemeClr val="accent6">
                        <a:lumMod val="60000"/>
                        <a:lumOff val="40000"/>
                      </a:schemeClr>
                    </a:solidFill>
                  </a:tcPr>
                </a:tc>
                <a:tc>
                  <a:txBody>
                    <a:bodyPr/>
                    <a:lstStyle/>
                    <a:p>
                      <a:pPr algn="r"/>
                      <a:r>
                        <a:rPr lang="fr-FR" sz="2000" b="1" dirty="0" smtClean="0">
                          <a:latin typeface="Calibri" panose="020F0502020204030204" pitchFamily="34" charset="0"/>
                          <a:cs typeface="Calibri" panose="020F0502020204030204" pitchFamily="34" charset="0"/>
                        </a:rPr>
                        <a:t>21,300</a:t>
                      </a:r>
                      <a:endParaRPr lang="fr-FR" sz="2000" b="1" dirty="0">
                        <a:latin typeface="Calibri" panose="020F0502020204030204" pitchFamily="34" charset="0"/>
                        <a:cs typeface="Calibri" panose="020F0502020204030204" pitchFamily="34" charset="0"/>
                      </a:endParaRP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6">
                        <a:lumMod val="60000"/>
                        <a:lumOff val="40000"/>
                      </a:schemeClr>
                    </a:solidFill>
                  </a:tcPr>
                </a:tc>
                <a:tc>
                  <a:txBody>
                    <a:bodyPr/>
                    <a:lstStyle/>
                    <a:p>
                      <a:pPr algn="r"/>
                      <a:r>
                        <a:rPr lang="fr-FR" sz="2000" b="1" dirty="0" smtClean="0">
                          <a:latin typeface="Calibri" panose="020F0502020204030204" pitchFamily="34" charset="0"/>
                          <a:cs typeface="Calibri" panose="020F0502020204030204" pitchFamily="34" charset="0"/>
                        </a:rPr>
                        <a:t>23,200</a:t>
                      </a:r>
                      <a:endParaRPr lang="fr-FR" sz="2000" b="1" dirty="0">
                        <a:latin typeface="Calibri" panose="020F050202020403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6">
                        <a:lumMod val="60000"/>
                        <a:lumOff val="40000"/>
                      </a:schemeClr>
                    </a:solidFill>
                  </a:tcPr>
                </a:tc>
                <a:tc>
                  <a:txBody>
                    <a:bodyPr/>
                    <a:lstStyle/>
                    <a:p>
                      <a:pPr algn="r"/>
                      <a:r>
                        <a:rPr lang="fr-FR" sz="1400" b="1" i="1" dirty="0" smtClean="0">
                          <a:solidFill>
                            <a:schemeClr val="bg1"/>
                          </a:solidFill>
                          <a:latin typeface="Calibri" panose="020F0502020204030204" pitchFamily="34" charset="0"/>
                          <a:cs typeface="Calibri" panose="020F0502020204030204" pitchFamily="34" charset="0"/>
                        </a:rPr>
                        <a:t>2</a:t>
                      </a:r>
                      <a:r>
                        <a:rPr lang="fr-FR" sz="1400" b="1" i="1" baseline="0" dirty="0" smtClean="0">
                          <a:solidFill>
                            <a:schemeClr val="bg1"/>
                          </a:solidFill>
                          <a:latin typeface="Calibri" panose="020F0502020204030204" pitchFamily="34" charset="0"/>
                          <a:cs typeface="Calibri" panose="020F0502020204030204" pitchFamily="34" charset="0"/>
                        </a:rPr>
                        <a:t>,950</a:t>
                      </a:r>
                      <a:endParaRPr lang="fr-FR" sz="1400" b="1" i="1" dirty="0">
                        <a:solidFill>
                          <a:schemeClr val="bg1"/>
                        </a:solidFill>
                        <a:latin typeface="Calibri" panose="020F050202020403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0070C0"/>
                    </a:solidFill>
                  </a:tcPr>
                </a:tc>
                <a:tc>
                  <a:txBody>
                    <a:bodyPr/>
                    <a:lstStyle/>
                    <a:p>
                      <a:pPr algn="r"/>
                      <a:r>
                        <a:rPr lang="fr-FR" sz="1200" b="1" i="1" dirty="0" smtClean="0">
                          <a:solidFill>
                            <a:schemeClr val="bg1"/>
                          </a:solidFill>
                          <a:latin typeface="Calibri" panose="020F0502020204030204" pitchFamily="34" charset="0"/>
                          <a:cs typeface="Calibri" panose="020F0502020204030204" pitchFamily="34" charset="0"/>
                        </a:rPr>
                        <a:t>14.6%</a:t>
                      </a:r>
                      <a:endParaRPr lang="fr-FR" sz="1200" b="1" i="1" dirty="0">
                        <a:solidFill>
                          <a:schemeClr val="bg1"/>
                        </a:solidFill>
                        <a:latin typeface="Calibri" panose="020F0502020204030204" pitchFamily="34" charset="0"/>
                        <a:cs typeface="Calibri" panose="020F0502020204030204" pitchFamily="34" charset="0"/>
                      </a:endParaRPr>
                    </a:p>
                  </a:txBody>
                  <a:tcPr anchor="ctr">
                    <a:lnT w="38100" cap="flat" cmpd="sng" algn="ctr">
                      <a:solidFill>
                        <a:schemeClr val="bg1"/>
                      </a:solidFill>
                      <a:prstDash val="solid"/>
                      <a:round/>
                      <a:headEnd type="none" w="med" len="med"/>
                      <a:tailEnd type="none" w="med" len="med"/>
                    </a:lnT>
                    <a:solidFill>
                      <a:srgbClr val="0070C0"/>
                    </a:solidFill>
                  </a:tcPr>
                </a:tc>
              </a:tr>
            </a:tbl>
          </a:graphicData>
        </a:graphic>
      </p:graphicFrame>
    </p:spTree>
    <p:extLst>
      <p:ext uri="{BB962C8B-B14F-4D97-AF65-F5344CB8AC3E}">
        <p14:creationId xmlns:p14="http://schemas.microsoft.com/office/powerpoint/2010/main" val="2594546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necteur droit 69"/>
          <p:cNvCxnSpPr>
            <a:stCxn id="74" idx="1"/>
          </p:cNvCxnSpPr>
          <p:nvPr/>
        </p:nvCxnSpPr>
        <p:spPr>
          <a:xfrm flipV="1">
            <a:off x="6124035" y="3054943"/>
            <a:ext cx="1866083" cy="15306"/>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74" name="ZoneTexte 73"/>
          <p:cNvSpPr txBox="1"/>
          <p:nvPr/>
        </p:nvSpPr>
        <p:spPr>
          <a:xfrm>
            <a:off x="6124035" y="2747083"/>
            <a:ext cx="1956164" cy="646331"/>
          </a:xfrm>
          <a:prstGeom prst="rect">
            <a:avLst/>
          </a:prstGeom>
          <a:noFill/>
        </p:spPr>
        <p:txBody>
          <a:bodyPr wrap="square" rtlCol="0">
            <a:spAutoFit/>
          </a:bodyPr>
          <a:lstStyle/>
          <a:p>
            <a:pPr algn="r"/>
            <a:r>
              <a:rPr lang="en-US" sz="1600" b="1" dirty="0" smtClean="0">
                <a:latin typeface="Calibri" pitchFamily="34" charset="0"/>
              </a:rPr>
              <a:t>Rail/Naval</a:t>
            </a:r>
          </a:p>
          <a:p>
            <a:pPr algn="r"/>
            <a:r>
              <a:rPr lang="en-US" sz="2000" b="1" dirty="0" smtClean="0">
                <a:solidFill>
                  <a:schemeClr val="tx1">
                    <a:lumMod val="50000"/>
                    <a:lumOff val="50000"/>
                  </a:schemeClr>
                </a:solidFill>
                <a:latin typeface="Calibri" pitchFamily="34" charset="0"/>
              </a:rPr>
              <a:t>2.8%</a:t>
            </a:r>
          </a:p>
        </p:txBody>
      </p:sp>
      <p:sp>
        <p:nvSpPr>
          <p:cNvPr id="73" name="Forme libre 72"/>
          <p:cNvSpPr/>
          <p:nvPr/>
        </p:nvSpPr>
        <p:spPr>
          <a:xfrm>
            <a:off x="5451271" y="2465881"/>
            <a:ext cx="2540823" cy="569464"/>
          </a:xfrm>
          <a:custGeom>
            <a:avLst/>
            <a:gdLst>
              <a:gd name="connsiteX0" fmla="*/ 0 w 812800"/>
              <a:gd name="connsiteY0" fmla="*/ 650240 h 650240"/>
              <a:gd name="connsiteX1" fmla="*/ 0 w 812800"/>
              <a:gd name="connsiteY1" fmla="*/ 0 h 650240"/>
              <a:gd name="connsiteX2" fmla="*/ 812800 w 812800"/>
              <a:gd name="connsiteY2" fmla="*/ 0 h 650240"/>
            </a:gdLst>
            <a:ahLst/>
            <a:cxnLst>
              <a:cxn ang="0">
                <a:pos x="connsiteX0" y="connsiteY0"/>
              </a:cxn>
              <a:cxn ang="0">
                <a:pos x="connsiteX1" y="connsiteY1"/>
              </a:cxn>
              <a:cxn ang="0">
                <a:pos x="connsiteX2" y="connsiteY2"/>
              </a:cxn>
            </a:cxnLst>
            <a:rect l="l" t="t" r="r" b="b"/>
            <a:pathLst>
              <a:path w="812800" h="650240">
                <a:moveTo>
                  <a:pt x="0" y="650240"/>
                </a:moveTo>
                <a:lnTo>
                  <a:pt x="0" y="0"/>
                </a:lnTo>
                <a:lnTo>
                  <a:pt x="812800" y="0"/>
                </a:lnTo>
              </a:path>
            </a:pathLst>
          </a:cu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latin typeface="Calibri" pitchFamily="34" charset="0"/>
              <a:cs typeface="Calibri" pitchFamily="34" charset="0"/>
            </a:endParaRPr>
          </a:p>
        </p:txBody>
      </p:sp>
      <p:cxnSp>
        <p:nvCxnSpPr>
          <p:cNvPr id="75" name="Connecteur droit 74"/>
          <p:cNvCxnSpPr/>
          <p:nvPr/>
        </p:nvCxnSpPr>
        <p:spPr>
          <a:xfrm>
            <a:off x="5844065" y="4319301"/>
            <a:ext cx="2148029"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Connecteur droit 70"/>
          <p:cNvCxnSpPr/>
          <p:nvPr/>
        </p:nvCxnSpPr>
        <p:spPr>
          <a:xfrm>
            <a:off x="5844065" y="4912926"/>
            <a:ext cx="2148029"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72" name="Forme libre 71"/>
          <p:cNvSpPr/>
          <p:nvPr/>
        </p:nvSpPr>
        <p:spPr>
          <a:xfrm flipV="1">
            <a:off x="5340636" y="5070087"/>
            <a:ext cx="2651458" cy="399036"/>
          </a:xfrm>
          <a:custGeom>
            <a:avLst/>
            <a:gdLst>
              <a:gd name="connsiteX0" fmla="*/ 0 w 812800"/>
              <a:gd name="connsiteY0" fmla="*/ 650240 h 650240"/>
              <a:gd name="connsiteX1" fmla="*/ 0 w 812800"/>
              <a:gd name="connsiteY1" fmla="*/ 0 h 650240"/>
              <a:gd name="connsiteX2" fmla="*/ 812800 w 812800"/>
              <a:gd name="connsiteY2" fmla="*/ 0 h 650240"/>
            </a:gdLst>
            <a:ahLst/>
            <a:cxnLst>
              <a:cxn ang="0">
                <a:pos x="connsiteX0" y="connsiteY0"/>
              </a:cxn>
              <a:cxn ang="0">
                <a:pos x="connsiteX1" y="connsiteY1"/>
              </a:cxn>
              <a:cxn ang="0">
                <a:pos x="connsiteX2" y="connsiteY2"/>
              </a:cxn>
            </a:cxnLst>
            <a:rect l="l" t="t" r="r" b="b"/>
            <a:pathLst>
              <a:path w="812800" h="650240">
                <a:moveTo>
                  <a:pt x="0" y="650240"/>
                </a:moveTo>
                <a:lnTo>
                  <a:pt x="0" y="0"/>
                </a:lnTo>
                <a:lnTo>
                  <a:pt x="812800" y="0"/>
                </a:lnTo>
              </a:path>
            </a:pathLst>
          </a:cu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latin typeface="Calibri" pitchFamily="34" charset="0"/>
              <a:cs typeface="Calibri" pitchFamily="34" charset="0"/>
            </a:endParaRPr>
          </a:p>
        </p:txBody>
      </p:sp>
      <p:sp>
        <p:nvSpPr>
          <p:cNvPr id="64" name="Forme libre 63"/>
          <p:cNvSpPr/>
          <p:nvPr/>
        </p:nvSpPr>
        <p:spPr>
          <a:xfrm flipH="1" flipV="1">
            <a:off x="2676974" y="5132616"/>
            <a:ext cx="1664206" cy="640257"/>
          </a:xfrm>
          <a:custGeom>
            <a:avLst/>
            <a:gdLst>
              <a:gd name="connsiteX0" fmla="*/ 0 w 812800"/>
              <a:gd name="connsiteY0" fmla="*/ 650240 h 650240"/>
              <a:gd name="connsiteX1" fmla="*/ 0 w 812800"/>
              <a:gd name="connsiteY1" fmla="*/ 0 h 650240"/>
              <a:gd name="connsiteX2" fmla="*/ 812800 w 812800"/>
              <a:gd name="connsiteY2" fmla="*/ 0 h 650240"/>
            </a:gdLst>
            <a:ahLst/>
            <a:cxnLst>
              <a:cxn ang="0">
                <a:pos x="connsiteX0" y="connsiteY0"/>
              </a:cxn>
              <a:cxn ang="0">
                <a:pos x="connsiteX1" y="connsiteY1"/>
              </a:cxn>
              <a:cxn ang="0">
                <a:pos x="connsiteX2" y="connsiteY2"/>
              </a:cxn>
            </a:cxnLst>
            <a:rect l="l" t="t" r="r" b="b"/>
            <a:pathLst>
              <a:path w="812800" h="650240">
                <a:moveTo>
                  <a:pt x="0" y="650240"/>
                </a:moveTo>
                <a:lnTo>
                  <a:pt x="0" y="0"/>
                </a:lnTo>
                <a:lnTo>
                  <a:pt x="812800" y="0"/>
                </a:lnTo>
              </a:path>
            </a:pathLst>
          </a:cu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latin typeface="Calibri" pitchFamily="34" charset="0"/>
              <a:cs typeface="Calibri" pitchFamily="34" charset="0"/>
            </a:endParaRPr>
          </a:p>
        </p:txBody>
      </p:sp>
      <p:cxnSp>
        <p:nvCxnSpPr>
          <p:cNvPr id="65" name="Connecteur droit 64"/>
          <p:cNvCxnSpPr/>
          <p:nvPr/>
        </p:nvCxnSpPr>
        <p:spPr>
          <a:xfrm>
            <a:off x="1103518" y="2263214"/>
            <a:ext cx="1863762"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67" name="Forme libre 66"/>
          <p:cNvSpPr/>
          <p:nvPr/>
        </p:nvSpPr>
        <p:spPr>
          <a:xfrm flipH="1">
            <a:off x="1102291" y="1692410"/>
            <a:ext cx="2149601" cy="633472"/>
          </a:xfrm>
          <a:custGeom>
            <a:avLst/>
            <a:gdLst>
              <a:gd name="connsiteX0" fmla="*/ 0 w 812800"/>
              <a:gd name="connsiteY0" fmla="*/ 650240 h 650240"/>
              <a:gd name="connsiteX1" fmla="*/ 0 w 812800"/>
              <a:gd name="connsiteY1" fmla="*/ 0 h 650240"/>
              <a:gd name="connsiteX2" fmla="*/ 812800 w 812800"/>
              <a:gd name="connsiteY2" fmla="*/ 0 h 650240"/>
            </a:gdLst>
            <a:ahLst/>
            <a:cxnLst>
              <a:cxn ang="0">
                <a:pos x="connsiteX0" y="connsiteY0"/>
              </a:cxn>
              <a:cxn ang="0">
                <a:pos x="connsiteX1" y="connsiteY1"/>
              </a:cxn>
              <a:cxn ang="0">
                <a:pos x="connsiteX2" y="connsiteY2"/>
              </a:cxn>
            </a:cxnLst>
            <a:rect l="l" t="t" r="r" b="b"/>
            <a:pathLst>
              <a:path w="812800" h="650240">
                <a:moveTo>
                  <a:pt x="0" y="650240"/>
                </a:moveTo>
                <a:lnTo>
                  <a:pt x="0" y="0"/>
                </a:lnTo>
                <a:lnTo>
                  <a:pt x="812800" y="0"/>
                </a:lnTo>
              </a:path>
            </a:pathLst>
          </a:cu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latin typeface="Calibri" pitchFamily="34" charset="0"/>
              <a:cs typeface="Calibri" pitchFamily="34" charset="0"/>
            </a:endParaRPr>
          </a:p>
        </p:txBody>
      </p:sp>
      <p:cxnSp>
        <p:nvCxnSpPr>
          <p:cNvPr id="68" name="Connecteur droit 67"/>
          <p:cNvCxnSpPr/>
          <p:nvPr/>
        </p:nvCxnSpPr>
        <p:spPr>
          <a:xfrm>
            <a:off x="1103518" y="3232639"/>
            <a:ext cx="1909641"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69" name="Forme libre 68"/>
          <p:cNvSpPr/>
          <p:nvPr/>
        </p:nvSpPr>
        <p:spPr>
          <a:xfrm flipH="1" flipV="1">
            <a:off x="1103518" y="3380167"/>
            <a:ext cx="2259666" cy="399036"/>
          </a:xfrm>
          <a:custGeom>
            <a:avLst/>
            <a:gdLst>
              <a:gd name="connsiteX0" fmla="*/ 0 w 812800"/>
              <a:gd name="connsiteY0" fmla="*/ 650240 h 650240"/>
              <a:gd name="connsiteX1" fmla="*/ 0 w 812800"/>
              <a:gd name="connsiteY1" fmla="*/ 0 h 650240"/>
              <a:gd name="connsiteX2" fmla="*/ 812800 w 812800"/>
              <a:gd name="connsiteY2" fmla="*/ 0 h 650240"/>
            </a:gdLst>
            <a:ahLst/>
            <a:cxnLst>
              <a:cxn ang="0">
                <a:pos x="connsiteX0" y="connsiteY0"/>
              </a:cxn>
              <a:cxn ang="0">
                <a:pos x="connsiteX1" y="connsiteY1"/>
              </a:cxn>
              <a:cxn ang="0">
                <a:pos x="connsiteX2" y="connsiteY2"/>
              </a:cxn>
            </a:cxnLst>
            <a:rect l="l" t="t" r="r" b="b"/>
            <a:pathLst>
              <a:path w="812800" h="650240">
                <a:moveTo>
                  <a:pt x="0" y="650240"/>
                </a:moveTo>
                <a:lnTo>
                  <a:pt x="0" y="0"/>
                </a:lnTo>
                <a:lnTo>
                  <a:pt x="812800" y="0"/>
                </a:lnTo>
              </a:path>
            </a:pathLst>
          </a:cu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latin typeface="Calibri" pitchFamily="34" charset="0"/>
              <a:cs typeface="Calibri" pitchFamily="34" charset="0"/>
            </a:endParaRPr>
          </a:p>
        </p:txBody>
      </p:sp>
      <p:sp>
        <p:nvSpPr>
          <p:cNvPr id="87" name="ZoneTexte 86"/>
          <p:cNvSpPr txBox="1"/>
          <p:nvPr/>
        </p:nvSpPr>
        <p:spPr>
          <a:xfrm>
            <a:off x="1004485" y="3481427"/>
            <a:ext cx="1918110" cy="646331"/>
          </a:xfrm>
          <a:prstGeom prst="rect">
            <a:avLst/>
          </a:prstGeom>
          <a:noFill/>
        </p:spPr>
        <p:txBody>
          <a:bodyPr wrap="square" rtlCol="0">
            <a:spAutoFit/>
          </a:bodyPr>
          <a:lstStyle/>
          <a:p>
            <a:r>
              <a:rPr lang="en-US" sz="1600" b="1" dirty="0" smtClean="0">
                <a:latin typeface="Calibri" pitchFamily="34" charset="0"/>
              </a:rPr>
              <a:t>Telecoms</a:t>
            </a:r>
            <a:endParaRPr lang="en-GB" sz="1600" b="1" dirty="0" smtClean="0">
              <a:latin typeface="Calibri" pitchFamily="34" charset="0"/>
              <a:cs typeface="Calibri" pitchFamily="34" charset="0"/>
            </a:endParaRPr>
          </a:p>
          <a:p>
            <a:r>
              <a:rPr lang="en-US" sz="2000" b="1" dirty="0" smtClean="0">
                <a:solidFill>
                  <a:schemeClr val="tx1">
                    <a:lumMod val="50000"/>
                    <a:lumOff val="50000"/>
                  </a:schemeClr>
                </a:solidFill>
                <a:latin typeface="Calibri" pitchFamily="34" charset="0"/>
              </a:rPr>
              <a:t>7.8%</a:t>
            </a:r>
          </a:p>
        </p:txBody>
      </p:sp>
      <p:graphicFrame>
        <p:nvGraphicFramePr>
          <p:cNvPr id="55" name="Graphique 54"/>
          <p:cNvGraphicFramePr>
            <a:graphicFrameLocks/>
          </p:cNvGraphicFramePr>
          <p:nvPr>
            <p:extLst/>
          </p:nvPr>
        </p:nvGraphicFramePr>
        <p:xfrm>
          <a:off x="693223" y="1027600"/>
          <a:ext cx="6684780" cy="4692096"/>
        </p:xfrm>
        <a:graphic>
          <a:graphicData uri="http://schemas.openxmlformats.org/drawingml/2006/chart">
            <c:chart xmlns:c="http://schemas.openxmlformats.org/drawingml/2006/chart" xmlns:r="http://schemas.openxmlformats.org/officeDocument/2006/relationships" r:id="rId3"/>
          </a:graphicData>
        </a:graphic>
      </p:graphicFrame>
      <p:sp>
        <p:nvSpPr>
          <p:cNvPr id="88" name="ZoneTexte 87"/>
          <p:cNvSpPr txBox="1"/>
          <p:nvPr/>
        </p:nvSpPr>
        <p:spPr>
          <a:xfrm>
            <a:off x="998052" y="1419143"/>
            <a:ext cx="2296632" cy="892552"/>
          </a:xfrm>
          <a:prstGeom prst="rect">
            <a:avLst/>
          </a:prstGeom>
          <a:noFill/>
        </p:spPr>
        <p:txBody>
          <a:bodyPr wrap="square" rtlCol="0">
            <a:spAutoFit/>
          </a:bodyPr>
          <a:lstStyle/>
          <a:p>
            <a:r>
              <a:rPr lang="en-US" sz="1600" b="1" dirty="0" smtClean="0">
                <a:latin typeface="Calibri" pitchFamily="34" charset="0"/>
              </a:rPr>
              <a:t>Aerospace</a:t>
            </a:r>
          </a:p>
          <a:p>
            <a:r>
              <a:rPr lang="en-US" sz="2000" b="1" dirty="0" smtClean="0">
                <a:solidFill>
                  <a:schemeClr val="tx1">
                    <a:lumMod val="50000"/>
                    <a:lumOff val="50000"/>
                  </a:schemeClr>
                </a:solidFill>
                <a:latin typeface="Calibri" pitchFamily="34" charset="0"/>
              </a:rPr>
              <a:t>15.7%</a:t>
            </a:r>
            <a:endParaRPr lang="en-GB" sz="2000" b="1" dirty="0">
              <a:solidFill>
                <a:schemeClr val="tx1">
                  <a:lumMod val="50000"/>
                  <a:lumOff val="50000"/>
                </a:schemeClr>
              </a:solidFill>
              <a:latin typeface="Calibri" pitchFamily="34" charset="0"/>
              <a:cs typeface="Calibri" pitchFamily="34" charset="0"/>
            </a:endParaRPr>
          </a:p>
          <a:p>
            <a:endParaRPr lang="en-GB" sz="1600" b="1" dirty="0" smtClean="0">
              <a:solidFill>
                <a:schemeClr val="tx1">
                  <a:lumMod val="75000"/>
                  <a:lumOff val="25000"/>
                </a:schemeClr>
              </a:solidFill>
              <a:latin typeface="Calibri" pitchFamily="34" charset="0"/>
              <a:cs typeface="Calibri" pitchFamily="34" charset="0"/>
            </a:endParaRPr>
          </a:p>
        </p:txBody>
      </p:sp>
      <p:sp>
        <p:nvSpPr>
          <p:cNvPr id="66" name="Titre 1"/>
          <p:cNvSpPr txBox="1">
            <a:spLocks/>
          </p:cNvSpPr>
          <p:nvPr/>
        </p:nvSpPr>
        <p:spPr>
          <a:xfrm>
            <a:off x="174430" y="312939"/>
            <a:ext cx="7606840" cy="643794"/>
          </a:xfrm>
          <a:prstGeom prst="rect">
            <a:avLst/>
          </a:prstGeom>
        </p:spPr>
        <p:txBody>
          <a:bodyPr/>
          <a:lstStyle>
            <a:lvl1pPr algn="l" rtl="0" eaLnBrk="0" fontAlgn="base" hangingPunct="0">
              <a:spcBef>
                <a:spcPct val="0"/>
              </a:spcBef>
              <a:spcAft>
                <a:spcPct val="0"/>
              </a:spcAft>
              <a:defRPr sz="2000" b="0" i="1">
                <a:solidFill>
                  <a:schemeClr val="tx1">
                    <a:lumMod val="75000"/>
                    <a:lumOff val="25000"/>
                  </a:schemeClr>
                </a:solidFill>
                <a:latin typeface="Calibri" pitchFamily="34" charset="0"/>
                <a:ea typeface="ＭＳ Ｐゴシック" pitchFamily="62" charset="-128"/>
                <a:cs typeface="Calibri" pitchFamily="34" charset="0"/>
              </a:defRPr>
            </a:lvl1pPr>
            <a:lvl2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2pPr>
            <a:lvl3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3pPr>
            <a:lvl4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4pPr>
            <a:lvl5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5pPr>
            <a:lvl6pPr marL="457200" algn="l" rtl="0" fontAlgn="base">
              <a:spcBef>
                <a:spcPct val="0"/>
              </a:spcBef>
              <a:spcAft>
                <a:spcPct val="0"/>
              </a:spcAft>
              <a:defRPr sz="2400">
                <a:solidFill>
                  <a:schemeClr val="tx1"/>
                </a:solidFill>
                <a:latin typeface="Arial" pitchFamily="62" charset="0"/>
              </a:defRPr>
            </a:lvl6pPr>
            <a:lvl7pPr marL="914400" algn="l" rtl="0" fontAlgn="base">
              <a:spcBef>
                <a:spcPct val="0"/>
              </a:spcBef>
              <a:spcAft>
                <a:spcPct val="0"/>
              </a:spcAft>
              <a:defRPr sz="2400">
                <a:solidFill>
                  <a:schemeClr val="tx1"/>
                </a:solidFill>
                <a:latin typeface="Arial" pitchFamily="62" charset="0"/>
              </a:defRPr>
            </a:lvl7pPr>
            <a:lvl8pPr marL="1371600" algn="l" rtl="0" fontAlgn="base">
              <a:spcBef>
                <a:spcPct val="0"/>
              </a:spcBef>
              <a:spcAft>
                <a:spcPct val="0"/>
              </a:spcAft>
              <a:defRPr sz="2400">
                <a:solidFill>
                  <a:schemeClr val="tx1"/>
                </a:solidFill>
                <a:latin typeface="Arial" pitchFamily="62" charset="0"/>
              </a:defRPr>
            </a:lvl8pPr>
            <a:lvl9pPr marL="1828800" algn="l" rtl="0" fontAlgn="base">
              <a:spcBef>
                <a:spcPct val="0"/>
              </a:spcBef>
              <a:spcAft>
                <a:spcPct val="0"/>
              </a:spcAft>
              <a:defRPr sz="2400">
                <a:solidFill>
                  <a:schemeClr val="tx1"/>
                </a:solidFill>
                <a:latin typeface="Arial" pitchFamily="62" charset="0"/>
              </a:defRPr>
            </a:lvl9pPr>
          </a:lstStyle>
          <a:p>
            <a:r>
              <a:rPr lang="fr-FR" b="1" i="0" kern="0" cap="small" dirty="0" smtClean="0">
                <a:solidFill>
                  <a:srgbClr val="262626"/>
                </a:solidFill>
                <a:latin typeface="+mn-lt"/>
                <a:cs typeface="Calibri"/>
              </a:rPr>
              <a:t>A </a:t>
            </a:r>
            <a:r>
              <a:rPr lang="fr-FR" b="1" i="0" kern="0" cap="small" dirty="0" err="1" smtClean="0">
                <a:solidFill>
                  <a:srgbClr val="262626"/>
                </a:solidFill>
                <a:latin typeface="+mn-lt"/>
                <a:cs typeface="Calibri"/>
              </a:rPr>
              <a:t>well-balanced</a:t>
            </a:r>
            <a:r>
              <a:rPr lang="fr-FR" b="1" i="0" kern="0" cap="small" dirty="0" smtClean="0">
                <a:solidFill>
                  <a:srgbClr val="262626"/>
                </a:solidFill>
                <a:latin typeface="+mn-lt"/>
                <a:cs typeface="Calibri"/>
              </a:rPr>
              <a:t> </a:t>
            </a:r>
            <a:r>
              <a:rPr lang="fr-FR" b="1" i="0" kern="0" cap="small" dirty="0" err="1" smtClean="0">
                <a:solidFill>
                  <a:srgbClr val="262626"/>
                </a:solidFill>
                <a:latin typeface="+mn-lt"/>
                <a:cs typeface="Calibri"/>
              </a:rPr>
              <a:t>sector</a:t>
            </a:r>
            <a:r>
              <a:rPr lang="fr-FR" b="1" i="0" kern="0" cap="small" dirty="0" smtClean="0">
                <a:solidFill>
                  <a:srgbClr val="262626"/>
                </a:solidFill>
                <a:latin typeface="+mn-lt"/>
                <a:cs typeface="Calibri"/>
              </a:rPr>
              <a:t> distribution</a:t>
            </a:r>
            <a:endParaRPr lang="fr-FR" b="1" i="0" kern="0" cap="small" dirty="0">
              <a:latin typeface="+mn-lt"/>
            </a:endParaRPr>
          </a:p>
        </p:txBody>
      </p:sp>
      <p:sp>
        <p:nvSpPr>
          <p:cNvPr id="77" name="Rectangle 76"/>
          <p:cNvSpPr/>
          <p:nvPr/>
        </p:nvSpPr>
        <p:spPr>
          <a:xfrm>
            <a:off x="8066906" y="2355352"/>
            <a:ext cx="972000" cy="864000"/>
          </a:xfrm>
          <a:prstGeom prst="rect">
            <a:avLst/>
          </a:prstGeom>
          <a:solidFill>
            <a:srgbClr val="95B3D7"/>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r>
              <a:rPr lang="en-US" sz="1200" b="1" i="1" dirty="0" smtClean="0">
                <a:solidFill>
                  <a:srgbClr val="FFFFFF"/>
                </a:solidFill>
                <a:latin typeface="Calibri" pitchFamily="34" charset="0"/>
                <a:cs typeface="Calibri" pitchFamily="34" charset="0"/>
              </a:rPr>
              <a:t>23.4%</a:t>
            </a:r>
            <a:r>
              <a:rPr lang="en-US" sz="1000" i="1" dirty="0" smtClean="0">
                <a:solidFill>
                  <a:srgbClr val="FFFFFF"/>
                </a:solidFill>
                <a:latin typeface="Calibri" pitchFamily="34" charset="0"/>
                <a:cs typeface="Calibri" pitchFamily="34" charset="0"/>
              </a:rPr>
              <a:t>  H1 2016</a:t>
            </a:r>
            <a:endParaRPr lang="en-US" sz="1000" i="1" dirty="0">
              <a:solidFill>
                <a:srgbClr val="FFFFFF"/>
              </a:solidFill>
              <a:latin typeface="Calibri" pitchFamily="34" charset="0"/>
              <a:cs typeface="Calibri" pitchFamily="34" charset="0"/>
            </a:endParaRPr>
          </a:p>
          <a:p>
            <a:pPr algn="r"/>
            <a:r>
              <a:rPr lang="en-US" sz="2400" b="1" dirty="0" smtClean="0">
                <a:solidFill>
                  <a:schemeClr val="bg1"/>
                </a:solidFill>
                <a:latin typeface="Calibri" pitchFamily="34" charset="0"/>
                <a:cs typeface="Calibri" pitchFamily="34" charset="0"/>
              </a:rPr>
              <a:t>25.1%</a:t>
            </a:r>
            <a:endParaRPr lang="en-US" sz="1000" b="1" dirty="0">
              <a:solidFill>
                <a:schemeClr val="bg1"/>
              </a:solidFill>
              <a:latin typeface="Calibri" pitchFamily="34" charset="0"/>
              <a:cs typeface="Calibri" pitchFamily="34" charset="0"/>
            </a:endParaRPr>
          </a:p>
        </p:txBody>
      </p:sp>
      <p:sp>
        <p:nvSpPr>
          <p:cNvPr id="78" name="Rectangle 77"/>
          <p:cNvSpPr/>
          <p:nvPr/>
        </p:nvSpPr>
        <p:spPr>
          <a:xfrm>
            <a:off x="42333" y="3091489"/>
            <a:ext cx="972000" cy="864000"/>
          </a:xfrm>
          <a:prstGeom prst="rect">
            <a:avLst/>
          </a:prstGeom>
          <a:solidFill>
            <a:srgbClr val="0099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r>
              <a:rPr lang="en-US" sz="1200" b="1" i="1" dirty="0" smtClean="0">
                <a:solidFill>
                  <a:schemeClr val="bg1"/>
                </a:solidFill>
                <a:latin typeface="Calibri" pitchFamily="34" charset="0"/>
                <a:cs typeface="Calibri" pitchFamily="34" charset="0"/>
              </a:rPr>
              <a:t>14.8%</a:t>
            </a:r>
            <a:r>
              <a:rPr lang="en-US" sz="1000" i="1" dirty="0" smtClean="0">
                <a:solidFill>
                  <a:schemeClr val="bg1"/>
                </a:solidFill>
                <a:latin typeface="Calibri" pitchFamily="34" charset="0"/>
                <a:cs typeface="Calibri" pitchFamily="34" charset="0"/>
              </a:rPr>
              <a:t> H1 2016 </a:t>
            </a:r>
            <a:endParaRPr lang="en-US" sz="1000" i="1" dirty="0">
              <a:solidFill>
                <a:schemeClr val="bg1"/>
              </a:solidFill>
              <a:latin typeface="Calibri" pitchFamily="34" charset="0"/>
              <a:cs typeface="Calibri" pitchFamily="34" charset="0"/>
            </a:endParaRPr>
          </a:p>
          <a:p>
            <a:pPr algn="r"/>
            <a:r>
              <a:rPr lang="en-US" sz="2400" b="1" dirty="0" smtClean="0">
                <a:solidFill>
                  <a:schemeClr val="bg1"/>
                </a:solidFill>
                <a:latin typeface="Calibri" pitchFamily="34" charset="0"/>
                <a:cs typeface="Calibri" pitchFamily="34" charset="0"/>
              </a:rPr>
              <a:t>14.0%</a:t>
            </a:r>
            <a:endParaRPr lang="fr-FR" sz="1000" dirty="0">
              <a:solidFill>
                <a:schemeClr val="bg1"/>
              </a:solidFill>
              <a:latin typeface="Calibri" pitchFamily="34" charset="0"/>
              <a:cs typeface="Calibri" pitchFamily="34" charset="0"/>
            </a:endParaRPr>
          </a:p>
        </p:txBody>
      </p:sp>
      <p:sp>
        <p:nvSpPr>
          <p:cNvPr id="79" name="Rectangle 78"/>
          <p:cNvSpPr/>
          <p:nvPr/>
        </p:nvSpPr>
        <p:spPr>
          <a:xfrm>
            <a:off x="8080819" y="4462005"/>
            <a:ext cx="972000" cy="864000"/>
          </a:xfrm>
          <a:prstGeom prst="rect">
            <a:avLst/>
          </a:prstGeom>
          <a:solidFill>
            <a:srgbClr val="CCEC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r>
              <a:rPr lang="en-US" sz="1200" b="1" i="1" dirty="0" smtClean="0">
                <a:solidFill>
                  <a:schemeClr val="tx1"/>
                </a:solidFill>
                <a:latin typeface="Calibri" pitchFamily="34" charset="0"/>
                <a:cs typeface="Calibri" pitchFamily="34" charset="0"/>
              </a:rPr>
              <a:t>23.1%</a:t>
            </a:r>
            <a:r>
              <a:rPr lang="en-US" sz="1000" i="1" dirty="0" smtClean="0">
                <a:solidFill>
                  <a:schemeClr val="tx1"/>
                </a:solidFill>
                <a:latin typeface="Calibri" pitchFamily="34" charset="0"/>
                <a:cs typeface="Calibri" pitchFamily="34" charset="0"/>
              </a:rPr>
              <a:t> H1 2016</a:t>
            </a:r>
            <a:endParaRPr lang="en-US" sz="1000" i="1" dirty="0">
              <a:solidFill>
                <a:schemeClr val="tx1"/>
              </a:solidFill>
              <a:latin typeface="Calibri" pitchFamily="34" charset="0"/>
              <a:cs typeface="Calibri" pitchFamily="34" charset="0"/>
            </a:endParaRPr>
          </a:p>
          <a:p>
            <a:pPr algn="r"/>
            <a:r>
              <a:rPr lang="en-US" sz="2400" b="1" dirty="0" smtClean="0">
                <a:solidFill>
                  <a:schemeClr val="tx1"/>
                </a:solidFill>
                <a:latin typeface="Calibri" pitchFamily="34" charset="0"/>
                <a:cs typeface="Calibri" pitchFamily="34" charset="0"/>
              </a:rPr>
              <a:t>22.4%</a:t>
            </a:r>
          </a:p>
        </p:txBody>
      </p:sp>
      <p:sp>
        <p:nvSpPr>
          <p:cNvPr id="80" name="Rectangle 79"/>
          <p:cNvSpPr/>
          <p:nvPr/>
        </p:nvSpPr>
        <p:spPr>
          <a:xfrm>
            <a:off x="1585453" y="5327303"/>
            <a:ext cx="972000" cy="864000"/>
          </a:xfrm>
          <a:prstGeom prst="rect">
            <a:avLst/>
          </a:prstGeom>
          <a:solidFill>
            <a:srgbClr val="FFFF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r>
              <a:rPr lang="en-US" sz="1200" b="1" i="1" dirty="0" smtClean="0">
                <a:solidFill>
                  <a:schemeClr val="tx1"/>
                </a:solidFill>
                <a:latin typeface="Calibri" pitchFamily="34" charset="0"/>
                <a:cs typeface="Calibri" pitchFamily="34" charset="0"/>
              </a:rPr>
              <a:t>18.3%</a:t>
            </a:r>
            <a:r>
              <a:rPr lang="en-US" sz="1000" i="1" dirty="0" smtClean="0">
                <a:solidFill>
                  <a:schemeClr val="tx1"/>
                </a:solidFill>
                <a:latin typeface="Calibri" pitchFamily="34" charset="0"/>
                <a:cs typeface="Calibri" pitchFamily="34" charset="0"/>
              </a:rPr>
              <a:t> H1 2016</a:t>
            </a:r>
          </a:p>
          <a:p>
            <a:pPr algn="r"/>
            <a:r>
              <a:rPr lang="en-US" sz="2400" b="1" dirty="0" smtClean="0">
                <a:solidFill>
                  <a:schemeClr val="tx1"/>
                </a:solidFill>
                <a:latin typeface="Calibri" pitchFamily="34" charset="0"/>
                <a:cs typeface="Calibri" pitchFamily="34" charset="0"/>
              </a:rPr>
              <a:t>18.3% </a:t>
            </a:r>
            <a:endParaRPr lang="en-US" sz="1000" b="1" dirty="0">
              <a:solidFill>
                <a:schemeClr val="tx1"/>
              </a:solidFill>
              <a:latin typeface="Calibri" pitchFamily="34" charset="0"/>
              <a:cs typeface="Calibri" pitchFamily="34" charset="0"/>
            </a:endParaRPr>
          </a:p>
        </p:txBody>
      </p:sp>
      <p:sp>
        <p:nvSpPr>
          <p:cNvPr id="84" name="Rectangle 83"/>
          <p:cNvSpPr/>
          <p:nvPr/>
        </p:nvSpPr>
        <p:spPr>
          <a:xfrm>
            <a:off x="50002" y="1532395"/>
            <a:ext cx="972000" cy="864000"/>
          </a:xfrm>
          <a:prstGeom prst="rect">
            <a:avLst/>
          </a:prstGeom>
          <a:solidFill>
            <a:srgbClr val="558ED5"/>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r>
              <a:rPr lang="en-US" sz="1200" b="1" i="1" dirty="0" smtClean="0">
                <a:solidFill>
                  <a:srgbClr val="FFFFFF"/>
                </a:solidFill>
                <a:latin typeface="Calibri" pitchFamily="34" charset="0"/>
                <a:cs typeface="Calibri" pitchFamily="34" charset="0"/>
              </a:rPr>
              <a:t>20.4%</a:t>
            </a:r>
            <a:r>
              <a:rPr lang="en-US" sz="1000" i="1" dirty="0" smtClean="0">
                <a:solidFill>
                  <a:srgbClr val="FFFFFF"/>
                </a:solidFill>
                <a:latin typeface="Calibri" pitchFamily="34" charset="0"/>
                <a:cs typeface="Calibri" pitchFamily="34" charset="0"/>
              </a:rPr>
              <a:t> H1 2016</a:t>
            </a:r>
            <a:endParaRPr lang="en-US" sz="1000" i="1" dirty="0">
              <a:solidFill>
                <a:srgbClr val="FFFFFF"/>
              </a:solidFill>
              <a:latin typeface="Calibri" pitchFamily="34" charset="0"/>
              <a:cs typeface="Calibri" pitchFamily="34" charset="0"/>
            </a:endParaRPr>
          </a:p>
          <a:p>
            <a:pPr algn="ctr"/>
            <a:r>
              <a:rPr lang="en-US" sz="2400" b="1" dirty="0" smtClean="0">
                <a:solidFill>
                  <a:schemeClr val="bg1"/>
                </a:solidFill>
                <a:latin typeface="Calibri" pitchFamily="34" charset="0"/>
                <a:cs typeface="Calibri" pitchFamily="34" charset="0"/>
              </a:rPr>
              <a:t>20.2%</a:t>
            </a:r>
            <a:endParaRPr lang="en-US" sz="1000" b="1" dirty="0">
              <a:solidFill>
                <a:schemeClr val="bg1"/>
              </a:solidFill>
              <a:latin typeface="Calibri" pitchFamily="34" charset="0"/>
              <a:cs typeface="Calibri" pitchFamily="34" charset="0"/>
            </a:endParaRPr>
          </a:p>
        </p:txBody>
      </p:sp>
      <p:sp>
        <p:nvSpPr>
          <p:cNvPr id="85" name="ZoneTexte 84"/>
          <p:cNvSpPr txBox="1"/>
          <p:nvPr/>
        </p:nvSpPr>
        <p:spPr>
          <a:xfrm>
            <a:off x="1004485" y="1949836"/>
            <a:ext cx="1913424" cy="646331"/>
          </a:xfrm>
          <a:prstGeom prst="rect">
            <a:avLst/>
          </a:prstGeom>
          <a:noFill/>
        </p:spPr>
        <p:txBody>
          <a:bodyPr wrap="square" rtlCol="0">
            <a:spAutoFit/>
          </a:bodyPr>
          <a:lstStyle/>
          <a:p>
            <a:r>
              <a:rPr lang="en-US" sz="1600" b="1" dirty="0" err="1" smtClean="0">
                <a:latin typeface="Calibri" pitchFamily="34" charset="0"/>
              </a:rPr>
              <a:t>Defence</a:t>
            </a:r>
            <a:r>
              <a:rPr lang="en-US" sz="1600" b="1" dirty="0" smtClean="0">
                <a:latin typeface="Calibri" pitchFamily="34" charset="0"/>
              </a:rPr>
              <a:t> &amp; Security</a:t>
            </a:r>
            <a:endParaRPr lang="en-GB" sz="1600" b="1" dirty="0" smtClean="0">
              <a:latin typeface="Calibri" pitchFamily="34" charset="0"/>
              <a:cs typeface="Calibri" pitchFamily="34" charset="0"/>
            </a:endParaRPr>
          </a:p>
          <a:p>
            <a:r>
              <a:rPr lang="en-US" sz="2000" b="1" dirty="0" smtClean="0">
                <a:solidFill>
                  <a:schemeClr val="tx1">
                    <a:lumMod val="50000"/>
                    <a:lumOff val="50000"/>
                  </a:schemeClr>
                </a:solidFill>
                <a:latin typeface="Calibri" pitchFamily="34" charset="0"/>
              </a:rPr>
              <a:t>4.5%</a:t>
            </a:r>
            <a:endParaRPr lang="en-GB" sz="2000" b="1" dirty="0">
              <a:solidFill>
                <a:schemeClr val="tx1">
                  <a:lumMod val="50000"/>
                  <a:lumOff val="50000"/>
                </a:schemeClr>
              </a:solidFill>
              <a:latin typeface="Calibri" pitchFamily="34" charset="0"/>
              <a:cs typeface="Calibri" pitchFamily="34" charset="0"/>
            </a:endParaRPr>
          </a:p>
        </p:txBody>
      </p:sp>
      <p:sp>
        <p:nvSpPr>
          <p:cNvPr id="86" name="ZoneTexte 85"/>
          <p:cNvSpPr txBox="1"/>
          <p:nvPr/>
        </p:nvSpPr>
        <p:spPr>
          <a:xfrm>
            <a:off x="998237" y="2955567"/>
            <a:ext cx="1323742" cy="646331"/>
          </a:xfrm>
          <a:prstGeom prst="rect">
            <a:avLst/>
          </a:prstGeom>
          <a:noFill/>
        </p:spPr>
        <p:txBody>
          <a:bodyPr wrap="square" rtlCol="0">
            <a:spAutoFit/>
          </a:bodyPr>
          <a:lstStyle/>
          <a:p>
            <a:r>
              <a:rPr lang="en-US" sz="1600" b="1" dirty="0" smtClean="0">
                <a:latin typeface="Calibri" pitchFamily="34" charset="0"/>
              </a:rPr>
              <a:t>Multimedia</a:t>
            </a:r>
            <a:endParaRPr lang="en-GB" sz="1600" b="1" dirty="0" smtClean="0">
              <a:latin typeface="Calibri" pitchFamily="34" charset="0"/>
              <a:cs typeface="Calibri" pitchFamily="34" charset="0"/>
            </a:endParaRPr>
          </a:p>
          <a:p>
            <a:r>
              <a:rPr lang="en-US" sz="2000" b="1" dirty="0" smtClean="0">
                <a:solidFill>
                  <a:schemeClr val="tx1">
                    <a:lumMod val="50000"/>
                    <a:lumOff val="50000"/>
                  </a:schemeClr>
                </a:solidFill>
                <a:latin typeface="Calibri" pitchFamily="34" charset="0"/>
              </a:rPr>
              <a:t>6.2%</a:t>
            </a:r>
          </a:p>
        </p:txBody>
      </p:sp>
      <p:sp>
        <p:nvSpPr>
          <p:cNvPr id="89" name="ZoneTexte 88"/>
          <p:cNvSpPr txBox="1"/>
          <p:nvPr/>
        </p:nvSpPr>
        <p:spPr>
          <a:xfrm>
            <a:off x="6652417" y="2191689"/>
            <a:ext cx="1447800" cy="646331"/>
          </a:xfrm>
          <a:prstGeom prst="rect">
            <a:avLst/>
          </a:prstGeom>
          <a:noFill/>
        </p:spPr>
        <p:txBody>
          <a:bodyPr wrap="square" rtlCol="0">
            <a:spAutoFit/>
          </a:bodyPr>
          <a:lstStyle/>
          <a:p>
            <a:pPr algn="r"/>
            <a:r>
              <a:rPr lang="en-US" sz="1600" b="1" dirty="0" smtClean="0">
                <a:latin typeface="Calibri" pitchFamily="34" charset="0"/>
              </a:rPr>
              <a:t>Automotive</a:t>
            </a:r>
          </a:p>
          <a:p>
            <a:pPr algn="r"/>
            <a:r>
              <a:rPr lang="en-US" sz="2000" b="1" dirty="0" smtClean="0">
                <a:solidFill>
                  <a:schemeClr val="tx1">
                    <a:lumMod val="50000"/>
                    <a:lumOff val="50000"/>
                  </a:schemeClr>
                </a:solidFill>
                <a:latin typeface="Calibri" pitchFamily="34" charset="0"/>
              </a:rPr>
              <a:t>22.3%</a:t>
            </a:r>
          </a:p>
        </p:txBody>
      </p:sp>
      <p:sp>
        <p:nvSpPr>
          <p:cNvPr id="90" name="ZoneTexte 89"/>
          <p:cNvSpPr txBox="1"/>
          <p:nvPr/>
        </p:nvSpPr>
        <p:spPr>
          <a:xfrm>
            <a:off x="6516570" y="4014662"/>
            <a:ext cx="1583647" cy="646331"/>
          </a:xfrm>
          <a:prstGeom prst="rect">
            <a:avLst/>
          </a:prstGeom>
          <a:noFill/>
        </p:spPr>
        <p:txBody>
          <a:bodyPr wrap="square" rtlCol="0">
            <a:spAutoFit/>
          </a:bodyPr>
          <a:lstStyle/>
          <a:p>
            <a:pPr algn="r"/>
            <a:r>
              <a:rPr lang="en-US" sz="1600" b="1" dirty="0" smtClean="0">
                <a:latin typeface="Calibri" pitchFamily="34" charset="0"/>
              </a:rPr>
              <a:t>Energy</a:t>
            </a:r>
          </a:p>
          <a:p>
            <a:pPr algn="r"/>
            <a:r>
              <a:rPr lang="en-US" sz="2000" b="1" dirty="0" smtClean="0">
                <a:solidFill>
                  <a:schemeClr val="tx1">
                    <a:lumMod val="50000"/>
                    <a:lumOff val="50000"/>
                  </a:schemeClr>
                </a:solidFill>
                <a:latin typeface="Calibri" pitchFamily="34" charset="0"/>
              </a:rPr>
              <a:t>10.9%</a:t>
            </a:r>
          </a:p>
        </p:txBody>
      </p:sp>
      <p:sp>
        <p:nvSpPr>
          <p:cNvPr id="91" name="ZoneTexte 90"/>
          <p:cNvSpPr txBox="1"/>
          <p:nvPr/>
        </p:nvSpPr>
        <p:spPr>
          <a:xfrm>
            <a:off x="2588542" y="5486232"/>
            <a:ext cx="1845968" cy="646331"/>
          </a:xfrm>
          <a:prstGeom prst="rect">
            <a:avLst/>
          </a:prstGeom>
          <a:noFill/>
        </p:spPr>
        <p:txBody>
          <a:bodyPr wrap="square" rtlCol="0">
            <a:spAutoFit/>
          </a:bodyPr>
          <a:lstStyle/>
          <a:p>
            <a:r>
              <a:rPr lang="fr-FR" sz="1600" b="1" dirty="0" smtClean="0">
                <a:solidFill>
                  <a:schemeClr val="tx1">
                    <a:lumMod val="75000"/>
                    <a:lumOff val="25000"/>
                  </a:schemeClr>
                </a:solidFill>
                <a:latin typeface="Calibri" pitchFamily="34" charset="0"/>
              </a:rPr>
              <a:t>IT Services/Finance</a:t>
            </a:r>
            <a:endParaRPr lang="en-GB" sz="1600" b="1" dirty="0" smtClean="0">
              <a:solidFill>
                <a:schemeClr val="tx1">
                  <a:lumMod val="75000"/>
                  <a:lumOff val="25000"/>
                </a:schemeClr>
              </a:solidFill>
              <a:latin typeface="Calibri" pitchFamily="34" charset="0"/>
              <a:cs typeface="Calibri" pitchFamily="34" charset="0"/>
            </a:endParaRPr>
          </a:p>
          <a:p>
            <a:r>
              <a:rPr lang="en-US" sz="2000" b="1" dirty="0" smtClean="0">
                <a:solidFill>
                  <a:schemeClr val="tx1">
                    <a:lumMod val="50000"/>
                    <a:lumOff val="50000"/>
                  </a:schemeClr>
                </a:solidFill>
                <a:latin typeface="Calibri" pitchFamily="34" charset="0"/>
              </a:rPr>
              <a:t>18.3%</a:t>
            </a:r>
            <a:endParaRPr lang="en-GB" sz="2000" b="1" dirty="0">
              <a:solidFill>
                <a:schemeClr val="tx1">
                  <a:lumMod val="50000"/>
                  <a:lumOff val="50000"/>
                </a:schemeClr>
              </a:solidFill>
              <a:latin typeface="Calibri" pitchFamily="34" charset="0"/>
              <a:cs typeface="Calibri" pitchFamily="34" charset="0"/>
            </a:endParaRPr>
          </a:p>
        </p:txBody>
      </p:sp>
      <p:sp>
        <p:nvSpPr>
          <p:cNvPr id="92" name="ZoneTexte 91"/>
          <p:cNvSpPr txBox="1"/>
          <p:nvPr/>
        </p:nvSpPr>
        <p:spPr>
          <a:xfrm>
            <a:off x="6370695" y="5180833"/>
            <a:ext cx="1729522" cy="646331"/>
          </a:xfrm>
          <a:prstGeom prst="rect">
            <a:avLst/>
          </a:prstGeom>
          <a:noFill/>
        </p:spPr>
        <p:txBody>
          <a:bodyPr wrap="square" rtlCol="0">
            <a:spAutoFit/>
          </a:bodyPr>
          <a:lstStyle/>
          <a:p>
            <a:pPr algn="r"/>
            <a:r>
              <a:rPr lang="en-US" sz="1600" b="1" dirty="0" smtClean="0">
                <a:latin typeface="Calibri" pitchFamily="34" charset="0"/>
              </a:rPr>
              <a:t>Other Industries</a:t>
            </a:r>
          </a:p>
          <a:p>
            <a:pPr algn="r"/>
            <a:r>
              <a:rPr lang="en-US" sz="2000" b="1" dirty="0" smtClean="0">
                <a:solidFill>
                  <a:schemeClr val="tx1">
                    <a:lumMod val="50000"/>
                    <a:lumOff val="50000"/>
                  </a:schemeClr>
                </a:solidFill>
                <a:latin typeface="Calibri" pitchFamily="34" charset="0"/>
              </a:rPr>
              <a:t>4.6%</a:t>
            </a:r>
          </a:p>
        </p:txBody>
      </p:sp>
      <p:pic>
        <p:nvPicPr>
          <p:cNvPr id="93" name="Picture 2" descr="Description de cette image, également commentée ci-aprè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3010" y="1360793"/>
            <a:ext cx="988247" cy="220379"/>
          </a:xfrm>
          <a:prstGeom prst="rect">
            <a:avLst/>
          </a:prstGeom>
          <a:noFill/>
          <a:extLst>
            <a:ext uri="{909E8E84-426E-40dd-AFC4-6F175D3DCCD1}">
              <a14:hiddenFill xmlns="" xmlns:a14="http://schemas.microsoft.com/office/drawing/2010/main">
                <a:solidFill>
                  <a:srgbClr val="FFFFFF"/>
                </a:solidFill>
              </a14:hiddenFill>
            </a:ext>
          </a:extLst>
        </p:spPr>
      </p:pic>
      <p:pic>
        <p:nvPicPr>
          <p:cNvPr id="94" name="Picture 2" descr="Description de cette image, également commentée ci-aprè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5668" y="1785410"/>
            <a:ext cx="1429856" cy="216193"/>
          </a:xfrm>
          <a:prstGeom prst="rect">
            <a:avLst/>
          </a:prstGeom>
          <a:noFill/>
          <a:extLst>
            <a:ext uri="{909E8E84-426E-40dd-AFC4-6F175D3DCCD1}">
              <a14:hiddenFill xmlns="" xmlns:a14="http://schemas.microsoft.com/office/drawing/2010/main">
                <a:solidFill>
                  <a:srgbClr val="FFFFFF"/>
                </a:solidFill>
              </a14:hiddenFill>
            </a:ext>
          </a:extLst>
        </p:spPr>
      </p:pic>
      <p:pic>
        <p:nvPicPr>
          <p:cNvPr id="95" name="Picture 4" descr="Description de cette image, également commentée ci-aprè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3467" y="3233601"/>
            <a:ext cx="437869" cy="554423"/>
          </a:xfrm>
          <a:prstGeom prst="rect">
            <a:avLst/>
          </a:prstGeom>
          <a:noFill/>
          <a:extLst>
            <a:ext uri="{909E8E84-426E-40dd-AFC4-6F175D3DCCD1}">
              <a14:hiddenFill xmlns="" xmlns:a14="http://schemas.microsoft.com/office/drawing/2010/main">
                <a:solidFill>
                  <a:srgbClr val="FFFFFF"/>
                </a:solidFill>
              </a14:hiddenFill>
            </a:ext>
          </a:extLst>
        </p:spPr>
      </p:pic>
      <p:pic>
        <p:nvPicPr>
          <p:cNvPr id="97" name="Picture 6" descr="Description de cette image, également commentée ci-aprè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7436" y="1288052"/>
            <a:ext cx="834796" cy="114785"/>
          </a:xfrm>
          <a:prstGeom prst="rect">
            <a:avLst/>
          </a:prstGeom>
          <a:noFill/>
          <a:extLst>
            <a:ext uri="{909E8E84-426E-40dd-AFC4-6F175D3DCCD1}">
              <a14:hiddenFill xmlns="" xmlns:a14="http://schemas.microsoft.com/office/drawing/2010/main">
                <a:solidFill>
                  <a:srgbClr val="FFFFFF"/>
                </a:solidFill>
              </a14:hiddenFill>
            </a:ext>
          </a:extLst>
        </p:spPr>
      </p:pic>
      <p:pic>
        <p:nvPicPr>
          <p:cNvPr id="99" name="Picture 8" descr="Description de cette image, également commentée ci-aprè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6371" y="3497075"/>
            <a:ext cx="335989" cy="335989"/>
          </a:xfrm>
          <a:prstGeom prst="rect">
            <a:avLst/>
          </a:prstGeom>
          <a:noFill/>
          <a:extLst>
            <a:ext uri="{909E8E84-426E-40dd-AFC4-6F175D3DCCD1}">
              <a14:hiddenFill xmlns="" xmlns:a14="http://schemas.microsoft.com/office/drawing/2010/main">
                <a:solidFill>
                  <a:srgbClr val="FFFFFF"/>
                </a:solidFill>
              </a14:hiddenFill>
            </a:ext>
          </a:extLst>
        </p:spPr>
      </p:pic>
      <p:pic>
        <p:nvPicPr>
          <p:cNvPr id="100" name="Picture 10" descr="Description de l'image EDF201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6507" y="3345104"/>
            <a:ext cx="799932" cy="356770"/>
          </a:xfrm>
          <a:prstGeom prst="rect">
            <a:avLst/>
          </a:prstGeom>
          <a:noFill/>
          <a:extLst>
            <a:ext uri="{909E8E84-426E-40dd-AFC4-6F175D3DCCD1}">
              <a14:hiddenFill xmlns="" xmlns:a14="http://schemas.microsoft.com/office/drawing/2010/main">
                <a:solidFill>
                  <a:srgbClr val="FFFFFF"/>
                </a:solidFill>
              </a14:hiddenFill>
            </a:ext>
          </a:extLst>
        </p:spPr>
      </p:pic>
      <p:pic>
        <p:nvPicPr>
          <p:cNvPr id="102" name="Picture 2" descr="Fichier:Logo Dassault Aviatio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634" y="2169151"/>
            <a:ext cx="831766" cy="378454"/>
          </a:xfrm>
          <a:prstGeom prst="rect">
            <a:avLst/>
          </a:prstGeom>
          <a:noFill/>
          <a:extLst>
            <a:ext uri="{909E8E84-426E-40dd-AFC4-6F175D3DCCD1}">
              <a14:hiddenFill xmlns="" xmlns:a14="http://schemas.microsoft.com/office/drawing/2010/main">
                <a:solidFill>
                  <a:srgbClr val="FFFFFF"/>
                </a:solidFill>
              </a14:hiddenFill>
            </a:ext>
          </a:extLst>
        </p:spPr>
      </p:pic>
      <p:pic>
        <p:nvPicPr>
          <p:cNvPr id="103" name="Picture 6" descr="Fichier:Renault logo 201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94711" y="1461514"/>
            <a:ext cx="953263" cy="295512"/>
          </a:xfrm>
          <a:prstGeom prst="rect">
            <a:avLst/>
          </a:prstGeom>
          <a:noFill/>
          <a:extLst>
            <a:ext uri="{909E8E84-426E-40dd-AFC4-6F175D3DCCD1}">
              <a14:hiddenFill xmlns="" xmlns:a14="http://schemas.microsoft.com/office/drawing/2010/main">
                <a:solidFill>
                  <a:srgbClr val="FFFFFF"/>
                </a:solidFill>
              </a14:hiddenFill>
            </a:ext>
          </a:extLst>
        </p:spPr>
      </p:pic>
      <p:pic>
        <p:nvPicPr>
          <p:cNvPr id="104" name="Picture 8" descr="BMW.sv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64542" y="2160647"/>
            <a:ext cx="371441" cy="371441"/>
          </a:xfrm>
          <a:prstGeom prst="rect">
            <a:avLst/>
          </a:prstGeom>
          <a:noFill/>
          <a:extLst>
            <a:ext uri="{909E8E84-426E-40dd-AFC4-6F175D3DCCD1}">
              <a14:hiddenFill xmlns="" xmlns:a14="http://schemas.microsoft.com/office/drawing/2010/main">
                <a:solidFill>
                  <a:srgbClr val="FFFFFF"/>
                </a:solidFill>
              </a14:hiddenFill>
            </a:ext>
          </a:extLst>
        </p:spPr>
      </p:pic>
      <p:pic>
        <p:nvPicPr>
          <p:cNvPr id="105" name="Picture 10" descr="Safra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9448" y="1665546"/>
            <a:ext cx="1120357" cy="229365"/>
          </a:xfrm>
          <a:prstGeom prst="rect">
            <a:avLst/>
          </a:prstGeom>
          <a:noFill/>
          <a:extLst>
            <a:ext uri="{909E8E84-426E-40dd-AFC4-6F175D3DCCD1}">
              <a14:hiddenFill xmlns="" xmlns:a14="http://schemas.microsoft.com/office/drawing/2010/main">
                <a:solidFill>
                  <a:srgbClr val="FFFFFF"/>
                </a:solidFill>
              </a14:hiddenFill>
            </a:ext>
          </a:extLst>
        </p:spPr>
      </p:pic>
      <p:pic>
        <p:nvPicPr>
          <p:cNvPr id="106" name="Picture 12" descr="Finmeccanica.sv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78269" y="1901050"/>
            <a:ext cx="1301022" cy="424090"/>
          </a:xfrm>
          <a:prstGeom prst="rect">
            <a:avLst/>
          </a:prstGeom>
          <a:noFill/>
          <a:extLst>
            <a:ext uri="{909E8E84-426E-40dd-AFC4-6F175D3DCCD1}">
              <a14:hiddenFill xmlns="" xmlns:a14="http://schemas.microsoft.com/office/drawing/2010/main">
                <a:solidFill>
                  <a:srgbClr val="FFFFFF"/>
                </a:solidFill>
              </a14:hiddenFill>
            </a:ext>
          </a:extLst>
        </p:spPr>
      </p:pic>
      <p:pic>
        <p:nvPicPr>
          <p:cNvPr id="107" name="Picture 14" descr="Airbus Defence and Spac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8633" y="2423498"/>
            <a:ext cx="918391" cy="248214"/>
          </a:xfrm>
          <a:prstGeom prst="rect">
            <a:avLst/>
          </a:prstGeom>
          <a:noFill/>
          <a:extLst>
            <a:ext uri="{909E8E84-426E-40dd-AFC4-6F175D3DCCD1}">
              <a14:hiddenFill xmlns="" xmlns:a14="http://schemas.microsoft.com/office/drawing/2010/main">
                <a:solidFill>
                  <a:srgbClr val="FFFFFF"/>
                </a:solidFill>
              </a14:hiddenFill>
            </a:ext>
          </a:extLst>
        </p:spPr>
      </p:pic>
      <p:pic>
        <p:nvPicPr>
          <p:cNvPr id="108" name="Picture 16" descr="Gamesa.sv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29496" y="3830890"/>
            <a:ext cx="933886" cy="316316"/>
          </a:xfrm>
          <a:prstGeom prst="rect">
            <a:avLst/>
          </a:prstGeom>
          <a:noFill/>
          <a:extLst>
            <a:ext uri="{909E8E84-426E-40dd-AFC4-6F175D3DCCD1}">
              <a14:hiddenFill xmlns="" xmlns:a14="http://schemas.microsoft.com/office/drawing/2010/main">
                <a:solidFill>
                  <a:srgbClr val="FFFFFF"/>
                </a:solidFill>
              </a14:hiddenFill>
            </a:ext>
          </a:extLst>
        </p:spPr>
      </p:pic>
      <p:pic>
        <p:nvPicPr>
          <p:cNvPr id="109" name="Picture 18" descr="Description de l'image Gsk_logo.svg."/>
          <p:cNvPicPr>
            <a:picLocks noChangeAspect="1" noChangeArrowheads="1"/>
          </p:cNvPicPr>
          <p:nvPr/>
        </p:nvPicPr>
        <p:blipFill rotWithShape="1">
          <a:blip r:embed="rId17">
            <a:extLst>
              <a:ext uri="{28A0092B-C50C-407E-A947-70E740481C1C}">
                <a14:useLocalDpi xmlns:a14="http://schemas.microsoft.com/office/drawing/2010/main" val="0"/>
              </a:ext>
            </a:extLst>
          </a:blip>
          <a:srcRect r="61973"/>
          <a:stretch/>
        </p:blipFill>
        <p:spPr bwMode="auto">
          <a:xfrm>
            <a:off x="5357038" y="4188214"/>
            <a:ext cx="288231" cy="243176"/>
          </a:xfrm>
          <a:prstGeom prst="rect">
            <a:avLst/>
          </a:prstGeom>
          <a:noFill/>
          <a:extLst>
            <a:ext uri="{909E8E84-426E-40dd-AFC4-6F175D3DCCD1}">
              <a14:hiddenFill xmlns="" xmlns:a14="http://schemas.microsoft.com/office/drawing/2010/main">
                <a:solidFill>
                  <a:srgbClr val="FFFFFF"/>
                </a:solidFill>
              </a14:hiddenFill>
            </a:ext>
          </a:extLst>
        </p:spPr>
      </p:pic>
      <p:pic>
        <p:nvPicPr>
          <p:cNvPr id="110" name="Picture 20" descr="Description de l'image Ericsson logo.sv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52369" y="3275384"/>
            <a:ext cx="520456" cy="469608"/>
          </a:xfrm>
          <a:prstGeom prst="rect">
            <a:avLst/>
          </a:prstGeom>
          <a:noFill/>
          <a:extLst>
            <a:ext uri="{909E8E84-426E-40dd-AFC4-6F175D3DCCD1}">
              <a14:hiddenFill xmlns="" xmlns:a14="http://schemas.microsoft.com/office/drawing/2010/main">
                <a:solidFill>
                  <a:srgbClr val="FFFFFF"/>
                </a:solidFill>
              </a14:hiddenFill>
            </a:ext>
          </a:extLst>
        </p:spPr>
      </p:pic>
      <p:pic>
        <p:nvPicPr>
          <p:cNvPr id="111" name="Picture 22" descr="Description de l'image Vodafone logo.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53970" y="3550226"/>
            <a:ext cx="505287" cy="343859"/>
          </a:xfrm>
          <a:prstGeom prst="rect">
            <a:avLst/>
          </a:prstGeom>
          <a:noFill/>
          <a:extLst>
            <a:ext uri="{909E8E84-426E-40dd-AFC4-6F175D3DCCD1}">
              <a14:hiddenFill xmlns="" xmlns:a14="http://schemas.microsoft.com/office/drawing/2010/main">
                <a:solidFill>
                  <a:srgbClr val="FFFFFF"/>
                </a:solidFill>
              </a14:hiddenFill>
            </a:ext>
          </a:extLst>
        </p:spPr>
      </p:pic>
      <p:pic>
        <p:nvPicPr>
          <p:cNvPr id="112" name="Picture 24" descr="Image illustrative de l'article Canal+"/>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718633" y="3021331"/>
            <a:ext cx="735928" cy="183982"/>
          </a:xfrm>
          <a:prstGeom prst="rect">
            <a:avLst/>
          </a:prstGeom>
          <a:noFill/>
          <a:extLst>
            <a:ext uri="{909E8E84-426E-40dd-AFC4-6F175D3DCCD1}">
              <a14:hiddenFill xmlns="" xmlns:a14="http://schemas.microsoft.com/office/drawing/2010/main">
                <a:solidFill>
                  <a:srgbClr val="FFFFFF"/>
                </a:solidFill>
              </a14:hiddenFill>
            </a:ext>
          </a:extLst>
        </p:spPr>
      </p:pic>
      <p:pic>
        <p:nvPicPr>
          <p:cNvPr id="113" name="Picture 26" descr="Description de l'image Logo BNP Paribas.svg."/>
          <p:cNvPicPr>
            <a:picLocks noChangeAspect="1" noChangeArrowheads="1"/>
          </p:cNvPicPr>
          <p:nvPr/>
        </p:nvPicPr>
        <p:blipFill rotWithShape="1">
          <a:blip r:embed="rId21">
            <a:extLst>
              <a:ext uri="{28A0092B-C50C-407E-A947-70E740481C1C}">
                <a14:useLocalDpi xmlns:a14="http://schemas.microsoft.com/office/drawing/2010/main" val="0"/>
              </a:ext>
            </a:extLst>
          </a:blip>
          <a:srcRect t="1" r="77281" b="-8355"/>
          <a:stretch/>
        </p:blipFill>
        <p:spPr bwMode="auto">
          <a:xfrm>
            <a:off x="4422302" y="4424280"/>
            <a:ext cx="321716" cy="316998"/>
          </a:xfrm>
          <a:prstGeom prst="rect">
            <a:avLst/>
          </a:prstGeom>
          <a:noFill/>
          <a:extLst>
            <a:ext uri="{909E8E84-426E-40dd-AFC4-6F175D3DCCD1}">
              <a14:hiddenFill xmlns="" xmlns:a14="http://schemas.microsoft.com/office/drawing/2010/main">
                <a:solidFill>
                  <a:srgbClr val="FFFFFF"/>
                </a:solidFill>
              </a14:hiddenFill>
            </a:ext>
          </a:extLst>
        </p:spPr>
      </p:pic>
      <p:pic>
        <p:nvPicPr>
          <p:cNvPr id="114" name="Picture 28" descr="Description de cette image, également commentée ci-après"/>
          <p:cNvPicPr>
            <a:picLocks noChangeAspect="1" noChangeArrowheads="1"/>
          </p:cNvPicPr>
          <p:nvPr/>
        </p:nvPicPr>
        <p:blipFill rotWithShape="1">
          <a:blip r:embed="rId22">
            <a:extLst>
              <a:ext uri="{28A0092B-C50C-407E-A947-70E740481C1C}">
                <a14:useLocalDpi xmlns:a14="http://schemas.microsoft.com/office/drawing/2010/main" val="0"/>
              </a:ext>
            </a:extLst>
          </a:blip>
          <a:srcRect r="77571" b="-9042"/>
          <a:stretch/>
        </p:blipFill>
        <p:spPr bwMode="auto">
          <a:xfrm>
            <a:off x="3879195" y="4431390"/>
            <a:ext cx="312836" cy="305266"/>
          </a:xfrm>
          <a:prstGeom prst="rect">
            <a:avLst/>
          </a:prstGeom>
          <a:noFill/>
          <a:extLst>
            <a:ext uri="{909E8E84-426E-40dd-AFC4-6F175D3DCCD1}">
              <a14:hiddenFill xmlns="" xmlns:a14="http://schemas.microsoft.com/office/drawing/2010/main">
                <a:solidFill>
                  <a:srgbClr val="FFFFFF"/>
                </a:solidFill>
              </a14:hiddenFill>
            </a:ext>
          </a:extLst>
        </p:spPr>
      </p:pic>
      <p:pic>
        <p:nvPicPr>
          <p:cNvPr id="115" name="Picture 30" descr="Description de cette image, également commentée ci-après"/>
          <p:cNvPicPr>
            <a:picLocks noChangeAspect="1" noChangeArrowheads="1"/>
          </p:cNvPicPr>
          <p:nvPr/>
        </p:nvPicPr>
        <p:blipFill rotWithShape="1">
          <a:blip r:embed="rId23">
            <a:extLst>
              <a:ext uri="{28A0092B-C50C-407E-A947-70E740481C1C}">
                <a14:useLocalDpi xmlns:a14="http://schemas.microsoft.com/office/drawing/2010/main" val="0"/>
              </a:ext>
            </a:extLst>
          </a:blip>
          <a:srcRect l="36838" r="36354" b="30061"/>
          <a:stretch/>
        </p:blipFill>
        <p:spPr bwMode="auto">
          <a:xfrm>
            <a:off x="4175310" y="4014662"/>
            <a:ext cx="369602" cy="325244"/>
          </a:xfrm>
          <a:prstGeom prst="rect">
            <a:avLst/>
          </a:prstGeom>
          <a:noFill/>
          <a:extLst>
            <a:ext uri="{909E8E84-426E-40dd-AFC4-6F175D3DCCD1}">
              <a14:hiddenFill xmlns="" xmlns:a14="http://schemas.microsoft.com/office/drawing/2010/main">
                <a:solidFill>
                  <a:srgbClr val="FFFFFF"/>
                </a:solidFill>
              </a14:hiddenFill>
            </a:ext>
          </a:extLst>
        </p:spPr>
      </p:pic>
      <p:pic>
        <p:nvPicPr>
          <p:cNvPr id="116" name="Picture 2" descr="Description de cette image, également commentée ci-après"/>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75269" y="4824604"/>
            <a:ext cx="509409" cy="145040"/>
          </a:xfrm>
          <a:prstGeom prst="rect">
            <a:avLst/>
          </a:prstGeom>
          <a:noFill/>
          <a:extLst>
            <a:ext uri="{909E8E84-426E-40dd-AFC4-6F175D3DCCD1}">
              <a14:hiddenFill xmlns="" xmlns:a14="http://schemas.microsoft.com/office/drawing/2010/main">
                <a:solidFill>
                  <a:srgbClr val="FFFFFF"/>
                </a:solidFill>
              </a14:hiddenFill>
            </a:ext>
          </a:extLst>
        </p:spPr>
      </p:pic>
      <p:sp>
        <p:nvSpPr>
          <p:cNvPr id="119" name="ZoneTexte 118"/>
          <p:cNvSpPr txBox="1"/>
          <p:nvPr/>
        </p:nvSpPr>
        <p:spPr>
          <a:xfrm>
            <a:off x="6516570" y="4609750"/>
            <a:ext cx="1583647" cy="646331"/>
          </a:xfrm>
          <a:prstGeom prst="rect">
            <a:avLst/>
          </a:prstGeom>
          <a:noFill/>
        </p:spPr>
        <p:txBody>
          <a:bodyPr wrap="square" rtlCol="0">
            <a:spAutoFit/>
          </a:bodyPr>
          <a:lstStyle/>
          <a:p>
            <a:pPr algn="r"/>
            <a:r>
              <a:rPr lang="en-US" sz="1600" b="1" dirty="0" smtClean="0">
                <a:latin typeface="Calibri" pitchFamily="34" charset="0"/>
              </a:rPr>
              <a:t>Life Sciences</a:t>
            </a:r>
          </a:p>
          <a:p>
            <a:pPr algn="r"/>
            <a:r>
              <a:rPr lang="en-US" sz="2000" b="1" dirty="0" smtClean="0">
                <a:solidFill>
                  <a:schemeClr val="tx1">
                    <a:lumMod val="50000"/>
                    <a:lumOff val="50000"/>
                  </a:schemeClr>
                </a:solidFill>
                <a:latin typeface="Calibri" pitchFamily="34" charset="0"/>
              </a:rPr>
              <a:t>6.9%</a:t>
            </a:r>
          </a:p>
        </p:txBody>
      </p:sp>
      <p:pic>
        <p:nvPicPr>
          <p:cNvPr id="120" name="Picture 4" descr="logo de JCDecaux SA"/>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673567" y="4819311"/>
            <a:ext cx="553352" cy="209739"/>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6" descr="logo de Sanofi"/>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645269" y="4532927"/>
            <a:ext cx="360289" cy="286384"/>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14" descr="Fichier:Logo Carrefour.sv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12442" y="4860395"/>
            <a:ext cx="346015" cy="277282"/>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 descr="http://3.bp.blogspot.com/-75O79jQbgzk/VQkNZvrq0UI/AAAAAAAAjf4/eHK0NR39gUw/s1600/Suez-Environnement-logo-2015.png"/>
          <p:cNvPicPr>
            <a:picLocks noChangeAspect="1" noChangeArrowheads="1"/>
          </p:cNvPicPr>
          <p:nvPr/>
        </p:nvPicPr>
        <p:blipFill rotWithShape="1">
          <a:blip r:embed="rId28">
            <a:extLst>
              <a:ext uri="{28A0092B-C50C-407E-A947-70E740481C1C}">
                <a14:useLocalDpi xmlns:a14="http://schemas.microsoft.com/office/drawing/2010/main" val="0"/>
              </a:ext>
            </a:extLst>
          </a:blip>
          <a:srcRect l="42724" t="-3962" b="-1"/>
          <a:stretch/>
        </p:blipFill>
        <p:spPr bwMode="auto">
          <a:xfrm>
            <a:off x="5025066" y="4999036"/>
            <a:ext cx="481912" cy="219554"/>
          </a:xfrm>
          <a:prstGeom prst="rect">
            <a:avLst/>
          </a:prstGeom>
          <a:noFill/>
          <a:extLst>
            <a:ext uri="{909E8E84-426E-40DD-AFC4-6F175D3DCCD1}">
              <a14:hiddenFill xmlns:a14="http://schemas.microsoft.com/office/drawing/2010/main">
                <a:solidFill>
                  <a:srgbClr val="FFFFFF"/>
                </a:solidFill>
              </a14:hiddenFill>
            </a:ext>
          </a:extLst>
        </p:spPr>
      </p:pic>
      <p:sp>
        <p:nvSpPr>
          <p:cNvPr id="56" name="Titre 1"/>
          <p:cNvSpPr txBox="1">
            <a:spLocks/>
          </p:cNvSpPr>
          <p:nvPr/>
        </p:nvSpPr>
        <p:spPr>
          <a:xfrm>
            <a:off x="3943617" y="3017335"/>
            <a:ext cx="1670105" cy="479740"/>
          </a:xfrm>
          <a:prstGeom prst="rect">
            <a:avLst/>
          </a:prstGeom>
        </p:spPr>
        <p:txBody>
          <a:bodyPr/>
          <a:lstStyle>
            <a:lvl1pPr algn="l" rtl="0" eaLnBrk="0" fontAlgn="base" hangingPunct="0">
              <a:spcBef>
                <a:spcPct val="0"/>
              </a:spcBef>
              <a:spcAft>
                <a:spcPct val="0"/>
              </a:spcAft>
              <a:defRPr sz="2000" b="0" i="1">
                <a:solidFill>
                  <a:schemeClr val="tx1">
                    <a:lumMod val="75000"/>
                    <a:lumOff val="25000"/>
                  </a:schemeClr>
                </a:solidFill>
                <a:latin typeface="Calibri" pitchFamily="34" charset="0"/>
                <a:ea typeface="ＭＳ Ｐゴシック" pitchFamily="62" charset="-128"/>
                <a:cs typeface="Calibri" pitchFamily="34" charset="0"/>
              </a:defRPr>
            </a:lvl1pPr>
            <a:lvl2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2pPr>
            <a:lvl3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3pPr>
            <a:lvl4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4pPr>
            <a:lvl5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5pPr>
            <a:lvl6pPr marL="457200" algn="l" rtl="0" fontAlgn="base">
              <a:spcBef>
                <a:spcPct val="0"/>
              </a:spcBef>
              <a:spcAft>
                <a:spcPct val="0"/>
              </a:spcAft>
              <a:defRPr sz="2400">
                <a:solidFill>
                  <a:schemeClr val="tx1"/>
                </a:solidFill>
                <a:latin typeface="Arial" pitchFamily="62" charset="0"/>
              </a:defRPr>
            </a:lvl6pPr>
            <a:lvl7pPr marL="914400" algn="l" rtl="0" fontAlgn="base">
              <a:spcBef>
                <a:spcPct val="0"/>
              </a:spcBef>
              <a:spcAft>
                <a:spcPct val="0"/>
              </a:spcAft>
              <a:defRPr sz="2400">
                <a:solidFill>
                  <a:schemeClr val="tx1"/>
                </a:solidFill>
                <a:latin typeface="Arial" pitchFamily="62" charset="0"/>
              </a:defRPr>
            </a:lvl7pPr>
            <a:lvl8pPr marL="1371600" algn="l" rtl="0" fontAlgn="base">
              <a:spcBef>
                <a:spcPct val="0"/>
              </a:spcBef>
              <a:spcAft>
                <a:spcPct val="0"/>
              </a:spcAft>
              <a:defRPr sz="2400">
                <a:solidFill>
                  <a:schemeClr val="tx1"/>
                </a:solidFill>
                <a:latin typeface="Arial" pitchFamily="62" charset="0"/>
              </a:defRPr>
            </a:lvl8pPr>
            <a:lvl9pPr marL="1828800" algn="l" rtl="0" fontAlgn="base">
              <a:spcBef>
                <a:spcPct val="0"/>
              </a:spcBef>
              <a:spcAft>
                <a:spcPct val="0"/>
              </a:spcAft>
              <a:defRPr sz="2400">
                <a:solidFill>
                  <a:schemeClr val="tx1"/>
                </a:solidFill>
                <a:latin typeface="Arial" pitchFamily="62" charset="0"/>
              </a:defRPr>
            </a:lvl9pPr>
          </a:lstStyle>
          <a:p>
            <a:r>
              <a:rPr lang="fr-FR" sz="2400" b="1" i="0" kern="0" cap="small" dirty="0" smtClean="0">
                <a:solidFill>
                  <a:srgbClr val="262626"/>
                </a:solidFill>
                <a:cs typeface="Calibri"/>
              </a:rPr>
              <a:t>€</a:t>
            </a:r>
            <a:r>
              <a:rPr lang="fr-FR" sz="2400" b="1" i="0" kern="0" cap="small" dirty="0" smtClean="0">
                <a:solidFill>
                  <a:srgbClr val="262626"/>
                </a:solidFill>
                <a:latin typeface="+mn-lt"/>
                <a:cs typeface="Calibri"/>
              </a:rPr>
              <a:t>983.7M</a:t>
            </a:r>
            <a:endParaRPr lang="fr-FR" sz="2400" b="1" i="0" kern="0" cap="small" dirty="0">
              <a:latin typeface="+mn-lt"/>
            </a:endParaRPr>
          </a:p>
        </p:txBody>
      </p:sp>
      <p:pic>
        <p:nvPicPr>
          <p:cNvPr id="57" name="Picture 4" descr="ichier:Faurecia Logo.sv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348094" y="2062917"/>
            <a:ext cx="819714" cy="22742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ile:Continental-Logo.sv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644174" y="2329400"/>
            <a:ext cx="976037" cy="17934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0" descr="elphi"/>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780105" y="2576534"/>
            <a:ext cx="856209" cy="94183"/>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er 2"/>
          <p:cNvGrpSpPr/>
          <p:nvPr/>
        </p:nvGrpSpPr>
        <p:grpSpPr>
          <a:xfrm>
            <a:off x="5396507" y="2689451"/>
            <a:ext cx="537356" cy="246450"/>
            <a:chOff x="7024969" y="2712933"/>
            <a:chExt cx="537356" cy="246450"/>
          </a:xfrm>
        </p:grpSpPr>
        <p:sp>
          <p:nvSpPr>
            <p:cNvPr id="61" name="Rectangle 60"/>
            <p:cNvSpPr/>
            <p:nvPr/>
          </p:nvSpPr>
          <p:spPr>
            <a:xfrm>
              <a:off x="7024969" y="2712933"/>
              <a:ext cx="537356" cy="246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2" name="Picture 8" descr="ile:Valeo.sv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044485" y="2730705"/>
              <a:ext cx="494134" cy="215749"/>
            </a:xfrm>
            <a:prstGeom prst="rect">
              <a:avLst/>
            </a:prstGeom>
            <a:noFill/>
            <a:extLst>
              <a:ext uri="{909E8E84-426E-40DD-AFC4-6F175D3DCCD1}">
                <a14:hiddenFill xmlns:a14="http://schemas.microsoft.com/office/drawing/2010/main">
                  <a:solidFill>
                    <a:srgbClr val="FFFFFF"/>
                  </a:solidFill>
                </a14:hiddenFill>
              </a:ext>
            </a:extLst>
          </p:spPr>
        </p:pic>
      </p:grpSp>
      <p:pic>
        <p:nvPicPr>
          <p:cNvPr id="63" name="Picture 12" descr="Description de cette image, également commentée ci-après"/>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931875" y="3062803"/>
            <a:ext cx="442372" cy="94467"/>
          </a:xfrm>
          <a:prstGeom prst="rect">
            <a:avLst/>
          </a:prstGeom>
          <a:noFill/>
          <a:extLst>
            <a:ext uri="{909E8E84-426E-40dd-AFC4-6F175D3DCCD1}">
              <a14:hiddenFill xmlns="" xmlns:a14="http://schemas.microsoft.com/office/drawing/2010/main">
                <a:solidFill>
                  <a:srgbClr val="FFFFFF"/>
                </a:solidFill>
              </a14:hiddenFill>
            </a:ext>
          </a:extLst>
        </p:spPr>
      </p:pic>
      <p:pic>
        <p:nvPicPr>
          <p:cNvPr id="76" name="Picture 12" descr="ésultat de recherche d'images pour &quot;Ansaldo logo png&quot;"/>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392003" y="2814123"/>
            <a:ext cx="438989" cy="43898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4" descr="ésultat de recherche d'images pour &quot;Naval Group logo png&quot;"/>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527258" y="3096754"/>
            <a:ext cx="353337" cy="10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052347"/>
      </p:ext>
    </p:extLst>
  </p:cSld>
  <p:clrMapOvr>
    <a:masterClrMapping/>
  </p:clrMapOvr>
  <mc:AlternateContent xmlns:mc="http://schemas.openxmlformats.org/markup-compatibility/2006" xmlns:p14="http://schemas.microsoft.com/office/powerpoint/2010/main">
    <mc:Choice Requires="p14">
      <p:transition p14:dur="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1111" y="4500728"/>
            <a:ext cx="7452000" cy="1440000"/>
          </a:xfrm>
          <a:prstGeom prst="rect">
            <a:avLst/>
          </a:prstGeom>
          <a:solidFill>
            <a:srgbClr val="DBE5F1"/>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 y="3070123"/>
            <a:ext cx="1440000" cy="11165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6" name="Rectangle 25"/>
          <p:cNvSpPr/>
          <p:nvPr/>
        </p:nvSpPr>
        <p:spPr>
          <a:xfrm>
            <a:off x="1389472" y="3070440"/>
            <a:ext cx="7452000" cy="1121010"/>
          </a:xfrm>
          <a:prstGeom prst="rect">
            <a:avLst/>
          </a:prstGeom>
          <a:solidFill>
            <a:srgbClr val="DBE5F1"/>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p:cNvSpPr/>
          <p:nvPr/>
        </p:nvSpPr>
        <p:spPr>
          <a:xfrm>
            <a:off x="1379946" y="1398009"/>
            <a:ext cx="7452000" cy="1440000"/>
          </a:xfrm>
          <a:prstGeom prst="rect">
            <a:avLst/>
          </a:prstGeom>
          <a:solidFill>
            <a:srgbClr val="DBE5F1"/>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4" y="4495999"/>
            <a:ext cx="1420274" cy="144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8" y="1391284"/>
            <a:ext cx="1440000" cy="1440000"/>
          </a:xfrm>
          <a:prstGeom prst="rect">
            <a:avLst/>
          </a:prstGeom>
          <a:solidFill>
            <a:schemeClr val="accent4">
              <a:lumMod val="75000"/>
            </a:schemeClr>
          </a:solidFill>
          <a:ln>
            <a:noFill/>
          </a:ln>
          <a:effectLst/>
          <a:extLst/>
        </p:spPr>
      </p:pic>
      <p:sp>
        <p:nvSpPr>
          <p:cNvPr id="32" name="Titre 55"/>
          <p:cNvSpPr>
            <a:spLocks noGrp="1"/>
          </p:cNvSpPr>
          <p:nvPr>
            <p:ph type="title"/>
          </p:nvPr>
        </p:nvSpPr>
        <p:spPr>
          <a:xfrm>
            <a:off x="385254" y="456873"/>
            <a:ext cx="7606840" cy="506985"/>
          </a:xfrm>
        </p:spPr>
        <p:txBody>
          <a:bodyPr/>
          <a:lstStyle/>
          <a:p>
            <a:r>
              <a:rPr lang="fr-FR" cap="small" dirty="0" smtClean="0"/>
              <a:t>Our </a:t>
            </a:r>
            <a:r>
              <a:rPr lang="fr-FR" cap="small" dirty="0" err="1" smtClean="0"/>
              <a:t>markets</a:t>
            </a:r>
            <a:endParaRPr lang="en-US" b="0" i="1" dirty="0"/>
          </a:p>
        </p:txBody>
      </p:sp>
      <p:sp>
        <p:nvSpPr>
          <p:cNvPr id="31" name="Espace réservé du contenu 5"/>
          <p:cNvSpPr txBox="1">
            <a:spLocks/>
          </p:cNvSpPr>
          <p:nvPr/>
        </p:nvSpPr>
        <p:spPr>
          <a:xfrm>
            <a:off x="2655231" y="1414430"/>
            <a:ext cx="6310967" cy="1562359"/>
          </a:xfrm>
          <a:prstGeom prst="rect">
            <a:avLst/>
          </a:prstGeom>
        </p:spPr>
        <p:txBody>
          <a:bodyPr/>
          <a:lstStyle>
            <a:lvl1pPr marL="342900" indent="-342900" algn="l" rtl="0" eaLnBrk="0" fontAlgn="base" hangingPunct="0">
              <a:spcBef>
                <a:spcPct val="20000"/>
              </a:spcBef>
              <a:spcAft>
                <a:spcPct val="0"/>
              </a:spcAft>
              <a:buSzPct val="100000"/>
              <a:buFont typeface="Arial"/>
              <a:buChar char="•"/>
              <a:defRPr sz="2000" b="1">
                <a:solidFill>
                  <a:schemeClr val="tx1"/>
                </a:solidFill>
                <a:latin typeface="Calibri" pitchFamily="34" charset="0"/>
                <a:ea typeface="ＭＳ Ｐゴシック" pitchFamily="62" charset="-128"/>
                <a:cs typeface="Calibri" pitchFamily="34" charset="0"/>
              </a:defRPr>
            </a:lvl1pPr>
            <a:lvl2pPr marL="742950" indent="-285750" algn="l" rtl="0" eaLnBrk="0" fontAlgn="base" hangingPunct="0">
              <a:spcBef>
                <a:spcPct val="20000"/>
              </a:spcBef>
              <a:spcAft>
                <a:spcPct val="0"/>
              </a:spcAft>
              <a:buClr>
                <a:srgbClr val="FF0000"/>
              </a:buClr>
              <a:buFont typeface="Wingdings" charset="2"/>
              <a:buChar char="§"/>
              <a:defRPr>
                <a:solidFill>
                  <a:schemeClr val="tx1"/>
                </a:solidFill>
                <a:latin typeface="Calibri" pitchFamily="34" charset="0"/>
                <a:ea typeface="ＭＳ Ｐゴシック" pitchFamily="62" charset="-128"/>
                <a:cs typeface="Calibri" pitchFamily="34" charset="0"/>
              </a:defRPr>
            </a:lvl2pPr>
            <a:lvl3pPr marL="1143000" indent="-228600" algn="l" rtl="0" eaLnBrk="0" fontAlgn="base" hangingPunct="0">
              <a:spcBef>
                <a:spcPct val="20000"/>
              </a:spcBef>
              <a:spcAft>
                <a:spcPct val="0"/>
              </a:spcAft>
              <a:buChar char="-"/>
              <a:defRPr sz="1400">
                <a:solidFill>
                  <a:schemeClr val="bg2"/>
                </a:solidFill>
                <a:latin typeface="Calibri" pitchFamily="34" charset="0"/>
                <a:ea typeface="ＭＳ Ｐゴシック" pitchFamily="62" charset="-128"/>
                <a:cs typeface="Calibri" pitchFamily="34" charset="0"/>
              </a:defRPr>
            </a:lvl3pPr>
            <a:lvl4pPr marL="1600200" indent="-228600" algn="l" rtl="0" eaLnBrk="0" fontAlgn="base" hangingPunct="0">
              <a:spcBef>
                <a:spcPct val="20000"/>
              </a:spcBef>
              <a:spcAft>
                <a:spcPct val="0"/>
              </a:spcAft>
              <a:buChar char="•"/>
              <a:defRPr sz="1400">
                <a:solidFill>
                  <a:schemeClr val="bg2"/>
                </a:solidFill>
                <a:latin typeface="Calibri" pitchFamily="34" charset="0"/>
                <a:ea typeface="ＭＳ Ｐゴシック" pitchFamily="62" charset="-128"/>
                <a:cs typeface="Calibri" pitchFamily="34" charset="0"/>
              </a:defRPr>
            </a:lvl4pPr>
            <a:lvl5pPr marL="2057400" indent="-228600" algn="l" rtl="0" eaLnBrk="0" fontAlgn="base" hangingPunct="0">
              <a:spcBef>
                <a:spcPct val="20000"/>
              </a:spcBef>
              <a:spcAft>
                <a:spcPct val="0"/>
              </a:spcAft>
              <a:buChar char="»"/>
              <a:defRPr sz="1400" i="1">
                <a:solidFill>
                  <a:schemeClr val="bg2"/>
                </a:solidFill>
                <a:latin typeface="Calibri" pitchFamily="34" charset="0"/>
                <a:ea typeface="ＭＳ Ｐゴシック" pitchFamily="62" charset="-128"/>
                <a:cs typeface="Calibri" pitchFamily="34" charset="0"/>
              </a:defRPr>
            </a:lvl5pPr>
            <a:lvl6pPr marL="2514600" indent="-228600" algn="l" rtl="0" fontAlgn="base">
              <a:spcBef>
                <a:spcPct val="20000"/>
              </a:spcBef>
              <a:spcAft>
                <a:spcPct val="0"/>
              </a:spcAft>
              <a:buChar char="»"/>
              <a:defRPr i="1">
                <a:solidFill>
                  <a:schemeClr val="bg2"/>
                </a:solidFill>
                <a:latin typeface="+mn-lt"/>
                <a:ea typeface="ＭＳ Ｐゴシック" pitchFamily="62" charset="-128"/>
              </a:defRPr>
            </a:lvl6pPr>
            <a:lvl7pPr marL="2971800" indent="-228600" algn="l" rtl="0" fontAlgn="base">
              <a:spcBef>
                <a:spcPct val="20000"/>
              </a:spcBef>
              <a:spcAft>
                <a:spcPct val="0"/>
              </a:spcAft>
              <a:buChar char="»"/>
              <a:defRPr i="1">
                <a:solidFill>
                  <a:schemeClr val="bg2"/>
                </a:solidFill>
                <a:latin typeface="+mn-lt"/>
                <a:ea typeface="ＭＳ Ｐゴシック" pitchFamily="62" charset="-128"/>
              </a:defRPr>
            </a:lvl7pPr>
            <a:lvl8pPr marL="3429000" indent="-228600" algn="l" rtl="0" fontAlgn="base">
              <a:spcBef>
                <a:spcPct val="20000"/>
              </a:spcBef>
              <a:spcAft>
                <a:spcPct val="0"/>
              </a:spcAft>
              <a:buChar char="»"/>
              <a:defRPr i="1">
                <a:solidFill>
                  <a:schemeClr val="bg2"/>
                </a:solidFill>
                <a:latin typeface="+mn-lt"/>
                <a:ea typeface="ＭＳ Ｐゴシック" pitchFamily="62" charset="-128"/>
              </a:defRPr>
            </a:lvl8pPr>
            <a:lvl9pPr marL="3886200" indent="-228600" algn="l" rtl="0" fontAlgn="base">
              <a:spcBef>
                <a:spcPct val="20000"/>
              </a:spcBef>
              <a:spcAft>
                <a:spcPct val="0"/>
              </a:spcAft>
              <a:buChar char="»"/>
              <a:defRPr i="1">
                <a:solidFill>
                  <a:schemeClr val="bg2"/>
                </a:solidFill>
                <a:latin typeface="+mn-lt"/>
                <a:ea typeface="ＭＳ Ｐゴシック" pitchFamily="62" charset="-128"/>
              </a:defRPr>
            </a:lvl9pPr>
          </a:lstStyle>
          <a:p>
            <a:pPr marL="1588" indent="-1588">
              <a:buNone/>
            </a:pPr>
            <a:r>
              <a:rPr lang="en-US" sz="1200" kern="0" dirty="0">
                <a:solidFill>
                  <a:schemeClr val="tx1">
                    <a:lumMod val="75000"/>
                    <a:lumOff val="25000"/>
                  </a:schemeClr>
                </a:solidFill>
                <a:latin typeface="+mj-lt"/>
                <a:cs typeface="Century Gothic" pitchFamily="34" charset="0"/>
                <a:sym typeface="Wingdings" pitchFamily="2" charset="2"/>
              </a:rPr>
              <a:t>Sustained growth in business with French/Swedish equipment</a:t>
            </a:r>
          </a:p>
          <a:p>
            <a:pPr marL="1588" indent="-1588">
              <a:buNone/>
            </a:pPr>
            <a:r>
              <a:rPr lang="en-US" sz="1200" kern="0" dirty="0">
                <a:solidFill>
                  <a:schemeClr val="tx1">
                    <a:lumMod val="75000"/>
                    <a:lumOff val="25000"/>
                  </a:schemeClr>
                </a:solidFill>
                <a:latin typeface="+mj-lt"/>
                <a:cs typeface="Century Gothic" pitchFamily="34" charset="0"/>
                <a:sym typeface="Wingdings" pitchFamily="2" charset="2"/>
              </a:rPr>
              <a:t>manufacturers.</a:t>
            </a:r>
          </a:p>
          <a:p>
            <a:pPr marL="1588" indent="-1588">
              <a:buNone/>
            </a:pPr>
            <a:r>
              <a:rPr lang="en-US" sz="1200" kern="0" dirty="0" smtClean="0">
                <a:solidFill>
                  <a:schemeClr val="tx1">
                    <a:lumMod val="75000"/>
                    <a:lumOff val="25000"/>
                  </a:schemeClr>
                </a:solidFill>
                <a:latin typeface="+mj-lt"/>
                <a:cs typeface="Century Gothic" pitchFamily="34" charset="0"/>
                <a:sym typeface="Wingdings" pitchFamily="2" charset="2"/>
              </a:rPr>
              <a:t>Moderate growth in </a:t>
            </a:r>
            <a:r>
              <a:rPr lang="en-US" sz="1200" kern="0" dirty="0">
                <a:solidFill>
                  <a:schemeClr val="tx1">
                    <a:lumMod val="75000"/>
                    <a:lumOff val="25000"/>
                  </a:schemeClr>
                </a:solidFill>
                <a:latin typeface="+mj-lt"/>
                <a:cs typeface="Century Gothic" pitchFamily="34" charset="0"/>
                <a:sym typeface="Wingdings" pitchFamily="2" charset="2"/>
              </a:rPr>
              <a:t>business with German automakers</a:t>
            </a:r>
            <a:r>
              <a:rPr lang="en-US" sz="1200" kern="0" dirty="0" smtClean="0">
                <a:solidFill>
                  <a:schemeClr val="tx1">
                    <a:lumMod val="75000"/>
                    <a:lumOff val="25000"/>
                  </a:schemeClr>
                </a:solidFill>
                <a:latin typeface="+mj-lt"/>
                <a:cs typeface="Century Gothic" pitchFamily="34" charset="0"/>
                <a:sym typeface="Wingdings" pitchFamily="2" charset="2"/>
              </a:rPr>
              <a:t>.</a:t>
            </a:r>
          </a:p>
          <a:p>
            <a:pPr marL="1588" indent="-1588">
              <a:buNone/>
            </a:pPr>
            <a:r>
              <a:rPr lang="en-US" sz="1200" kern="0" dirty="0">
                <a:solidFill>
                  <a:schemeClr val="tx1">
                    <a:lumMod val="75000"/>
                    <a:lumOff val="25000"/>
                  </a:schemeClr>
                </a:solidFill>
                <a:latin typeface="+mj-lt"/>
                <a:cs typeface="Century Gothic" pitchFamily="34" charset="0"/>
                <a:sym typeface="Wingdings" pitchFamily="2" charset="2"/>
              </a:rPr>
              <a:t>Projects focused on </a:t>
            </a:r>
            <a:r>
              <a:rPr lang="en-US" sz="1200" kern="0" dirty="0" smtClean="0">
                <a:solidFill>
                  <a:schemeClr val="tx1">
                    <a:lumMod val="75000"/>
                    <a:lumOff val="25000"/>
                  </a:schemeClr>
                </a:solidFill>
                <a:latin typeface="+mj-lt"/>
                <a:cs typeface="Century Gothic" pitchFamily="34" charset="0"/>
                <a:sym typeface="Wingdings" pitchFamily="2" charset="2"/>
              </a:rPr>
              <a:t>autonomous, </a:t>
            </a:r>
            <a:r>
              <a:rPr lang="en-US" sz="1200" kern="0" dirty="0">
                <a:solidFill>
                  <a:schemeClr val="tx1">
                    <a:lumMod val="75000"/>
                    <a:lumOff val="25000"/>
                  </a:schemeClr>
                </a:solidFill>
                <a:latin typeface="+mj-lt"/>
                <a:cs typeface="Century Gothic" pitchFamily="34" charset="0"/>
                <a:sym typeface="Wingdings" pitchFamily="2" charset="2"/>
              </a:rPr>
              <a:t>emissions (</a:t>
            </a:r>
            <a:r>
              <a:rPr lang="en-US" sz="1200" kern="0" dirty="0" err="1" smtClean="0">
                <a:solidFill>
                  <a:schemeClr val="tx1">
                    <a:lumMod val="75000"/>
                    <a:lumOff val="25000"/>
                  </a:schemeClr>
                </a:solidFill>
                <a:latin typeface="+mj-lt"/>
                <a:cs typeface="Century Gothic" pitchFamily="34" charset="0"/>
                <a:sym typeface="Wingdings" pitchFamily="2" charset="2"/>
              </a:rPr>
              <a:t>Nox</a:t>
            </a:r>
            <a:r>
              <a:rPr lang="en-US" sz="1200" kern="0" dirty="0" smtClean="0">
                <a:solidFill>
                  <a:schemeClr val="tx1">
                    <a:lumMod val="75000"/>
                    <a:lumOff val="25000"/>
                  </a:schemeClr>
                </a:solidFill>
                <a:latin typeface="+mj-lt"/>
                <a:cs typeface="Century Gothic" pitchFamily="34" charset="0"/>
                <a:sym typeface="Wingdings" pitchFamily="2" charset="2"/>
              </a:rPr>
              <a:t>, Co2</a:t>
            </a:r>
            <a:r>
              <a:rPr lang="en-US" sz="1200" kern="0" dirty="0">
                <a:solidFill>
                  <a:schemeClr val="tx1">
                    <a:lumMod val="75000"/>
                    <a:lumOff val="25000"/>
                  </a:schemeClr>
                </a:solidFill>
                <a:latin typeface="+mj-lt"/>
                <a:cs typeface="Century Gothic" pitchFamily="34" charset="0"/>
                <a:sym typeface="Wingdings" pitchFamily="2" charset="2"/>
              </a:rPr>
              <a:t>), “infotainment” and security.</a:t>
            </a:r>
            <a:endParaRPr lang="fr-FR" sz="1200" kern="0" dirty="0" smtClean="0">
              <a:solidFill>
                <a:schemeClr val="tx1">
                  <a:lumMod val="75000"/>
                  <a:lumOff val="25000"/>
                </a:schemeClr>
              </a:solidFill>
              <a:latin typeface="+mj-lt"/>
              <a:cs typeface="Century Gothic" pitchFamily="34" charset="0"/>
              <a:sym typeface="Wingdings" pitchFamily="2" charset="2"/>
            </a:endParaRPr>
          </a:p>
          <a:p>
            <a:pPr marL="1588" indent="-1588">
              <a:spcBef>
                <a:spcPts val="200"/>
              </a:spcBef>
              <a:buFont typeface="Arial"/>
              <a:buNone/>
            </a:pPr>
            <a:r>
              <a:rPr lang="fr-FR" sz="1600" kern="0" dirty="0" err="1" smtClean="0">
                <a:solidFill>
                  <a:srgbClr val="0070C0"/>
                </a:solidFill>
                <a:latin typeface="+mj-lt"/>
                <a:cs typeface="Century Gothic" pitchFamily="34" charset="0"/>
                <a:sym typeface="Wingdings" pitchFamily="2" charset="2"/>
              </a:rPr>
              <a:t>Forecast</a:t>
            </a:r>
            <a:r>
              <a:rPr lang="fr-FR" sz="1600" kern="0" dirty="0" smtClean="0">
                <a:solidFill>
                  <a:srgbClr val="0070C0"/>
                </a:solidFill>
                <a:latin typeface="+mj-lt"/>
                <a:cs typeface="Century Gothic" pitchFamily="34" charset="0"/>
                <a:sym typeface="Wingdings" pitchFamily="2" charset="2"/>
              </a:rPr>
              <a:t> for 2017: </a:t>
            </a:r>
            <a:r>
              <a:rPr lang="fr-FR" sz="1600" kern="0" dirty="0" err="1" smtClean="0">
                <a:solidFill>
                  <a:schemeClr val="tx1">
                    <a:lumMod val="75000"/>
                    <a:lumOff val="25000"/>
                  </a:schemeClr>
                </a:solidFill>
                <a:latin typeface="+mj-lt"/>
                <a:cs typeface="Century Gothic" pitchFamily="34" charset="0"/>
                <a:sym typeface="Wingdings" pitchFamily="2" charset="2"/>
              </a:rPr>
              <a:t>continued</a:t>
            </a:r>
            <a:r>
              <a:rPr lang="fr-FR" sz="1600" kern="0" dirty="0" smtClean="0">
                <a:solidFill>
                  <a:schemeClr val="tx1">
                    <a:lumMod val="75000"/>
                    <a:lumOff val="25000"/>
                  </a:schemeClr>
                </a:solidFill>
                <a:latin typeface="+mj-lt"/>
                <a:cs typeface="Century Gothic" pitchFamily="34" charset="0"/>
                <a:sym typeface="Wingdings" pitchFamily="2" charset="2"/>
              </a:rPr>
              <a:t> </a:t>
            </a:r>
            <a:r>
              <a:rPr lang="fr-FR" sz="1600" kern="0" dirty="0" err="1" smtClean="0">
                <a:solidFill>
                  <a:schemeClr val="tx1">
                    <a:lumMod val="75000"/>
                    <a:lumOff val="25000"/>
                  </a:schemeClr>
                </a:solidFill>
                <a:latin typeface="+mj-lt"/>
                <a:cs typeface="Century Gothic" pitchFamily="34" charset="0"/>
                <a:sym typeface="Wingdings" pitchFamily="2" charset="2"/>
              </a:rPr>
              <a:t>strong</a:t>
            </a:r>
            <a:r>
              <a:rPr lang="fr-FR" sz="1600" kern="0" dirty="0" smtClean="0">
                <a:solidFill>
                  <a:schemeClr val="tx1">
                    <a:lumMod val="75000"/>
                    <a:lumOff val="25000"/>
                  </a:schemeClr>
                </a:solidFill>
                <a:latin typeface="+mj-lt"/>
                <a:cs typeface="Century Gothic" pitchFamily="34" charset="0"/>
                <a:sym typeface="Wingdings" pitchFamily="2" charset="2"/>
              </a:rPr>
              <a:t> </a:t>
            </a:r>
            <a:r>
              <a:rPr lang="fr-FR" sz="1600" kern="0" dirty="0" err="1" smtClean="0">
                <a:solidFill>
                  <a:schemeClr val="tx1">
                    <a:lumMod val="75000"/>
                    <a:lumOff val="25000"/>
                  </a:schemeClr>
                </a:solidFill>
                <a:latin typeface="+mj-lt"/>
                <a:cs typeface="Century Gothic" pitchFamily="34" charset="0"/>
                <a:sym typeface="Wingdings" pitchFamily="2" charset="2"/>
              </a:rPr>
              <a:t>momentum</a:t>
            </a:r>
            <a:endParaRPr lang="fr-FR" sz="1600" kern="0" dirty="0" smtClean="0">
              <a:solidFill>
                <a:schemeClr val="tx1">
                  <a:lumMod val="75000"/>
                  <a:lumOff val="25000"/>
                </a:schemeClr>
              </a:solidFill>
              <a:latin typeface="+mj-lt"/>
              <a:cs typeface="Century Gothic" pitchFamily="34" charset="0"/>
              <a:sym typeface="Wingdings" pitchFamily="2" charset="2"/>
            </a:endParaRPr>
          </a:p>
        </p:txBody>
      </p:sp>
      <p:sp>
        <p:nvSpPr>
          <p:cNvPr id="34" name="Rectangle 7"/>
          <p:cNvSpPr>
            <a:spLocks noChangeArrowheads="1"/>
          </p:cNvSpPr>
          <p:nvPr/>
        </p:nvSpPr>
        <p:spPr bwMode="auto">
          <a:xfrm>
            <a:off x="21954" y="2329684"/>
            <a:ext cx="1390650" cy="523220"/>
          </a:xfrm>
          <a:prstGeom prst="rect">
            <a:avLst/>
          </a:prstGeom>
          <a:noFill/>
          <a:ln w="9525">
            <a:noFill/>
            <a:miter lim="800000"/>
            <a:headEnd/>
            <a:tailEnd/>
          </a:ln>
        </p:spPr>
        <p:txBody>
          <a:bodyPr wrap="square">
            <a:spAutoFit/>
          </a:bodyPr>
          <a:lstStyle/>
          <a:p>
            <a:pPr algn="ctr"/>
            <a:r>
              <a:rPr lang="fr-FR" sz="2800" b="1" dirty="0" smtClean="0">
                <a:solidFill>
                  <a:schemeClr val="bg1"/>
                </a:solidFill>
                <a:latin typeface="Century Gothic" pitchFamily="34" charset="0"/>
              </a:rPr>
              <a:t>22.3%</a:t>
            </a:r>
            <a:endParaRPr lang="fr-FR" sz="2800" b="1" dirty="0">
              <a:solidFill>
                <a:schemeClr val="bg1"/>
              </a:solidFill>
              <a:latin typeface="Century Gothic" pitchFamily="34" charset="0"/>
              <a:ea typeface="Century Gothic" pitchFamily="34" charset="0"/>
              <a:cs typeface="Century Gothic" pitchFamily="34" charset="0"/>
            </a:endParaRPr>
          </a:p>
        </p:txBody>
      </p:sp>
      <p:pic>
        <p:nvPicPr>
          <p:cNvPr id="36" name="Picture 2"/>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rot="20889556">
            <a:off x="1541829" y="1551300"/>
            <a:ext cx="457548" cy="457548"/>
          </a:xfrm>
          <a:prstGeom prst="rect">
            <a:avLst/>
          </a:prstGeom>
          <a:noFill/>
          <a:effectLst>
            <a:glow rad="127000">
              <a:schemeClr val="accent1">
                <a:alpha val="0"/>
              </a:schemeClr>
            </a:glow>
            <a:reflection stA="0" endPos="65000" dist="50800" dir="5400000" sy="-100000" algn="bl" rotWithShape="0"/>
          </a:effectLst>
          <a:extLst>
            <a:ext uri="{909E8E84-426E-40dd-AFC4-6F175D3DCCD1}">
              <a14:hiddenFill xmlns="" xmlns:a14="http://schemas.microsoft.com/office/drawing/2010/main">
                <a:solidFill>
                  <a:srgbClr val="FFFFFF"/>
                </a:solidFill>
              </a14:hiddenFill>
            </a:ext>
          </a:extLst>
        </p:spPr>
      </p:pic>
      <p:sp>
        <p:nvSpPr>
          <p:cNvPr id="37" name="Espace réservé du contenu 5"/>
          <p:cNvSpPr txBox="1">
            <a:spLocks/>
          </p:cNvSpPr>
          <p:nvPr/>
        </p:nvSpPr>
        <p:spPr>
          <a:xfrm>
            <a:off x="2655231" y="3254168"/>
            <a:ext cx="6167879" cy="1135585"/>
          </a:xfrm>
          <a:prstGeom prst="rect">
            <a:avLst/>
          </a:prstGeom>
        </p:spPr>
        <p:txBody>
          <a:bodyPr/>
          <a:lstStyle>
            <a:lvl1pPr marL="342900" indent="-342900" algn="l" rtl="0" eaLnBrk="0" fontAlgn="base" hangingPunct="0">
              <a:spcBef>
                <a:spcPct val="20000"/>
              </a:spcBef>
              <a:spcAft>
                <a:spcPct val="0"/>
              </a:spcAft>
              <a:buSzPct val="100000"/>
              <a:buFont typeface="Arial"/>
              <a:buChar char="•"/>
              <a:defRPr sz="2000" b="1">
                <a:solidFill>
                  <a:schemeClr val="tx1"/>
                </a:solidFill>
                <a:latin typeface="Calibri" pitchFamily="34" charset="0"/>
                <a:ea typeface="ＭＳ Ｐゴシック" pitchFamily="62" charset="-128"/>
                <a:cs typeface="Calibri" pitchFamily="34" charset="0"/>
              </a:defRPr>
            </a:lvl1pPr>
            <a:lvl2pPr marL="742950" indent="-285750" algn="l" rtl="0" eaLnBrk="0" fontAlgn="base" hangingPunct="0">
              <a:spcBef>
                <a:spcPct val="20000"/>
              </a:spcBef>
              <a:spcAft>
                <a:spcPct val="0"/>
              </a:spcAft>
              <a:buClr>
                <a:srgbClr val="FF0000"/>
              </a:buClr>
              <a:buFont typeface="Wingdings" charset="2"/>
              <a:buChar char="§"/>
              <a:defRPr>
                <a:solidFill>
                  <a:schemeClr val="tx1"/>
                </a:solidFill>
                <a:latin typeface="Calibri" pitchFamily="34" charset="0"/>
                <a:ea typeface="ＭＳ Ｐゴシック" pitchFamily="62" charset="-128"/>
                <a:cs typeface="Calibri" pitchFamily="34" charset="0"/>
              </a:defRPr>
            </a:lvl2pPr>
            <a:lvl3pPr marL="1143000" indent="-228600" algn="l" rtl="0" eaLnBrk="0" fontAlgn="base" hangingPunct="0">
              <a:spcBef>
                <a:spcPct val="20000"/>
              </a:spcBef>
              <a:spcAft>
                <a:spcPct val="0"/>
              </a:spcAft>
              <a:buChar char="-"/>
              <a:defRPr sz="1400">
                <a:solidFill>
                  <a:schemeClr val="bg2"/>
                </a:solidFill>
                <a:latin typeface="Calibri" pitchFamily="34" charset="0"/>
                <a:ea typeface="ＭＳ Ｐゴシック" pitchFamily="62" charset="-128"/>
                <a:cs typeface="Calibri" pitchFamily="34" charset="0"/>
              </a:defRPr>
            </a:lvl3pPr>
            <a:lvl4pPr marL="1600200" indent="-228600" algn="l" rtl="0" eaLnBrk="0" fontAlgn="base" hangingPunct="0">
              <a:spcBef>
                <a:spcPct val="20000"/>
              </a:spcBef>
              <a:spcAft>
                <a:spcPct val="0"/>
              </a:spcAft>
              <a:buChar char="•"/>
              <a:defRPr sz="1400">
                <a:solidFill>
                  <a:schemeClr val="bg2"/>
                </a:solidFill>
                <a:latin typeface="Calibri" pitchFamily="34" charset="0"/>
                <a:ea typeface="ＭＳ Ｐゴシック" pitchFamily="62" charset="-128"/>
                <a:cs typeface="Calibri" pitchFamily="34" charset="0"/>
              </a:defRPr>
            </a:lvl4pPr>
            <a:lvl5pPr marL="2057400" indent="-228600" algn="l" rtl="0" eaLnBrk="0" fontAlgn="base" hangingPunct="0">
              <a:spcBef>
                <a:spcPct val="20000"/>
              </a:spcBef>
              <a:spcAft>
                <a:spcPct val="0"/>
              </a:spcAft>
              <a:buChar char="»"/>
              <a:defRPr sz="1400" i="1">
                <a:solidFill>
                  <a:schemeClr val="bg2"/>
                </a:solidFill>
                <a:latin typeface="Calibri" pitchFamily="34" charset="0"/>
                <a:ea typeface="ＭＳ Ｐゴシック" pitchFamily="62" charset="-128"/>
                <a:cs typeface="Calibri" pitchFamily="34" charset="0"/>
              </a:defRPr>
            </a:lvl5pPr>
            <a:lvl6pPr marL="2514600" indent="-228600" algn="l" rtl="0" fontAlgn="base">
              <a:spcBef>
                <a:spcPct val="20000"/>
              </a:spcBef>
              <a:spcAft>
                <a:spcPct val="0"/>
              </a:spcAft>
              <a:buChar char="»"/>
              <a:defRPr i="1">
                <a:solidFill>
                  <a:schemeClr val="bg2"/>
                </a:solidFill>
                <a:latin typeface="+mn-lt"/>
                <a:ea typeface="ＭＳ Ｐゴシック" pitchFamily="62" charset="-128"/>
              </a:defRPr>
            </a:lvl6pPr>
            <a:lvl7pPr marL="2971800" indent="-228600" algn="l" rtl="0" fontAlgn="base">
              <a:spcBef>
                <a:spcPct val="20000"/>
              </a:spcBef>
              <a:spcAft>
                <a:spcPct val="0"/>
              </a:spcAft>
              <a:buChar char="»"/>
              <a:defRPr i="1">
                <a:solidFill>
                  <a:schemeClr val="bg2"/>
                </a:solidFill>
                <a:latin typeface="+mn-lt"/>
                <a:ea typeface="ＭＳ Ｐゴシック" pitchFamily="62" charset="-128"/>
              </a:defRPr>
            </a:lvl7pPr>
            <a:lvl8pPr marL="3429000" indent="-228600" algn="l" rtl="0" fontAlgn="base">
              <a:spcBef>
                <a:spcPct val="20000"/>
              </a:spcBef>
              <a:spcAft>
                <a:spcPct val="0"/>
              </a:spcAft>
              <a:buChar char="»"/>
              <a:defRPr i="1">
                <a:solidFill>
                  <a:schemeClr val="bg2"/>
                </a:solidFill>
                <a:latin typeface="+mn-lt"/>
                <a:ea typeface="ＭＳ Ｐゴシック" pitchFamily="62" charset="-128"/>
              </a:defRPr>
            </a:lvl8pPr>
            <a:lvl9pPr marL="3886200" indent="-228600" algn="l" rtl="0" fontAlgn="base">
              <a:spcBef>
                <a:spcPct val="20000"/>
              </a:spcBef>
              <a:spcAft>
                <a:spcPct val="0"/>
              </a:spcAft>
              <a:buChar char="»"/>
              <a:defRPr i="1">
                <a:solidFill>
                  <a:schemeClr val="bg2"/>
                </a:solidFill>
                <a:latin typeface="+mn-lt"/>
                <a:ea typeface="ＭＳ Ｐゴシック" pitchFamily="62" charset="-128"/>
              </a:defRPr>
            </a:lvl9pPr>
          </a:lstStyle>
          <a:p>
            <a:pPr marL="1588" indent="-1588">
              <a:buNone/>
            </a:pPr>
            <a:r>
              <a:rPr lang="en-US" sz="1200" kern="0" dirty="0">
                <a:solidFill>
                  <a:schemeClr val="tx1">
                    <a:lumMod val="75000"/>
                    <a:lumOff val="25000"/>
                  </a:schemeClr>
                </a:solidFill>
                <a:latin typeface="+mj-lt"/>
                <a:cs typeface="Century Gothic" pitchFamily="34" charset="0"/>
              </a:rPr>
              <a:t>Improved business in rail </a:t>
            </a:r>
            <a:r>
              <a:rPr lang="en-US" sz="1200" kern="0" dirty="0" smtClean="0">
                <a:solidFill>
                  <a:schemeClr val="tx1">
                    <a:lumMod val="75000"/>
                    <a:lumOff val="25000"/>
                  </a:schemeClr>
                </a:solidFill>
                <a:latin typeface="+mj-lt"/>
                <a:cs typeface="Century Gothic" pitchFamily="34" charset="0"/>
              </a:rPr>
              <a:t>and naval sectors.</a:t>
            </a:r>
            <a:endParaRPr lang="en-US" sz="1200" kern="0" dirty="0">
              <a:solidFill>
                <a:schemeClr val="tx1">
                  <a:lumMod val="75000"/>
                  <a:lumOff val="25000"/>
                </a:schemeClr>
              </a:solidFill>
              <a:latin typeface="+mj-lt"/>
              <a:cs typeface="Century Gothic" pitchFamily="34" charset="0"/>
            </a:endParaRPr>
          </a:p>
          <a:p>
            <a:pPr marL="1588" indent="-1588">
              <a:buNone/>
            </a:pPr>
            <a:endParaRPr lang="fr-FR" sz="900" kern="0" dirty="0" smtClean="0">
              <a:solidFill>
                <a:srgbClr val="E11F03"/>
              </a:solidFill>
              <a:latin typeface="+mj-lt"/>
              <a:cs typeface="Century Gothic" pitchFamily="34" charset="0"/>
              <a:sym typeface="Wingdings" pitchFamily="2" charset="2"/>
            </a:endParaRPr>
          </a:p>
          <a:p>
            <a:pPr marL="1588" indent="-1588">
              <a:buNone/>
            </a:pPr>
            <a:r>
              <a:rPr lang="fr-FR" sz="1600" kern="0" dirty="0" err="1">
                <a:solidFill>
                  <a:srgbClr val="0070C0"/>
                </a:solidFill>
                <a:latin typeface="Century Gothic" panose="020B0502020202020204" pitchFamily="34" charset="0"/>
                <a:cs typeface="Century Gothic" pitchFamily="34" charset="0"/>
                <a:sym typeface="Wingdings" pitchFamily="2" charset="2"/>
              </a:rPr>
              <a:t>Forecast</a:t>
            </a:r>
            <a:r>
              <a:rPr lang="fr-FR" sz="1600" kern="0" dirty="0">
                <a:solidFill>
                  <a:srgbClr val="0070C0"/>
                </a:solidFill>
                <a:latin typeface="Century Gothic" panose="020B0502020202020204" pitchFamily="34" charset="0"/>
                <a:cs typeface="Century Gothic" pitchFamily="34" charset="0"/>
                <a:sym typeface="Wingdings" pitchFamily="2" charset="2"/>
              </a:rPr>
              <a:t> for 2017: </a:t>
            </a:r>
            <a:r>
              <a:rPr lang="fr-FR" sz="1600" dirty="0" err="1">
                <a:latin typeface="Century Gothic" panose="020B0502020202020204" pitchFamily="34" charset="0"/>
              </a:rPr>
              <a:t>moderate</a:t>
            </a:r>
            <a:r>
              <a:rPr lang="fr-FR" sz="1600" dirty="0">
                <a:latin typeface="Century Gothic" panose="020B0502020202020204" pitchFamily="34" charset="0"/>
              </a:rPr>
              <a:t> </a:t>
            </a:r>
            <a:r>
              <a:rPr lang="fr-FR" sz="1600" dirty="0" err="1">
                <a:latin typeface="Century Gothic" panose="020B0502020202020204" pitchFamily="34" charset="0"/>
              </a:rPr>
              <a:t>growth</a:t>
            </a:r>
            <a:endParaRPr lang="fr-FR" sz="1600" kern="0" dirty="0" smtClean="0">
              <a:solidFill>
                <a:schemeClr val="tx1">
                  <a:lumMod val="75000"/>
                  <a:lumOff val="25000"/>
                </a:schemeClr>
              </a:solidFill>
              <a:latin typeface="Century Gothic" panose="020B0502020202020204" pitchFamily="34" charset="0"/>
              <a:cs typeface="Century Gothic" pitchFamily="34" charset="0"/>
              <a:sym typeface="Wingdings" pitchFamily="2" charset="2"/>
            </a:endParaRPr>
          </a:p>
        </p:txBody>
      </p:sp>
      <p:pic>
        <p:nvPicPr>
          <p:cNvPr id="38" name="Picture 2"/>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rot="1287805">
            <a:off x="1508890" y="3153422"/>
            <a:ext cx="457548" cy="457548"/>
          </a:xfrm>
          <a:prstGeom prst="rect">
            <a:avLst/>
          </a:prstGeom>
          <a:noFill/>
          <a:effectLst>
            <a:glow rad="127000">
              <a:schemeClr val="accent1">
                <a:alpha val="0"/>
              </a:schemeClr>
            </a:glow>
            <a:reflection stA="0" endPos="65000" dist="50800" dir="5400000" sy="-100000" algn="bl" rotWithShape="0"/>
          </a:effectLst>
          <a:extLst>
            <a:ext uri="{909E8E84-426E-40dd-AFC4-6F175D3DCCD1}">
              <a14:hiddenFill xmlns="" xmlns:a14="http://schemas.microsoft.com/office/drawing/2010/main">
                <a:solidFill>
                  <a:srgbClr val="FFFFFF"/>
                </a:solidFill>
              </a14:hiddenFill>
            </a:ext>
          </a:extLst>
        </p:spPr>
      </p:pic>
      <p:sp>
        <p:nvSpPr>
          <p:cNvPr id="42" name="Espace réservé du contenu 5"/>
          <p:cNvSpPr txBox="1">
            <a:spLocks/>
          </p:cNvSpPr>
          <p:nvPr/>
        </p:nvSpPr>
        <p:spPr>
          <a:xfrm>
            <a:off x="2695905" y="4576919"/>
            <a:ext cx="6086530" cy="1427502"/>
          </a:xfrm>
          <a:prstGeom prst="rect">
            <a:avLst/>
          </a:prstGeom>
        </p:spPr>
        <p:txBody>
          <a:bodyPr/>
          <a:lstStyle>
            <a:lvl1pPr marL="342900" indent="-342900" algn="l" rtl="0" eaLnBrk="0" fontAlgn="base" hangingPunct="0">
              <a:spcBef>
                <a:spcPct val="20000"/>
              </a:spcBef>
              <a:spcAft>
                <a:spcPct val="0"/>
              </a:spcAft>
              <a:buSzPct val="100000"/>
              <a:buFont typeface="Arial"/>
              <a:buChar char="•"/>
              <a:defRPr sz="2000" b="1">
                <a:solidFill>
                  <a:schemeClr val="tx1"/>
                </a:solidFill>
                <a:latin typeface="Calibri" pitchFamily="34" charset="0"/>
                <a:ea typeface="ＭＳ Ｐゴシック" pitchFamily="62" charset="-128"/>
                <a:cs typeface="Calibri" pitchFamily="34" charset="0"/>
              </a:defRPr>
            </a:lvl1pPr>
            <a:lvl2pPr marL="742950" indent="-285750" algn="l" rtl="0" eaLnBrk="0" fontAlgn="base" hangingPunct="0">
              <a:spcBef>
                <a:spcPct val="20000"/>
              </a:spcBef>
              <a:spcAft>
                <a:spcPct val="0"/>
              </a:spcAft>
              <a:buClr>
                <a:srgbClr val="FF0000"/>
              </a:buClr>
              <a:buFont typeface="Wingdings" charset="2"/>
              <a:buChar char="§"/>
              <a:defRPr>
                <a:solidFill>
                  <a:schemeClr val="tx1"/>
                </a:solidFill>
                <a:latin typeface="Calibri" pitchFamily="34" charset="0"/>
                <a:ea typeface="ＭＳ Ｐゴシック" pitchFamily="62" charset="-128"/>
                <a:cs typeface="Calibri" pitchFamily="34" charset="0"/>
              </a:defRPr>
            </a:lvl2pPr>
            <a:lvl3pPr marL="1143000" indent="-228600" algn="l" rtl="0" eaLnBrk="0" fontAlgn="base" hangingPunct="0">
              <a:spcBef>
                <a:spcPct val="20000"/>
              </a:spcBef>
              <a:spcAft>
                <a:spcPct val="0"/>
              </a:spcAft>
              <a:buChar char="-"/>
              <a:defRPr sz="1400">
                <a:solidFill>
                  <a:schemeClr val="bg2"/>
                </a:solidFill>
                <a:latin typeface="Calibri" pitchFamily="34" charset="0"/>
                <a:ea typeface="ＭＳ Ｐゴシック" pitchFamily="62" charset="-128"/>
                <a:cs typeface="Calibri" pitchFamily="34" charset="0"/>
              </a:defRPr>
            </a:lvl3pPr>
            <a:lvl4pPr marL="1600200" indent="-228600" algn="l" rtl="0" eaLnBrk="0" fontAlgn="base" hangingPunct="0">
              <a:spcBef>
                <a:spcPct val="20000"/>
              </a:spcBef>
              <a:spcAft>
                <a:spcPct val="0"/>
              </a:spcAft>
              <a:buChar char="•"/>
              <a:defRPr sz="1400">
                <a:solidFill>
                  <a:schemeClr val="bg2"/>
                </a:solidFill>
                <a:latin typeface="Calibri" pitchFamily="34" charset="0"/>
                <a:ea typeface="ＭＳ Ｐゴシック" pitchFamily="62" charset="-128"/>
                <a:cs typeface="Calibri" pitchFamily="34" charset="0"/>
              </a:defRPr>
            </a:lvl4pPr>
            <a:lvl5pPr marL="2057400" indent="-228600" algn="l" rtl="0" eaLnBrk="0" fontAlgn="base" hangingPunct="0">
              <a:spcBef>
                <a:spcPct val="20000"/>
              </a:spcBef>
              <a:spcAft>
                <a:spcPct val="0"/>
              </a:spcAft>
              <a:buChar char="»"/>
              <a:defRPr sz="1400" i="1">
                <a:solidFill>
                  <a:schemeClr val="bg2"/>
                </a:solidFill>
                <a:latin typeface="Calibri" pitchFamily="34" charset="0"/>
                <a:ea typeface="ＭＳ Ｐゴシック" pitchFamily="62" charset="-128"/>
                <a:cs typeface="Calibri" pitchFamily="34" charset="0"/>
              </a:defRPr>
            </a:lvl5pPr>
            <a:lvl6pPr marL="2514600" indent="-228600" algn="l" rtl="0" fontAlgn="base">
              <a:spcBef>
                <a:spcPct val="20000"/>
              </a:spcBef>
              <a:spcAft>
                <a:spcPct val="0"/>
              </a:spcAft>
              <a:buChar char="»"/>
              <a:defRPr i="1">
                <a:solidFill>
                  <a:schemeClr val="bg2"/>
                </a:solidFill>
                <a:latin typeface="+mn-lt"/>
                <a:ea typeface="ＭＳ Ｐゴシック" pitchFamily="62" charset="-128"/>
              </a:defRPr>
            </a:lvl6pPr>
            <a:lvl7pPr marL="2971800" indent="-228600" algn="l" rtl="0" fontAlgn="base">
              <a:spcBef>
                <a:spcPct val="20000"/>
              </a:spcBef>
              <a:spcAft>
                <a:spcPct val="0"/>
              </a:spcAft>
              <a:buChar char="»"/>
              <a:defRPr i="1">
                <a:solidFill>
                  <a:schemeClr val="bg2"/>
                </a:solidFill>
                <a:latin typeface="+mn-lt"/>
                <a:ea typeface="ＭＳ Ｐゴシック" pitchFamily="62" charset="-128"/>
              </a:defRPr>
            </a:lvl7pPr>
            <a:lvl8pPr marL="3429000" indent="-228600" algn="l" rtl="0" fontAlgn="base">
              <a:spcBef>
                <a:spcPct val="20000"/>
              </a:spcBef>
              <a:spcAft>
                <a:spcPct val="0"/>
              </a:spcAft>
              <a:buChar char="»"/>
              <a:defRPr i="1">
                <a:solidFill>
                  <a:schemeClr val="bg2"/>
                </a:solidFill>
                <a:latin typeface="+mn-lt"/>
                <a:ea typeface="ＭＳ Ｐゴシック" pitchFamily="62" charset="-128"/>
              </a:defRPr>
            </a:lvl8pPr>
            <a:lvl9pPr marL="3886200" indent="-228600" algn="l" rtl="0" fontAlgn="base">
              <a:spcBef>
                <a:spcPct val="20000"/>
              </a:spcBef>
              <a:spcAft>
                <a:spcPct val="0"/>
              </a:spcAft>
              <a:buChar char="»"/>
              <a:defRPr i="1">
                <a:solidFill>
                  <a:schemeClr val="bg2"/>
                </a:solidFill>
                <a:latin typeface="+mn-lt"/>
                <a:ea typeface="ＭＳ Ｐゴシック" pitchFamily="62" charset="-128"/>
              </a:defRPr>
            </a:lvl9pPr>
          </a:lstStyle>
          <a:p>
            <a:pPr marL="1588" indent="-1588">
              <a:spcBef>
                <a:spcPts val="0"/>
              </a:spcBef>
              <a:buNone/>
            </a:pPr>
            <a:r>
              <a:rPr lang="fr-FR" sz="1200" kern="0" dirty="0">
                <a:solidFill>
                  <a:schemeClr val="tx1">
                    <a:lumMod val="75000"/>
                    <a:lumOff val="25000"/>
                  </a:schemeClr>
                </a:solidFill>
                <a:latin typeface="+mj-lt"/>
                <a:cs typeface="Century Gothic" pitchFamily="34" charset="0"/>
                <a:sym typeface="Wingdings" pitchFamily="2" charset="2"/>
              </a:rPr>
              <a:t>New </a:t>
            </a:r>
            <a:r>
              <a:rPr lang="fr-FR" sz="1200" kern="0" dirty="0" err="1">
                <a:solidFill>
                  <a:schemeClr val="tx1">
                    <a:lumMod val="75000"/>
                    <a:lumOff val="25000"/>
                  </a:schemeClr>
                </a:solidFill>
                <a:latin typeface="+mj-lt"/>
                <a:cs typeface="Century Gothic" pitchFamily="34" charset="0"/>
                <a:sym typeface="Wingdings" pitchFamily="2" charset="2"/>
              </a:rPr>
              <a:t>projects</a:t>
            </a:r>
            <a:r>
              <a:rPr lang="fr-FR" sz="1200" kern="0" dirty="0">
                <a:solidFill>
                  <a:schemeClr val="tx1">
                    <a:lumMod val="75000"/>
                    <a:lumOff val="25000"/>
                  </a:schemeClr>
                </a:solidFill>
                <a:latin typeface="+mj-lt"/>
                <a:cs typeface="Century Gothic" pitchFamily="34" charset="0"/>
                <a:sym typeface="Wingdings" pitchFamily="2" charset="2"/>
              </a:rPr>
              <a:t> in </a:t>
            </a:r>
            <a:r>
              <a:rPr lang="fr-FR" sz="1200" kern="0" dirty="0" err="1">
                <a:solidFill>
                  <a:schemeClr val="tx1">
                    <a:lumMod val="75000"/>
                    <a:lumOff val="25000"/>
                  </a:schemeClr>
                </a:solidFill>
                <a:latin typeface="+mj-lt"/>
                <a:cs typeface="Century Gothic" pitchFamily="34" charset="0"/>
                <a:sym typeface="Wingdings" pitchFamily="2" charset="2"/>
              </a:rPr>
              <a:t>manufacturing</a:t>
            </a:r>
            <a:r>
              <a:rPr lang="fr-FR" sz="1200" kern="0" dirty="0">
                <a:solidFill>
                  <a:schemeClr val="tx1">
                    <a:lumMod val="75000"/>
                    <a:lumOff val="25000"/>
                  </a:schemeClr>
                </a:solidFill>
                <a:latin typeface="+mj-lt"/>
                <a:cs typeface="Century Gothic" pitchFamily="34" charset="0"/>
                <a:sym typeface="Wingdings" pitchFamily="2" charset="2"/>
              </a:rPr>
              <a:t> engineering, 4.0 </a:t>
            </a:r>
            <a:r>
              <a:rPr lang="fr-FR" sz="1200" kern="0" dirty="0" err="1">
                <a:solidFill>
                  <a:schemeClr val="tx1">
                    <a:lumMod val="75000"/>
                    <a:lumOff val="25000"/>
                  </a:schemeClr>
                </a:solidFill>
                <a:latin typeface="+mj-lt"/>
                <a:cs typeface="Century Gothic" pitchFamily="34" charset="0"/>
                <a:sym typeface="Wingdings" pitchFamily="2" charset="2"/>
              </a:rPr>
              <a:t>Industry</a:t>
            </a:r>
            <a:r>
              <a:rPr lang="fr-FR" sz="1200" kern="0" dirty="0">
                <a:solidFill>
                  <a:schemeClr val="tx1">
                    <a:lumMod val="75000"/>
                    <a:lumOff val="25000"/>
                  </a:schemeClr>
                </a:solidFill>
                <a:latin typeface="+mj-lt"/>
                <a:cs typeface="Century Gothic" pitchFamily="34" charset="0"/>
                <a:sym typeface="Wingdings" pitchFamily="2" charset="2"/>
              </a:rPr>
              <a:t>, digitalisation and </a:t>
            </a:r>
            <a:r>
              <a:rPr lang="fr-FR" sz="1200" kern="0" dirty="0" err="1">
                <a:solidFill>
                  <a:schemeClr val="tx1">
                    <a:lumMod val="75000"/>
                    <a:lumOff val="25000"/>
                  </a:schemeClr>
                </a:solidFill>
                <a:latin typeface="+mj-lt"/>
                <a:cs typeface="Century Gothic" pitchFamily="34" charset="0"/>
                <a:sym typeface="Wingdings" pitchFamily="2" charset="2"/>
              </a:rPr>
              <a:t>embedded</a:t>
            </a:r>
            <a:r>
              <a:rPr lang="fr-FR" sz="1200" kern="0" dirty="0">
                <a:solidFill>
                  <a:schemeClr val="tx1">
                    <a:lumMod val="75000"/>
                    <a:lumOff val="25000"/>
                  </a:schemeClr>
                </a:solidFill>
                <a:latin typeface="+mj-lt"/>
                <a:cs typeface="Century Gothic" pitchFamily="34" charset="0"/>
                <a:sym typeface="Wingdings" pitchFamily="2" charset="2"/>
              </a:rPr>
              <a:t> </a:t>
            </a:r>
            <a:r>
              <a:rPr lang="fr-FR" sz="1200" kern="0" dirty="0" err="1">
                <a:solidFill>
                  <a:schemeClr val="tx1">
                    <a:lumMod val="75000"/>
                    <a:lumOff val="25000"/>
                  </a:schemeClr>
                </a:solidFill>
                <a:latin typeface="+mj-lt"/>
                <a:cs typeface="Century Gothic" pitchFamily="34" charset="0"/>
                <a:sym typeface="Wingdings" pitchFamily="2" charset="2"/>
              </a:rPr>
              <a:t>systems</a:t>
            </a:r>
            <a:r>
              <a:rPr lang="fr-FR" sz="1200" kern="0" dirty="0">
                <a:solidFill>
                  <a:schemeClr val="tx1">
                    <a:lumMod val="75000"/>
                    <a:lumOff val="25000"/>
                  </a:schemeClr>
                </a:solidFill>
                <a:latin typeface="+mj-lt"/>
                <a:cs typeface="Century Gothic" pitchFamily="34" charset="0"/>
                <a:sym typeface="Wingdings" pitchFamily="2" charset="2"/>
              </a:rPr>
              <a:t>.</a:t>
            </a:r>
          </a:p>
          <a:p>
            <a:pPr marL="1588" indent="-1588">
              <a:spcBef>
                <a:spcPts val="0"/>
              </a:spcBef>
              <a:buNone/>
            </a:pPr>
            <a:r>
              <a:rPr lang="fr-FR" sz="1200" kern="0" dirty="0" err="1">
                <a:solidFill>
                  <a:schemeClr val="tx1">
                    <a:lumMod val="75000"/>
                    <a:lumOff val="25000"/>
                  </a:schemeClr>
                </a:solidFill>
                <a:latin typeface="+mj-lt"/>
                <a:cs typeface="Century Gothic" pitchFamily="34" charset="0"/>
                <a:sym typeface="Wingdings" pitchFamily="2" charset="2"/>
              </a:rPr>
              <a:t>Strong</a:t>
            </a:r>
            <a:r>
              <a:rPr lang="fr-FR" sz="1200" kern="0" dirty="0">
                <a:solidFill>
                  <a:schemeClr val="tx1">
                    <a:lumMod val="75000"/>
                    <a:lumOff val="25000"/>
                  </a:schemeClr>
                </a:solidFill>
                <a:latin typeface="+mj-lt"/>
                <a:cs typeface="Century Gothic" pitchFamily="34" charset="0"/>
                <a:sym typeface="Wingdings" pitchFamily="2" charset="2"/>
              </a:rPr>
              <a:t> </a:t>
            </a:r>
            <a:r>
              <a:rPr lang="fr-FR" sz="1200" kern="0" dirty="0" err="1">
                <a:solidFill>
                  <a:schemeClr val="tx1">
                    <a:lumMod val="75000"/>
                    <a:lumOff val="25000"/>
                  </a:schemeClr>
                </a:solidFill>
                <a:latin typeface="+mj-lt"/>
                <a:cs typeface="Century Gothic" pitchFamily="34" charset="0"/>
                <a:sym typeface="Wingdings" pitchFamily="2" charset="2"/>
              </a:rPr>
              <a:t>growth</a:t>
            </a:r>
            <a:r>
              <a:rPr lang="fr-FR" sz="1200" kern="0" dirty="0">
                <a:solidFill>
                  <a:schemeClr val="tx1">
                    <a:lumMod val="75000"/>
                    <a:lumOff val="25000"/>
                  </a:schemeClr>
                </a:solidFill>
                <a:latin typeface="+mj-lt"/>
                <a:cs typeface="Century Gothic" pitchFamily="34" charset="0"/>
                <a:sym typeface="Wingdings" pitchFamily="2" charset="2"/>
              </a:rPr>
              <a:t> in </a:t>
            </a:r>
            <a:r>
              <a:rPr lang="fr-FR" sz="1200" kern="0" dirty="0">
                <a:solidFill>
                  <a:schemeClr val="tx1">
                    <a:lumMod val="75000"/>
                    <a:lumOff val="25000"/>
                  </a:schemeClr>
                </a:solidFill>
                <a:latin typeface="+mj-lt"/>
                <a:cs typeface="Century Gothic" pitchFamily="34" charset="0"/>
              </a:rPr>
              <a:t>“</a:t>
            </a:r>
            <a:r>
              <a:rPr lang="fr-FR" sz="1200" kern="0" dirty="0" err="1">
                <a:solidFill>
                  <a:schemeClr val="tx1">
                    <a:lumMod val="75000"/>
                    <a:lumOff val="25000"/>
                  </a:schemeClr>
                </a:solidFill>
                <a:latin typeface="+mj-lt"/>
                <a:cs typeface="Century Gothic" pitchFamily="34" charset="0"/>
              </a:rPr>
              <a:t>launchers</a:t>
            </a:r>
            <a:r>
              <a:rPr lang="fr-FR" sz="1200" kern="0" dirty="0">
                <a:solidFill>
                  <a:schemeClr val="tx1">
                    <a:lumMod val="75000"/>
                    <a:lumOff val="25000"/>
                  </a:schemeClr>
                </a:solidFill>
                <a:latin typeface="+mj-lt"/>
                <a:cs typeface="Century Gothic" pitchFamily="34" charset="0"/>
              </a:rPr>
              <a:t>” </a:t>
            </a:r>
            <a:r>
              <a:rPr lang="fr-FR" sz="1200" kern="0" dirty="0" err="1">
                <a:solidFill>
                  <a:schemeClr val="tx1">
                    <a:lumMod val="75000"/>
                    <a:lumOff val="25000"/>
                  </a:schemeClr>
                </a:solidFill>
                <a:latin typeface="+mj-lt"/>
                <a:cs typeface="Century Gothic" pitchFamily="34" charset="0"/>
              </a:rPr>
              <a:t>activity</a:t>
            </a:r>
            <a:r>
              <a:rPr lang="fr-FR" sz="1200" kern="0" dirty="0">
                <a:solidFill>
                  <a:schemeClr val="tx1">
                    <a:lumMod val="75000"/>
                    <a:lumOff val="25000"/>
                  </a:schemeClr>
                </a:solidFill>
                <a:latin typeface="+mj-lt"/>
                <a:cs typeface="Century Gothic" pitchFamily="34" charset="0"/>
              </a:rPr>
              <a:t> in </a:t>
            </a:r>
            <a:r>
              <a:rPr lang="fr-FR" sz="1200" kern="0" dirty="0" err="1">
                <a:solidFill>
                  <a:schemeClr val="tx1">
                    <a:lumMod val="75000"/>
                    <a:lumOff val="25000"/>
                  </a:schemeClr>
                </a:solidFill>
                <a:latin typeface="+mj-lt"/>
                <a:cs typeface="Century Gothic" pitchFamily="34" charset="0"/>
              </a:rPr>
              <a:t>Space</a:t>
            </a:r>
            <a:r>
              <a:rPr lang="fr-FR" sz="1200" kern="0" dirty="0">
                <a:solidFill>
                  <a:schemeClr val="tx1">
                    <a:lumMod val="75000"/>
                    <a:lumOff val="25000"/>
                  </a:schemeClr>
                </a:solidFill>
                <a:latin typeface="+mj-lt"/>
                <a:cs typeface="Century Gothic" pitchFamily="34" charset="0"/>
              </a:rPr>
              <a:t> </a:t>
            </a:r>
            <a:r>
              <a:rPr lang="fr-FR" sz="1200" kern="0" dirty="0" err="1">
                <a:solidFill>
                  <a:schemeClr val="tx1">
                    <a:lumMod val="75000"/>
                    <a:lumOff val="25000"/>
                  </a:schemeClr>
                </a:solidFill>
                <a:latin typeface="+mj-lt"/>
                <a:cs typeface="Century Gothic" pitchFamily="34" charset="0"/>
              </a:rPr>
              <a:t>sector</a:t>
            </a:r>
            <a:r>
              <a:rPr lang="fr-FR" sz="1200" kern="0" dirty="0">
                <a:solidFill>
                  <a:schemeClr val="tx1">
                    <a:lumMod val="75000"/>
                    <a:lumOff val="25000"/>
                  </a:schemeClr>
                </a:solidFill>
                <a:latin typeface="+mj-lt"/>
                <a:cs typeface="Century Gothic" pitchFamily="34" charset="0"/>
                <a:sym typeface="Wingdings" pitchFamily="2" charset="2"/>
              </a:rPr>
              <a:t>.</a:t>
            </a:r>
          </a:p>
          <a:p>
            <a:pPr marL="1588" indent="-1588">
              <a:spcBef>
                <a:spcPts val="0"/>
              </a:spcBef>
              <a:buFont typeface="Arial"/>
              <a:buNone/>
            </a:pPr>
            <a:endParaRPr lang="fr-FR" sz="1400" kern="0" dirty="0" smtClean="0">
              <a:solidFill>
                <a:schemeClr val="tx1">
                  <a:lumMod val="75000"/>
                  <a:lumOff val="25000"/>
                </a:schemeClr>
              </a:solidFill>
              <a:latin typeface="+mj-lt"/>
              <a:cs typeface="Century Gothic" pitchFamily="34" charset="0"/>
              <a:sym typeface="Wingdings" pitchFamily="2" charset="2"/>
            </a:endParaRPr>
          </a:p>
          <a:p>
            <a:pPr marL="1588" indent="-1588">
              <a:spcBef>
                <a:spcPts val="0"/>
              </a:spcBef>
              <a:buNone/>
            </a:pPr>
            <a:r>
              <a:rPr lang="fr-FR" sz="1600" kern="0" dirty="0" err="1" smtClean="0">
                <a:solidFill>
                  <a:srgbClr val="0070C0"/>
                </a:solidFill>
                <a:latin typeface="+mj-lt"/>
                <a:cs typeface="Century Gothic" pitchFamily="34" charset="0"/>
                <a:sym typeface="Wingdings" pitchFamily="2" charset="2"/>
              </a:rPr>
              <a:t>Forecast</a:t>
            </a:r>
            <a:r>
              <a:rPr lang="fr-FR" sz="1600" kern="0" dirty="0" smtClean="0">
                <a:solidFill>
                  <a:srgbClr val="0070C0"/>
                </a:solidFill>
                <a:latin typeface="+mj-lt"/>
                <a:cs typeface="Century Gothic" pitchFamily="34" charset="0"/>
                <a:sym typeface="Wingdings" pitchFamily="2" charset="2"/>
              </a:rPr>
              <a:t> for 2017: </a:t>
            </a:r>
            <a:r>
              <a:rPr lang="fr-FR" sz="1600" kern="0" dirty="0" err="1" smtClean="0">
                <a:latin typeface="+mj-lt"/>
                <a:cs typeface="Century Gothic" pitchFamily="34" charset="0"/>
                <a:sym typeface="Wingdings" pitchFamily="2" charset="2"/>
              </a:rPr>
              <a:t>continued</a:t>
            </a:r>
            <a:r>
              <a:rPr lang="fr-FR" sz="1600" kern="0" dirty="0" smtClean="0">
                <a:latin typeface="+mj-lt"/>
                <a:cs typeface="Century Gothic" pitchFamily="34" charset="0"/>
                <a:sym typeface="Wingdings" pitchFamily="2" charset="2"/>
              </a:rPr>
              <a:t> </a:t>
            </a:r>
            <a:r>
              <a:rPr lang="fr-FR" sz="1600" kern="0" dirty="0" err="1" smtClean="0">
                <a:latin typeface="+mj-lt"/>
                <a:cs typeface="Century Gothic" pitchFamily="34" charset="0"/>
                <a:sym typeface="Wingdings" pitchFamily="2" charset="2"/>
              </a:rPr>
              <a:t>growth</a:t>
            </a:r>
            <a:endParaRPr lang="fr-FR" sz="1600" kern="0" dirty="0" smtClean="0">
              <a:latin typeface="+mj-lt"/>
              <a:cs typeface="Century Gothic" pitchFamily="34" charset="0"/>
              <a:sym typeface="Wingdings" pitchFamily="2" charset="2"/>
            </a:endParaRPr>
          </a:p>
        </p:txBody>
      </p:sp>
      <p:sp>
        <p:nvSpPr>
          <p:cNvPr id="44" name="Rectangle 7"/>
          <p:cNvSpPr>
            <a:spLocks noChangeArrowheads="1"/>
          </p:cNvSpPr>
          <p:nvPr/>
        </p:nvSpPr>
        <p:spPr bwMode="auto">
          <a:xfrm>
            <a:off x="31479" y="5424383"/>
            <a:ext cx="1452776" cy="523220"/>
          </a:xfrm>
          <a:prstGeom prst="rect">
            <a:avLst/>
          </a:prstGeom>
          <a:noFill/>
          <a:ln w="9525">
            <a:noFill/>
            <a:miter lim="800000"/>
            <a:headEnd/>
            <a:tailEnd/>
          </a:ln>
        </p:spPr>
        <p:txBody>
          <a:bodyPr wrap="square">
            <a:spAutoFit/>
          </a:bodyPr>
          <a:lstStyle/>
          <a:p>
            <a:pPr algn="ctr"/>
            <a:r>
              <a:rPr lang="fr-FR" sz="2800" b="1" dirty="0" smtClean="0">
                <a:solidFill>
                  <a:schemeClr val="bg1"/>
                </a:solidFill>
                <a:latin typeface="Century Gothic" pitchFamily="34" charset="0"/>
              </a:rPr>
              <a:t>15.7</a:t>
            </a:r>
            <a:r>
              <a:rPr lang="fr-FR" sz="2800" b="1" dirty="0" smtClean="0">
                <a:solidFill>
                  <a:schemeClr val="bg1"/>
                </a:solidFill>
                <a:latin typeface="Century Gothic" pitchFamily="34" charset="0"/>
                <a:ea typeface="Century Gothic" pitchFamily="34" charset="0"/>
                <a:cs typeface="Century Gothic" pitchFamily="34" charset="0"/>
              </a:rPr>
              <a:t>%</a:t>
            </a:r>
            <a:endParaRPr lang="fr-FR" sz="2800" b="1" dirty="0">
              <a:solidFill>
                <a:schemeClr val="bg1"/>
              </a:solidFill>
              <a:latin typeface="Century Gothic" pitchFamily="34" charset="0"/>
              <a:ea typeface="Century Gothic" pitchFamily="34" charset="0"/>
              <a:cs typeface="Century Gothic" pitchFamily="34" charset="0"/>
            </a:endParaRPr>
          </a:p>
        </p:txBody>
      </p:sp>
      <p:sp>
        <p:nvSpPr>
          <p:cNvPr id="45" name="Rectangle 7"/>
          <p:cNvSpPr>
            <a:spLocks noChangeArrowheads="1"/>
          </p:cNvSpPr>
          <p:nvPr/>
        </p:nvSpPr>
        <p:spPr bwMode="auto">
          <a:xfrm>
            <a:off x="1370695" y="2328302"/>
            <a:ext cx="1390650" cy="292388"/>
          </a:xfrm>
          <a:prstGeom prst="rect">
            <a:avLst/>
          </a:prstGeom>
          <a:noFill/>
          <a:ln w="9525">
            <a:noFill/>
            <a:miter lim="800000"/>
            <a:headEnd/>
            <a:tailEnd/>
          </a:ln>
        </p:spPr>
        <p:txBody>
          <a:bodyPr wrap="square">
            <a:spAutoFit/>
          </a:bodyPr>
          <a:lstStyle/>
          <a:p>
            <a:r>
              <a:rPr lang="fr-FR" sz="1300" b="1" dirty="0" smtClean="0">
                <a:solidFill>
                  <a:srgbClr val="0070C0"/>
                </a:solidFill>
                <a:latin typeface="Century Gothic" pitchFamily="34" charset="0"/>
              </a:rPr>
              <a:t>Automotive</a:t>
            </a:r>
            <a:endParaRPr lang="fr-FR" sz="1300" b="1" dirty="0">
              <a:solidFill>
                <a:srgbClr val="0070C0"/>
              </a:solidFill>
              <a:latin typeface="Century Gothic" pitchFamily="34" charset="0"/>
              <a:ea typeface="Century Gothic" pitchFamily="34" charset="0"/>
              <a:cs typeface="Century Gothic" pitchFamily="34" charset="0"/>
            </a:endParaRPr>
          </a:p>
        </p:txBody>
      </p:sp>
      <p:sp>
        <p:nvSpPr>
          <p:cNvPr id="46" name="Rectangle 7"/>
          <p:cNvSpPr>
            <a:spLocks noChangeArrowheads="1"/>
          </p:cNvSpPr>
          <p:nvPr/>
        </p:nvSpPr>
        <p:spPr bwMode="auto">
          <a:xfrm>
            <a:off x="1351372" y="3894333"/>
            <a:ext cx="1541829" cy="292388"/>
          </a:xfrm>
          <a:prstGeom prst="rect">
            <a:avLst/>
          </a:prstGeom>
          <a:noFill/>
          <a:ln w="9525">
            <a:noFill/>
            <a:miter lim="800000"/>
            <a:headEnd/>
            <a:tailEnd/>
          </a:ln>
        </p:spPr>
        <p:txBody>
          <a:bodyPr wrap="square">
            <a:spAutoFit/>
          </a:bodyPr>
          <a:lstStyle/>
          <a:p>
            <a:r>
              <a:rPr lang="fr-FR" sz="1300" b="1" dirty="0" smtClean="0">
                <a:solidFill>
                  <a:srgbClr val="0070C0"/>
                </a:solidFill>
                <a:latin typeface="Century Gothic" pitchFamily="34" charset="0"/>
              </a:rPr>
              <a:t>Rail/Naval</a:t>
            </a:r>
            <a:endParaRPr lang="fr-FR" sz="1300" b="1" dirty="0">
              <a:solidFill>
                <a:srgbClr val="0070C0"/>
              </a:solidFill>
              <a:latin typeface="Century Gothic" pitchFamily="34" charset="0"/>
              <a:ea typeface="Century Gothic" pitchFamily="34" charset="0"/>
              <a:cs typeface="Century Gothic" pitchFamily="34" charset="0"/>
            </a:endParaRPr>
          </a:p>
        </p:txBody>
      </p:sp>
      <p:sp>
        <p:nvSpPr>
          <p:cNvPr id="47" name="Rectangle 7"/>
          <p:cNvSpPr>
            <a:spLocks noChangeArrowheads="1"/>
          </p:cNvSpPr>
          <p:nvPr/>
        </p:nvSpPr>
        <p:spPr bwMode="auto">
          <a:xfrm>
            <a:off x="1364474" y="5290670"/>
            <a:ext cx="1427705" cy="492443"/>
          </a:xfrm>
          <a:prstGeom prst="rect">
            <a:avLst/>
          </a:prstGeom>
          <a:noFill/>
          <a:ln w="9525">
            <a:noFill/>
            <a:miter lim="800000"/>
            <a:headEnd/>
            <a:tailEnd/>
          </a:ln>
        </p:spPr>
        <p:txBody>
          <a:bodyPr wrap="square">
            <a:spAutoFit/>
          </a:bodyPr>
          <a:lstStyle/>
          <a:p>
            <a:r>
              <a:rPr lang="fr-FR" sz="1300" b="1" dirty="0" smtClean="0">
                <a:solidFill>
                  <a:srgbClr val="0070C0"/>
                </a:solidFill>
                <a:latin typeface="Century Gothic" pitchFamily="34" charset="0"/>
              </a:rPr>
              <a:t>Aerospace/</a:t>
            </a:r>
          </a:p>
          <a:p>
            <a:r>
              <a:rPr lang="fr-FR" sz="1300" b="1" dirty="0" err="1" smtClean="0">
                <a:solidFill>
                  <a:srgbClr val="0070C0"/>
                </a:solidFill>
                <a:latin typeface="Century Gothic" pitchFamily="34" charset="0"/>
              </a:rPr>
              <a:t>Space</a:t>
            </a:r>
            <a:endParaRPr lang="fr-FR" sz="1300" b="1" dirty="0">
              <a:solidFill>
                <a:srgbClr val="0070C0"/>
              </a:solidFill>
              <a:latin typeface="Century Gothic" pitchFamily="34" charset="0"/>
              <a:ea typeface="Century Gothic" pitchFamily="34" charset="0"/>
              <a:cs typeface="Century Gothic" pitchFamily="34" charset="0"/>
            </a:endParaRPr>
          </a:p>
        </p:txBody>
      </p:sp>
      <p:pic>
        <p:nvPicPr>
          <p:cNvPr id="24" name="Picture 2"/>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rot="2030633">
            <a:off x="1562741" y="4583683"/>
            <a:ext cx="457548" cy="457548"/>
          </a:xfrm>
          <a:prstGeom prst="rect">
            <a:avLst/>
          </a:prstGeom>
          <a:noFill/>
          <a:effectLst>
            <a:glow rad="127000">
              <a:schemeClr val="accent1">
                <a:alpha val="0"/>
              </a:schemeClr>
            </a:glow>
            <a:reflection stA="0" endPos="65000" dist="50800" dir="5400000" sy="-100000" algn="bl" rotWithShape="0"/>
          </a:effectLst>
          <a:extLst>
            <a:ext uri="{909E8E84-426E-40dd-AFC4-6F175D3DCCD1}">
              <a14:hiddenFill xmlns=""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 y="3070124"/>
            <a:ext cx="1415768" cy="1035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5" name="Rectangle 7"/>
          <p:cNvSpPr>
            <a:spLocks noChangeArrowheads="1"/>
          </p:cNvSpPr>
          <p:nvPr/>
        </p:nvSpPr>
        <p:spPr bwMode="auto">
          <a:xfrm>
            <a:off x="75449" y="3732021"/>
            <a:ext cx="1371599" cy="523220"/>
          </a:xfrm>
          <a:prstGeom prst="rect">
            <a:avLst/>
          </a:prstGeom>
          <a:noFill/>
          <a:ln w="9525">
            <a:noFill/>
            <a:miter lim="800000"/>
            <a:headEnd/>
            <a:tailEnd/>
          </a:ln>
        </p:spPr>
        <p:txBody>
          <a:bodyPr wrap="square">
            <a:spAutoFit/>
          </a:bodyPr>
          <a:lstStyle/>
          <a:p>
            <a:pPr algn="ctr"/>
            <a:r>
              <a:rPr lang="fr-FR" sz="2800" b="1" dirty="0" smtClean="0">
                <a:solidFill>
                  <a:schemeClr val="bg1"/>
                </a:solidFill>
                <a:latin typeface="Century Gothic" pitchFamily="34" charset="0"/>
              </a:rPr>
              <a:t>2.8</a:t>
            </a:r>
            <a:r>
              <a:rPr lang="fr-FR" sz="2800" b="1" dirty="0" smtClean="0">
                <a:solidFill>
                  <a:schemeClr val="bg1"/>
                </a:solidFill>
                <a:latin typeface="Century Gothic" pitchFamily="34" charset="0"/>
                <a:ea typeface="Century Gothic" pitchFamily="34" charset="0"/>
                <a:cs typeface="Century Gothic" pitchFamily="34" charset="0"/>
              </a:rPr>
              <a:t>%</a:t>
            </a:r>
            <a:endParaRPr lang="fr-FR" sz="2800" b="1" dirty="0">
              <a:solidFill>
                <a:schemeClr val="bg1"/>
              </a:solidFill>
              <a:latin typeface="Century Gothic" pitchFamily="34" charset="0"/>
              <a:ea typeface="Century Gothic" pitchFamily="34" charset="0"/>
              <a:cs typeface="Century Gothic" pitchFamily="34" charset="0"/>
            </a:endParaRPr>
          </a:p>
        </p:txBody>
      </p:sp>
    </p:spTree>
    <p:extLst>
      <p:ext uri="{BB962C8B-B14F-4D97-AF65-F5344CB8AC3E}">
        <p14:creationId xmlns:p14="http://schemas.microsoft.com/office/powerpoint/2010/main" val="3307040495"/>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398340" y="1469554"/>
            <a:ext cx="7452000" cy="1440000"/>
          </a:xfrm>
          <a:prstGeom prst="rect">
            <a:avLst/>
          </a:prstGeom>
          <a:solidFill>
            <a:srgbClr val="DBE5F1"/>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Rectangle 34"/>
          <p:cNvSpPr/>
          <p:nvPr/>
        </p:nvSpPr>
        <p:spPr>
          <a:xfrm>
            <a:off x="1391824" y="3090863"/>
            <a:ext cx="7452000" cy="1440000"/>
          </a:xfrm>
          <a:prstGeom prst="rect">
            <a:avLst/>
          </a:prstGeom>
          <a:solidFill>
            <a:srgbClr val="DBE5F1"/>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0" y="4734322"/>
            <a:ext cx="1430204" cy="144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 y="1461121"/>
            <a:ext cx="1410612" cy="144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2" name="Titre 55"/>
          <p:cNvSpPr>
            <a:spLocks noGrp="1"/>
          </p:cNvSpPr>
          <p:nvPr>
            <p:ph type="title"/>
          </p:nvPr>
        </p:nvSpPr>
        <p:spPr>
          <a:xfrm>
            <a:off x="385254" y="456873"/>
            <a:ext cx="7606840" cy="506985"/>
          </a:xfrm>
        </p:spPr>
        <p:txBody>
          <a:bodyPr/>
          <a:lstStyle/>
          <a:p>
            <a:r>
              <a:rPr lang="fr-FR" cap="small" dirty="0" smtClean="0"/>
              <a:t>Our </a:t>
            </a:r>
            <a:r>
              <a:rPr lang="fr-FR" cap="small" dirty="0" err="1" smtClean="0"/>
              <a:t>markets</a:t>
            </a:r>
            <a:endParaRPr lang="en-US" b="0" i="1" dirty="0"/>
          </a:p>
        </p:txBody>
      </p:sp>
      <p:sp>
        <p:nvSpPr>
          <p:cNvPr id="21" name="Rectangle 7"/>
          <p:cNvSpPr>
            <a:spLocks noChangeArrowheads="1"/>
          </p:cNvSpPr>
          <p:nvPr/>
        </p:nvSpPr>
        <p:spPr bwMode="auto">
          <a:xfrm>
            <a:off x="44497" y="4014523"/>
            <a:ext cx="1371600" cy="523220"/>
          </a:xfrm>
          <a:prstGeom prst="rect">
            <a:avLst/>
          </a:prstGeom>
          <a:noFill/>
          <a:ln w="9525">
            <a:noFill/>
            <a:miter lim="800000"/>
            <a:headEnd/>
            <a:tailEnd/>
          </a:ln>
        </p:spPr>
        <p:txBody>
          <a:bodyPr wrap="square">
            <a:spAutoFit/>
          </a:bodyPr>
          <a:lstStyle/>
          <a:p>
            <a:pPr algn="ctr"/>
            <a:r>
              <a:rPr lang="fr-FR" sz="2800" b="1" dirty="0" smtClean="0">
                <a:solidFill>
                  <a:schemeClr val="bg1"/>
                </a:solidFill>
                <a:latin typeface="Century Gothic" pitchFamily="34" charset="0"/>
              </a:rPr>
              <a:t>17,8</a:t>
            </a:r>
            <a:r>
              <a:rPr lang="fr-FR" sz="2800" b="1" dirty="0" smtClean="0">
                <a:solidFill>
                  <a:schemeClr val="bg1"/>
                </a:solidFill>
                <a:latin typeface="Century Gothic" pitchFamily="34" charset="0"/>
                <a:ea typeface="Century Gothic" pitchFamily="34" charset="0"/>
                <a:cs typeface="Century Gothic" pitchFamily="34" charset="0"/>
              </a:rPr>
              <a:t>%</a:t>
            </a:r>
            <a:endParaRPr lang="fr-FR" sz="2800" b="1" dirty="0">
              <a:solidFill>
                <a:schemeClr val="bg1"/>
              </a:solidFill>
              <a:latin typeface="Century Gothic" pitchFamily="34" charset="0"/>
            </a:endParaRPr>
          </a:p>
        </p:txBody>
      </p:sp>
      <p:sp>
        <p:nvSpPr>
          <p:cNvPr id="23" name="Rectangle 7"/>
          <p:cNvSpPr>
            <a:spLocks noChangeArrowheads="1"/>
          </p:cNvSpPr>
          <p:nvPr/>
        </p:nvSpPr>
        <p:spPr bwMode="auto">
          <a:xfrm>
            <a:off x="-13332" y="5668186"/>
            <a:ext cx="1371600" cy="523220"/>
          </a:xfrm>
          <a:prstGeom prst="rect">
            <a:avLst/>
          </a:prstGeom>
          <a:noFill/>
          <a:ln w="9525">
            <a:noFill/>
            <a:miter lim="800000"/>
            <a:headEnd/>
            <a:tailEnd/>
          </a:ln>
        </p:spPr>
        <p:txBody>
          <a:bodyPr wrap="square">
            <a:spAutoFit/>
          </a:bodyPr>
          <a:lstStyle/>
          <a:p>
            <a:pPr algn="ctr"/>
            <a:r>
              <a:rPr lang="fr-FR" sz="2800" b="1" dirty="0" smtClean="0">
                <a:solidFill>
                  <a:schemeClr val="bg1"/>
                </a:solidFill>
                <a:latin typeface="Century Gothic" pitchFamily="34" charset="0"/>
              </a:rPr>
              <a:t>18.3</a:t>
            </a:r>
            <a:r>
              <a:rPr lang="fr-FR" sz="2800" b="1" dirty="0" smtClean="0">
                <a:solidFill>
                  <a:schemeClr val="bg1"/>
                </a:solidFill>
                <a:latin typeface="Century Gothic" pitchFamily="34" charset="0"/>
                <a:ea typeface="Century Gothic" pitchFamily="34" charset="0"/>
                <a:cs typeface="Century Gothic" pitchFamily="34" charset="0"/>
              </a:rPr>
              <a:t>%</a:t>
            </a:r>
            <a:endParaRPr lang="fr-FR" sz="2800" b="1" dirty="0">
              <a:solidFill>
                <a:schemeClr val="bg1"/>
              </a:solidFill>
              <a:latin typeface="Century Gothic" pitchFamily="34" charset="0"/>
            </a:endParaRPr>
          </a:p>
        </p:txBody>
      </p:sp>
      <p:sp>
        <p:nvSpPr>
          <p:cNvPr id="26" name="Rectangle 7"/>
          <p:cNvSpPr>
            <a:spLocks noChangeArrowheads="1"/>
          </p:cNvSpPr>
          <p:nvPr/>
        </p:nvSpPr>
        <p:spPr bwMode="auto">
          <a:xfrm>
            <a:off x="1431842" y="2346375"/>
            <a:ext cx="1763482" cy="492443"/>
          </a:xfrm>
          <a:prstGeom prst="rect">
            <a:avLst/>
          </a:prstGeom>
          <a:noFill/>
          <a:ln w="9525">
            <a:noFill/>
            <a:miter lim="800000"/>
            <a:headEnd/>
            <a:tailEnd/>
          </a:ln>
        </p:spPr>
        <p:txBody>
          <a:bodyPr wrap="square">
            <a:spAutoFit/>
          </a:bodyPr>
          <a:lstStyle/>
          <a:p>
            <a:r>
              <a:rPr lang="fr-FR" sz="1300" b="1" dirty="0" err="1" smtClean="0">
                <a:solidFill>
                  <a:srgbClr val="0070C0"/>
                </a:solidFill>
                <a:latin typeface="Century Gothic" pitchFamily="34" charset="0"/>
              </a:rPr>
              <a:t>Energy</a:t>
            </a:r>
            <a:r>
              <a:rPr lang="fr-FR" sz="1300" b="1" dirty="0" smtClean="0">
                <a:solidFill>
                  <a:srgbClr val="0070C0"/>
                </a:solidFill>
                <a:latin typeface="Century Gothic" pitchFamily="34" charset="0"/>
              </a:rPr>
              <a:t> &amp; </a:t>
            </a:r>
          </a:p>
          <a:p>
            <a:r>
              <a:rPr lang="fr-FR" sz="1300" b="1" dirty="0" smtClean="0">
                <a:solidFill>
                  <a:srgbClr val="0070C0"/>
                </a:solidFill>
                <a:latin typeface="Century Gothic" pitchFamily="34" charset="0"/>
              </a:rPr>
              <a:t>Life Sciences</a:t>
            </a:r>
            <a:endParaRPr lang="fr-FR" sz="1300" b="1" dirty="0">
              <a:solidFill>
                <a:srgbClr val="0070C0"/>
              </a:solidFill>
              <a:latin typeface="Century Gothic" pitchFamily="34" charset="0"/>
              <a:ea typeface="Century Gothic" pitchFamily="34" charset="0"/>
              <a:cs typeface="Century Gothic" pitchFamily="34" charset="0"/>
            </a:endParaRPr>
          </a:p>
        </p:txBody>
      </p:sp>
      <p:sp>
        <p:nvSpPr>
          <p:cNvPr id="27" name="Espace réservé du contenu 5"/>
          <p:cNvSpPr txBox="1">
            <a:spLocks/>
          </p:cNvSpPr>
          <p:nvPr/>
        </p:nvSpPr>
        <p:spPr>
          <a:xfrm>
            <a:off x="2976695" y="3185638"/>
            <a:ext cx="5951344" cy="1580664"/>
          </a:xfrm>
          <a:prstGeom prst="rect">
            <a:avLst/>
          </a:prstGeom>
        </p:spPr>
        <p:txBody>
          <a:bodyPr/>
          <a:lstStyle>
            <a:lvl1pPr marL="342900" indent="-342900" algn="l" rtl="0" eaLnBrk="0" fontAlgn="base" hangingPunct="0">
              <a:spcBef>
                <a:spcPct val="20000"/>
              </a:spcBef>
              <a:spcAft>
                <a:spcPct val="0"/>
              </a:spcAft>
              <a:buSzPct val="100000"/>
              <a:buFont typeface="Arial"/>
              <a:buChar char="•"/>
              <a:defRPr sz="2000" b="1">
                <a:solidFill>
                  <a:schemeClr val="tx1"/>
                </a:solidFill>
                <a:latin typeface="Calibri" pitchFamily="34" charset="0"/>
                <a:ea typeface="ＭＳ Ｐゴシック" pitchFamily="62" charset="-128"/>
                <a:cs typeface="Calibri" pitchFamily="34" charset="0"/>
              </a:defRPr>
            </a:lvl1pPr>
            <a:lvl2pPr marL="742950" indent="-285750" algn="l" rtl="0" eaLnBrk="0" fontAlgn="base" hangingPunct="0">
              <a:spcBef>
                <a:spcPct val="20000"/>
              </a:spcBef>
              <a:spcAft>
                <a:spcPct val="0"/>
              </a:spcAft>
              <a:buClr>
                <a:srgbClr val="FF0000"/>
              </a:buClr>
              <a:buFont typeface="Wingdings" charset="2"/>
              <a:buChar char="§"/>
              <a:defRPr>
                <a:solidFill>
                  <a:schemeClr val="tx1"/>
                </a:solidFill>
                <a:latin typeface="Calibri" pitchFamily="34" charset="0"/>
                <a:ea typeface="ＭＳ Ｐゴシック" pitchFamily="62" charset="-128"/>
                <a:cs typeface="Calibri" pitchFamily="34" charset="0"/>
              </a:defRPr>
            </a:lvl2pPr>
            <a:lvl3pPr marL="1143000" indent="-228600" algn="l" rtl="0" eaLnBrk="0" fontAlgn="base" hangingPunct="0">
              <a:spcBef>
                <a:spcPct val="20000"/>
              </a:spcBef>
              <a:spcAft>
                <a:spcPct val="0"/>
              </a:spcAft>
              <a:buChar char="-"/>
              <a:defRPr sz="1400">
                <a:solidFill>
                  <a:schemeClr val="bg2"/>
                </a:solidFill>
                <a:latin typeface="Calibri" pitchFamily="34" charset="0"/>
                <a:ea typeface="ＭＳ Ｐゴシック" pitchFamily="62" charset="-128"/>
                <a:cs typeface="Calibri" pitchFamily="34" charset="0"/>
              </a:defRPr>
            </a:lvl3pPr>
            <a:lvl4pPr marL="1600200" indent="-228600" algn="l" rtl="0" eaLnBrk="0" fontAlgn="base" hangingPunct="0">
              <a:spcBef>
                <a:spcPct val="20000"/>
              </a:spcBef>
              <a:spcAft>
                <a:spcPct val="0"/>
              </a:spcAft>
              <a:buChar char="•"/>
              <a:defRPr sz="1400">
                <a:solidFill>
                  <a:schemeClr val="bg2"/>
                </a:solidFill>
                <a:latin typeface="Calibri" pitchFamily="34" charset="0"/>
                <a:ea typeface="ＭＳ Ｐゴシック" pitchFamily="62" charset="-128"/>
                <a:cs typeface="Calibri" pitchFamily="34" charset="0"/>
              </a:defRPr>
            </a:lvl4pPr>
            <a:lvl5pPr marL="2057400" indent="-228600" algn="l" rtl="0" eaLnBrk="0" fontAlgn="base" hangingPunct="0">
              <a:spcBef>
                <a:spcPct val="20000"/>
              </a:spcBef>
              <a:spcAft>
                <a:spcPct val="0"/>
              </a:spcAft>
              <a:buChar char="»"/>
              <a:defRPr sz="1400" i="1">
                <a:solidFill>
                  <a:schemeClr val="bg2"/>
                </a:solidFill>
                <a:latin typeface="Calibri" pitchFamily="34" charset="0"/>
                <a:ea typeface="ＭＳ Ｐゴシック" pitchFamily="62" charset="-128"/>
                <a:cs typeface="Calibri" pitchFamily="34" charset="0"/>
              </a:defRPr>
            </a:lvl5pPr>
            <a:lvl6pPr marL="2514600" indent="-228600" algn="l" rtl="0" fontAlgn="base">
              <a:spcBef>
                <a:spcPct val="20000"/>
              </a:spcBef>
              <a:spcAft>
                <a:spcPct val="0"/>
              </a:spcAft>
              <a:buChar char="»"/>
              <a:defRPr i="1">
                <a:solidFill>
                  <a:schemeClr val="bg2"/>
                </a:solidFill>
                <a:latin typeface="+mn-lt"/>
                <a:ea typeface="ＭＳ Ｐゴシック" pitchFamily="62" charset="-128"/>
              </a:defRPr>
            </a:lvl6pPr>
            <a:lvl7pPr marL="2971800" indent="-228600" algn="l" rtl="0" fontAlgn="base">
              <a:spcBef>
                <a:spcPct val="20000"/>
              </a:spcBef>
              <a:spcAft>
                <a:spcPct val="0"/>
              </a:spcAft>
              <a:buChar char="»"/>
              <a:defRPr i="1">
                <a:solidFill>
                  <a:schemeClr val="bg2"/>
                </a:solidFill>
                <a:latin typeface="+mn-lt"/>
                <a:ea typeface="ＭＳ Ｐゴシック" pitchFamily="62" charset="-128"/>
              </a:defRPr>
            </a:lvl7pPr>
            <a:lvl8pPr marL="3429000" indent="-228600" algn="l" rtl="0" fontAlgn="base">
              <a:spcBef>
                <a:spcPct val="20000"/>
              </a:spcBef>
              <a:spcAft>
                <a:spcPct val="0"/>
              </a:spcAft>
              <a:buChar char="»"/>
              <a:defRPr i="1">
                <a:solidFill>
                  <a:schemeClr val="bg2"/>
                </a:solidFill>
                <a:latin typeface="+mn-lt"/>
                <a:ea typeface="ＭＳ Ｐゴシック" pitchFamily="62" charset="-128"/>
              </a:defRPr>
            </a:lvl8pPr>
            <a:lvl9pPr marL="3886200" indent="-228600" algn="l" rtl="0" fontAlgn="base">
              <a:spcBef>
                <a:spcPct val="20000"/>
              </a:spcBef>
              <a:spcAft>
                <a:spcPct val="0"/>
              </a:spcAft>
              <a:buChar char="»"/>
              <a:defRPr i="1">
                <a:solidFill>
                  <a:schemeClr val="bg2"/>
                </a:solidFill>
                <a:latin typeface="+mn-lt"/>
                <a:ea typeface="ＭＳ Ｐゴシック" pitchFamily="62" charset="-128"/>
              </a:defRPr>
            </a:lvl9pPr>
          </a:lstStyle>
          <a:p>
            <a:pPr marL="1588" indent="-1588">
              <a:spcBef>
                <a:spcPts val="100"/>
              </a:spcBef>
              <a:buFont typeface="Arial"/>
              <a:buNone/>
            </a:pPr>
            <a:r>
              <a:rPr lang="fr-FR" sz="1400" kern="0" dirty="0" err="1" smtClean="0">
                <a:solidFill>
                  <a:schemeClr val="tx1">
                    <a:lumMod val="75000"/>
                    <a:lumOff val="25000"/>
                  </a:schemeClr>
                </a:solidFill>
                <a:latin typeface="+mn-lt"/>
                <a:cs typeface="Century Gothic" pitchFamily="34" charset="0"/>
                <a:sym typeface="Wingdings" pitchFamily="2" charset="2"/>
              </a:rPr>
              <a:t>Moderate</a:t>
            </a:r>
            <a:r>
              <a:rPr lang="fr-FR" sz="1400" kern="0" dirty="0" smtClean="0">
                <a:solidFill>
                  <a:schemeClr val="tx1">
                    <a:lumMod val="75000"/>
                    <a:lumOff val="25000"/>
                  </a:schemeClr>
                </a:solidFill>
                <a:latin typeface="+mn-lt"/>
                <a:cs typeface="Century Gothic" pitchFamily="34" charset="0"/>
                <a:sym typeface="Wingdings" pitchFamily="2" charset="2"/>
              </a:rPr>
              <a:t> </a:t>
            </a:r>
            <a:r>
              <a:rPr lang="fr-FR" sz="1400" kern="0" dirty="0" err="1" smtClean="0">
                <a:solidFill>
                  <a:schemeClr val="tx1">
                    <a:lumMod val="75000"/>
                    <a:lumOff val="25000"/>
                  </a:schemeClr>
                </a:solidFill>
                <a:latin typeface="+mn-lt"/>
                <a:cs typeface="Century Gothic" pitchFamily="34" charset="0"/>
                <a:sym typeface="Wingdings" pitchFamily="2" charset="2"/>
              </a:rPr>
              <a:t>decline</a:t>
            </a:r>
            <a:r>
              <a:rPr lang="fr-FR" sz="1400" kern="0" dirty="0" smtClean="0">
                <a:solidFill>
                  <a:schemeClr val="tx1">
                    <a:lumMod val="75000"/>
                    <a:lumOff val="25000"/>
                  </a:schemeClr>
                </a:solidFill>
                <a:latin typeface="+mn-lt"/>
                <a:cs typeface="Century Gothic" pitchFamily="34" charset="0"/>
                <a:sym typeface="Wingdings" pitchFamily="2" charset="2"/>
              </a:rPr>
              <a:t> in business </a:t>
            </a:r>
            <a:r>
              <a:rPr lang="fr-FR" sz="1400" kern="0" dirty="0" err="1" smtClean="0">
                <a:solidFill>
                  <a:schemeClr val="tx1">
                    <a:lumMod val="75000"/>
                    <a:lumOff val="25000"/>
                  </a:schemeClr>
                </a:solidFill>
                <a:latin typeface="+mn-lt"/>
                <a:cs typeface="Century Gothic" pitchFamily="34" charset="0"/>
                <a:sym typeface="Wingdings" pitchFamily="2" charset="2"/>
              </a:rPr>
              <a:t>with</a:t>
            </a:r>
            <a:r>
              <a:rPr lang="fr-FR" sz="1400" kern="0" dirty="0" smtClean="0">
                <a:solidFill>
                  <a:schemeClr val="tx1">
                    <a:lumMod val="75000"/>
                    <a:lumOff val="25000"/>
                  </a:schemeClr>
                </a:solidFill>
                <a:latin typeface="+mn-lt"/>
                <a:cs typeface="Century Gothic" pitchFamily="34" charset="0"/>
                <a:sym typeface="Wingdings" pitchFamily="2" charset="2"/>
              </a:rPr>
              <a:t> </a:t>
            </a:r>
            <a:r>
              <a:rPr lang="fr-FR" sz="1400" kern="0" dirty="0" err="1" smtClean="0">
                <a:solidFill>
                  <a:schemeClr val="tx1">
                    <a:lumMod val="75000"/>
                    <a:lumOff val="25000"/>
                  </a:schemeClr>
                </a:solidFill>
                <a:latin typeface="+mn-lt"/>
                <a:cs typeface="Century Gothic" pitchFamily="34" charset="0"/>
                <a:sym typeface="Wingdings" pitchFamily="2" charset="2"/>
              </a:rPr>
              <a:t>operators</a:t>
            </a:r>
            <a:r>
              <a:rPr lang="fr-FR" sz="1400" kern="0" dirty="0" smtClean="0">
                <a:solidFill>
                  <a:schemeClr val="tx1">
                    <a:lumMod val="75000"/>
                    <a:lumOff val="25000"/>
                  </a:schemeClr>
                </a:solidFill>
                <a:latin typeface="+mn-lt"/>
                <a:cs typeface="Century Gothic" pitchFamily="34" charset="0"/>
                <a:sym typeface="Wingdings" pitchFamily="2" charset="2"/>
              </a:rPr>
              <a:t> (</a:t>
            </a:r>
            <a:r>
              <a:rPr lang="fr-FR" sz="1400" kern="0" dirty="0" err="1" smtClean="0">
                <a:solidFill>
                  <a:schemeClr val="tx1">
                    <a:lumMod val="75000"/>
                    <a:lumOff val="25000"/>
                  </a:schemeClr>
                </a:solidFill>
                <a:latin typeface="+mn-lt"/>
                <a:cs typeface="Century Gothic" pitchFamily="34" charset="0"/>
                <a:sym typeface="Wingdings" pitchFamily="2" charset="2"/>
              </a:rPr>
              <a:t>outside</a:t>
            </a:r>
            <a:r>
              <a:rPr lang="fr-FR" sz="1400" kern="0" dirty="0" smtClean="0">
                <a:solidFill>
                  <a:schemeClr val="tx1">
                    <a:lumMod val="75000"/>
                    <a:lumOff val="25000"/>
                  </a:schemeClr>
                </a:solidFill>
                <a:latin typeface="+mn-lt"/>
                <a:cs typeface="Century Gothic" pitchFamily="34" charset="0"/>
                <a:sym typeface="Wingdings" pitchFamily="2" charset="2"/>
              </a:rPr>
              <a:t> France) and </a:t>
            </a:r>
            <a:r>
              <a:rPr lang="fr-FR" sz="1400" kern="0" dirty="0" err="1" smtClean="0">
                <a:solidFill>
                  <a:schemeClr val="tx1">
                    <a:lumMod val="75000"/>
                    <a:lumOff val="25000"/>
                  </a:schemeClr>
                </a:solidFill>
                <a:latin typeface="+mn-lt"/>
                <a:cs typeface="Century Gothic" pitchFamily="34" charset="0"/>
                <a:sym typeface="Wingdings" pitchFamily="2" charset="2"/>
              </a:rPr>
              <a:t>gradual</a:t>
            </a:r>
            <a:r>
              <a:rPr lang="fr-FR" sz="1400" kern="0" dirty="0" smtClean="0">
                <a:solidFill>
                  <a:schemeClr val="tx1">
                    <a:lumMod val="75000"/>
                    <a:lumOff val="25000"/>
                  </a:schemeClr>
                </a:solidFill>
                <a:latin typeface="+mn-lt"/>
                <a:cs typeface="Century Gothic" pitchFamily="34" charset="0"/>
                <a:sym typeface="Wingdings" pitchFamily="2" charset="2"/>
              </a:rPr>
              <a:t> </a:t>
            </a:r>
            <a:r>
              <a:rPr lang="fr-FR" sz="1400" kern="0" dirty="0" err="1" smtClean="0">
                <a:solidFill>
                  <a:schemeClr val="tx1">
                    <a:lumMod val="75000"/>
                    <a:lumOff val="25000"/>
                  </a:schemeClr>
                </a:solidFill>
                <a:latin typeface="+mn-lt"/>
                <a:cs typeface="Century Gothic" pitchFamily="34" charset="0"/>
                <a:sym typeface="Wingdings" pitchFamily="2" charset="2"/>
              </a:rPr>
              <a:t>recovery</a:t>
            </a:r>
            <a:r>
              <a:rPr lang="fr-FR" sz="1400" kern="0" dirty="0" smtClean="0">
                <a:solidFill>
                  <a:schemeClr val="tx1">
                    <a:lumMod val="75000"/>
                    <a:lumOff val="25000"/>
                  </a:schemeClr>
                </a:solidFill>
                <a:latin typeface="+mn-lt"/>
                <a:cs typeface="Century Gothic" pitchFamily="34" charset="0"/>
                <a:sym typeface="Wingdings" pitchFamily="2" charset="2"/>
              </a:rPr>
              <a:t> in business </a:t>
            </a:r>
            <a:r>
              <a:rPr lang="fr-FR" sz="1400" kern="0" dirty="0" err="1" smtClean="0">
                <a:solidFill>
                  <a:schemeClr val="tx1">
                    <a:lumMod val="75000"/>
                    <a:lumOff val="25000"/>
                  </a:schemeClr>
                </a:solidFill>
                <a:latin typeface="+mn-lt"/>
                <a:cs typeface="Century Gothic" pitchFamily="34" charset="0"/>
                <a:sym typeface="Wingdings" pitchFamily="2" charset="2"/>
              </a:rPr>
              <a:t>with</a:t>
            </a:r>
            <a:r>
              <a:rPr lang="fr-FR" sz="1400" kern="0" dirty="0" smtClean="0">
                <a:solidFill>
                  <a:schemeClr val="tx1">
                    <a:lumMod val="75000"/>
                    <a:lumOff val="25000"/>
                  </a:schemeClr>
                </a:solidFill>
                <a:latin typeface="+mn-lt"/>
                <a:cs typeface="Century Gothic" pitchFamily="34" charset="0"/>
                <a:sym typeface="Wingdings" pitchFamily="2" charset="2"/>
              </a:rPr>
              <a:t> </a:t>
            </a:r>
            <a:r>
              <a:rPr lang="fr-FR" sz="1400" kern="0" dirty="0" err="1" smtClean="0">
                <a:solidFill>
                  <a:schemeClr val="tx1">
                    <a:lumMod val="75000"/>
                    <a:lumOff val="25000"/>
                  </a:schemeClr>
                </a:solidFill>
                <a:latin typeface="+mn-lt"/>
                <a:cs typeface="Century Gothic" pitchFamily="34" charset="0"/>
                <a:sym typeface="Wingdings" pitchFamily="2" charset="2"/>
              </a:rPr>
              <a:t>equipment</a:t>
            </a:r>
            <a:r>
              <a:rPr lang="fr-FR" sz="1400" kern="0" dirty="0" smtClean="0">
                <a:solidFill>
                  <a:schemeClr val="tx1">
                    <a:lumMod val="75000"/>
                    <a:lumOff val="25000"/>
                  </a:schemeClr>
                </a:solidFill>
                <a:latin typeface="+mn-lt"/>
                <a:cs typeface="Century Gothic" pitchFamily="34" charset="0"/>
                <a:sym typeface="Wingdings" pitchFamily="2" charset="2"/>
              </a:rPr>
              <a:t> </a:t>
            </a:r>
            <a:r>
              <a:rPr lang="fr-FR" sz="1400" kern="0" dirty="0" err="1" smtClean="0">
                <a:solidFill>
                  <a:schemeClr val="tx1">
                    <a:lumMod val="75000"/>
                    <a:lumOff val="25000"/>
                  </a:schemeClr>
                </a:solidFill>
                <a:latin typeface="+mn-lt"/>
                <a:cs typeface="Century Gothic" pitchFamily="34" charset="0"/>
                <a:sym typeface="Wingdings" pitchFamily="2" charset="2"/>
              </a:rPr>
              <a:t>makers</a:t>
            </a:r>
            <a:r>
              <a:rPr lang="fr-FR" sz="1400" kern="0" dirty="0" smtClean="0">
                <a:solidFill>
                  <a:schemeClr val="tx1">
                    <a:lumMod val="75000"/>
                    <a:lumOff val="25000"/>
                  </a:schemeClr>
                </a:solidFill>
                <a:latin typeface="+mn-lt"/>
                <a:cs typeface="Century Gothic" pitchFamily="34" charset="0"/>
                <a:sym typeface="Wingdings" pitchFamily="2" charset="2"/>
              </a:rPr>
              <a:t> in Europe.</a:t>
            </a:r>
          </a:p>
          <a:p>
            <a:pPr marL="1588" indent="-1588">
              <a:spcBef>
                <a:spcPts val="100"/>
              </a:spcBef>
              <a:buFont typeface="Arial"/>
              <a:buNone/>
            </a:pPr>
            <a:endParaRPr lang="fr-FR" sz="1400" kern="0" dirty="0">
              <a:solidFill>
                <a:schemeClr val="tx1">
                  <a:lumMod val="75000"/>
                  <a:lumOff val="25000"/>
                </a:schemeClr>
              </a:solidFill>
              <a:latin typeface="+mn-lt"/>
              <a:cs typeface="Century Gothic" pitchFamily="34" charset="0"/>
              <a:sym typeface="Wingdings" pitchFamily="2" charset="2"/>
            </a:endParaRPr>
          </a:p>
          <a:p>
            <a:pPr marL="1588" indent="-1588">
              <a:spcBef>
                <a:spcPts val="100"/>
              </a:spcBef>
              <a:buNone/>
            </a:pPr>
            <a:r>
              <a:rPr lang="fr-FR" sz="1600" kern="0" dirty="0" err="1">
                <a:solidFill>
                  <a:srgbClr val="0070C0"/>
                </a:solidFill>
                <a:latin typeface="Century Gothic" panose="020B0502020202020204" pitchFamily="34" charset="0"/>
                <a:cs typeface="Century Gothic" pitchFamily="34" charset="0"/>
                <a:sym typeface="Wingdings" pitchFamily="2" charset="2"/>
              </a:rPr>
              <a:t>Forecast</a:t>
            </a:r>
            <a:r>
              <a:rPr lang="fr-FR" sz="1600" kern="0" dirty="0">
                <a:solidFill>
                  <a:srgbClr val="0070C0"/>
                </a:solidFill>
                <a:latin typeface="Century Gothic" panose="020B0502020202020204" pitchFamily="34" charset="0"/>
                <a:cs typeface="Century Gothic" pitchFamily="34" charset="0"/>
                <a:sym typeface="Wingdings" pitchFamily="2" charset="2"/>
              </a:rPr>
              <a:t> for 2017</a:t>
            </a:r>
            <a:r>
              <a:rPr lang="fr-FR" sz="1600" kern="0" dirty="0" smtClean="0">
                <a:solidFill>
                  <a:srgbClr val="0070C0"/>
                </a:solidFill>
                <a:latin typeface="Century Gothic" panose="020B0502020202020204" pitchFamily="34" charset="0"/>
                <a:cs typeface="Century Gothic" pitchFamily="34" charset="0"/>
                <a:sym typeface="Wingdings" pitchFamily="2" charset="2"/>
              </a:rPr>
              <a:t>: </a:t>
            </a:r>
            <a:r>
              <a:rPr lang="fr-FR" sz="1600" kern="0" dirty="0" err="1" smtClean="0">
                <a:latin typeface="Century Gothic" panose="020B0502020202020204" pitchFamily="34" charset="0"/>
                <a:cs typeface="Century Gothic" pitchFamily="34" charset="0"/>
                <a:sym typeface="Wingdings" pitchFamily="2" charset="2"/>
              </a:rPr>
              <a:t>very</a:t>
            </a:r>
            <a:r>
              <a:rPr lang="fr-FR" sz="1600" kern="0" dirty="0" smtClean="0">
                <a:latin typeface="Century Gothic" panose="020B0502020202020204" pitchFamily="34" charset="0"/>
                <a:cs typeface="Century Gothic" pitchFamily="34" charset="0"/>
                <a:sym typeface="Wingdings" pitchFamily="2" charset="2"/>
              </a:rPr>
              <a:t> </a:t>
            </a:r>
            <a:r>
              <a:rPr lang="fr-FR" sz="1600" kern="0" dirty="0" err="1" smtClean="0">
                <a:latin typeface="Century Gothic" panose="020B0502020202020204" pitchFamily="34" charset="0"/>
                <a:cs typeface="Century Gothic" pitchFamily="34" charset="0"/>
                <a:sym typeface="Wingdings" pitchFamily="2" charset="2"/>
              </a:rPr>
              <a:t>moderate</a:t>
            </a:r>
            <a:r>
              <a:rPr lang="fr-FR" sz="1600" kern="0" dirty="0" smtClean="0">
                <a:latin typeface="Century Gothic" panose="020B0502020202020204" pitchFamily="34" charset="0"/>
                <a:cs typeface="Century Gothic" pitchFamily="34" charset="0"/>
                <a:sym typeface="Wingdings" pitchFamily="2" charset="2"/>
              </a:rPr>
              <a:t> </a:t>
            </a:r>
            <a:r>
              <a:rPr lang="fr-FR" sz="1600" kern="0" dirty="0" err="1" smtClean="0">
                <a:latin typeface="Century Gothic" panose="020B0502020202020204" pitchFamily="34" charset="0"/>
                <a:cs typeface="Century Gothic" pitchFamily="34" charset="0"/>
                <a:sym typeface="Wingdings" pitchFamily="2" charset="2"/>
              </a:rPr>
              <a:t>growth</a:t>
            </a:r>
            <a:r>
              <a:rPr lang="fr-FR" sz="1600" kern="0" dirty="0" smtClean="0">
                <a:latin typeface="Century Gothic" panose="020B0502020202020204" pitchFamily="34" charset="0"/>
                <a:cs typeface="Century Gothic" pitchFamily="34" charset="0"/>
                <a:sym typeface="Wingdings" pitchFamily="2" charset="2"/>
              </a:rPr>
              <a:t> in business.</a:t>
            </a:r>
          </a:p>
        </p:txBody>
      </p:sp>
      <p:sp>
        <p:nvSpPr>
          <p:cNvPr id="28" name="Espace réservé du contenu 5"/>
          <p:cNvSpPr txBox="1">
            <a:spLocks/>
          </p:cNvSpPr>
          <p:nvPr/>
        </p:nvSpPr>
        <p:spPr>
          <a:xfrm>
            <a:off x="2971800" y="1669272"/>
            <a:ext cx="5896296" cy="973911"/>
          </a:xfrm>
          <a:prstGeom prst="rect">
            <a:avLst/>
          </a:prstGeom>
          <a:effectLst>
            <a:softEdge rad="12700"/>
          </a:effectLst>
        </p:spPr>
        <p:txBody>
          <a:bodyPr/>
          <a:lstStyle>
            <a:lvl1pPr marL="342900" indent="-342900" algn="l" rtl="0" eaLnBrk="0" fontAlgn="base" hangingPunct="0">
              <a:spcBef>
                <a:spcPct val="20000"/>
              </a:spcBef>
              <a:spcAft>
                <a:spcPct val="0"/>
              </a:spcAft>
              <a:buSzPct val="100000"/>
              <a:buFont typeface="Arial"/>
              <a:buChar char="•"/>
              <a:defRPr sz="2000" b="1">
                <a:solidFill>
                  <a:schemeClr val="tx1"/>
                </a:solidFill>
                <a:latin typeface="Calibri" pitchFamily="34" charset="0"/>
                <a:ea typeface="ＭＳ Ｐゴシック" pitchFamily="62" charset="-128"/>
                <a:cs typeface="Calibri" pitchFamily="34" charset="0"/>
              </a:defRPr>
            </a:lvl1pPr>
            <a:lvl2pPr marL="742950" indent="-285750" algn="l" rtl="0" eaLnBrk="0" fontAlgn="base" hangingPunct="0">
              <a:spcBef>
                <a:spcPct val="20000"/>
              </a:spcBef>
              <a:spcAft>
                <a:spcPct val="0"/>
              </a:spcAft>
              <a:buClr>
                <a:srgbClr val="FF0000"/>
              </a:buClr>
              <a:buFont typeface="Wingdings" charset="2"/>
              <a:buChar char="§"/>
              <a:defRPr>
                <a:solidFill>
                  <a:schemeClr val="tx1"/>
                </a:solidFill>
                <a:latin typeface="Calibri" pitchFamily="34" charset="0"/>
                <a:ea typeface="ＭＳ Ｐゴシック" pitchFamily="62" charset="-128"/>
                <a:cs typeface="Calibri" pitchFamily="34" charset="0"/>
              </a:defRPr>
            </a:lvl2pPr>
            <a:lvl3pPr marL="1143000" indent="-228600" algn="l" rtl="0" eaLnBrk="0" fontAlgn="base" hangingPunct="0">
              <a:spcBef>
                <a:spcPct val="20000"/>
              </a:spcBef>
              <a:spcAft>
                <a:spcPct val="0"/>
              </a:spcAft>
              <a:buChar char="-"/>
              <a:defRPr sz="1400">
                <a:solidFill>
                  <a:schemeClr val="bg2"/>
                </a:solidFill>
                <a:latin typeface="Calibri" pitchFamily="34" charset="0"/>
                <a:ea typeface="ＭＳ Ｐゴシック" pitchFamily="62" charset="-128"/>
                <a:cs typeface="Calibri" pitchFamily="34" charset="0"/>
              </a:defRPr>
            </a:lvl3pPr>
            <a:lvl4pPr marL="1600200" indent="-228600" algn="l" rtl="0" eaLnBrk="0" fontAlgn="base" hangingPunct="0">
              <a:spcBef>
                <a:spcPct val="20000"/>
              </a:spcBef>
              <a:spcAft>
                <a:spcPct val="0"/>
              </a:spcAft>
              <a:buChar char="•"/>
              <a:defRPr sz="1400">
                <a:solidFill>
                  <a:schemeClr val="bg2"/>
                </a:solidFill>
                <a:latin typeface="Calibri" pitchFamily="34" charset="0"/>
                <a:ea typeface="ＭＳ Ｐゴシック" pitchFamily="62" charset="-128"/>
                <a:cs typeface="Calibri" pitchFamily="34" charset="0"/>
              </a:defRPr>
            </a:lvl4pPr>
            <a:lvl5pPr marL="2057400" indent="-228600" algn="l" rtl="0" eaLnBrk="0" fontAlgn="base" hangingPunct="0">
              <a:spcBef>
                <a:spcPct val="20000"/>
              </a:spcBef>
              <a:spcAft>
                <a:spcPct val="0"/>
              </a:spcAft>
              <a:buChar char="»"/>
              <a:defRPr sz="1400" i="1">
                <a:solidFill>
                  <a:schemeClr val="bg2"/>
                </a:solidFill>
                <a:latin typeface="Calibri" pitchFamily="34" charset="0"/>
                <a:ea typeface="ＭＳ Ｐゴシック" pitchFamily="62" charset="-128"/>
                <a:cs typeface="Calibri" pitchFamily="34" charset="0"/>
              </a:defRPr>
            </a:lvl5pPr>
            <a:lvl6pPr marL="2514600" indent="-228600" algn="l" rtl="0" fontAlgn="base">
              <a:spcBef>
                <a:spcPct val="20000"/>
              </a:spcBef>
              <a:spcAft>
                <a:spcPct val="0"/>
              </a:spcAft>
              <a:buChar char="»"/>
              <a:defRPr i="1">
                <a:solidFill>
                  <a:schemeClr val="bg2"/>
                </a:solidFill>
                <a:latin typeface="+mn-lt"/>
                <a:ea typeface="ＭＳ Ｐゴシック" pitchFamily="62" charset="-128"/>
              </a:defRPr>
            </a:lvl6pPr>
            <a:lvl7pPr marL="2971800" indent="-228600" algn="l" rtl="0" fontAlgn="base">
              <a:spcBef>
                <a:spcPct val="20000"/>
              </a:spcBef>
              <a:spcAft>
                <a:spcPct val="0"/>
              </a:spcAft>
              <a:buChar char="»"/>
              <a:defRPr i="1">
                <a:solidFill>
                  <a:schemeClr val="bg2"/>
                </a:solidFill>
                <a:latin typeface="+mn-lt"/>
                <a:ea typeface="ＭＳ Ｐゴシック" pitchFamily="62" charset="-128"/>
              </a:defRPr>
            </a:lvl7pPr>
            <a:lvl8pPr marL="3429000" indent="-228600" algn="l" rtl="0" fontAlgn="base">
              <a:spcBef>
                <a:spcPct val="20000"/>
              </a:spcBef>
              <a:spcAft>
                <a:spcPct val="0"/>
              </a:spcAft>
              <a:buChar char="»"/>
              <a:defRPr i="1">
                <a:solidFill>
                  <a:schemeClr val="bg2"/>
                </a:solidFill>
                <a:latin typeface="+mn-lt"/>
                <a:ea typeface="ＭＳ Ｐゴシック" pitchFamily="62" charset="-128"/>
              </a:defRPr>
            </a:lvl8pPr>
            <a:lvl9pPr marL="3886200" indent="-228600" algn="l" rtl="0" fontAlgn="base">
              <a:spcBef>
                <a:spcPct val="20000"/>
              </a:spcBef>
              <a:spcAft>
                <a:spcPct val="0"/>
              </a:spcAft>
              <a:buChar char="»"/>
              <a:defRPr i="1">
                <a:solidFill>
                  <a:schemeClr val="bg2"/>
                </a:solidFill>
                <a:latin typeface="+mn-lt"/>
                <a:ea typeface="ＭＳ Ｐゴシック" pitchFamily="62" charset="-128"/>
              </a:defRPr>
            </a:lvl9pPr>
          </a:lstStyle>
          <a:p>
            <a:pPr marL="1588" indent="-1588">
              <a:buNone/>
            </a:pPr>
            <a:r>
              <a:rPr lang="fr-FR" sz="1400" kern="0" dirty="0" err="1" smtClean="0">
                <a:solidFill>
                  <a:schemeClr val="tx1">
                    <a:lumMod val="75000"/>
                    <a:lumOff val="25000"/>
                  </a:schemeClr>
                </a:solidFill>
                <a:latin typeface="+mj-lt"/>
                <a:cs typeface="Century Gothic" pitchFamily="34" charset="0"/>
                <a:sym typeface="Wingdings" pitchFamily="2" charset="2"/>
              </a:rPr>
              <a:t>Marked</a:t>
            </a:r>
            <a:r>
              <a:rPr lang="fr-FR" sz="1400" kern="0" dirty="0" smtClean="0">
                <a:solidFill>
                  <a:schemeClr val="tx1">
                    <a:lumMod val="75000"/>
                    <a:lumOff val="25000"/>
                  </a:schemeClr>
                </a:solidFill>
                <a:latin typeface="+mj-lt"/>
                <a:cs typeface="Century Gothic" pitchFamily="34" charset="0"/>
                <a:sym typeface="Wingdings" pitchFamily="2" charset="2"/>
              </a:rPr>
              <a:t> </a:t>
            </a:r>
            <a:r>
              <a:rPr lang="fr-FR" sz="1400" kern="0" dirty="0" err="1" smtClean="0">
                <a:solidFill>
                  <a:schemeClr val="tx1">
                    <a:lumMod val="75000"/>
                    <a:lumOff val="25000"/>
                  </a:schemeClr>
                </a:solidFill>
                <a:latin typeface="+mj-lt"/>
                <a:cs typeface="Century Gothic" pitchFamily="34" charset="0"/>
                <a:sym typeface="Wingdings" pitchFamily="2" charset="2"/>
              </a:rPr>
              <a:t>decline</a:t>
            </a:r>
            <a:r>
              <a:rPr lang="fr-FR" sz="1400" kern="0" dirty="0" smtClean="0">
                <a:solidFill>
                  <a:schemeClr val="tx1">
                    <a:lumMod val="75000"/>
                    <a:lumOff val="25000"/>
                  </a:schemeClr>
                </a:solidFill>
                <a:latin typeface="+mj-lt"/>
                <a:cs typeface="Century Gothic" pitchFamily="34" charset="0"/>
                <a:sym typeface="Wingdings" pitchFamily="2" charset="2"/>
              </a:rPr>
              <a:t> (</a:t>
            </a:r>
            <a:r>
              <a:rPr lang="fr-FR" sz="1400" kern="0" dirty="0">
                <a:solidFill>
                  <a:schemeClr val="tx1">
                    <a:lumMod val="75000"/>
                    <a:lumOff val="25000"/>
                  </a:schemeClr>
                </a:solidFill>
                <a:latin typeface="+mj-lt"/>
                <a:cs typeface="Century Gothic" pitchFamily="34" charset="0"/>
                <a:sym typeface="Wingdings" pitchFamily="2" charset="2"/>
              </a:rPr>
              <a:t>≈20%) </a:t>
            </a:r>
            <a:r>
              <a:rPr lang="fr-FR" sz="1400" kern="0" dirty="0" smtClean="0">
                <a:solidFill>
                  <a:schemeClr val="tx1">
                    <a:lumMod val="75000"/>
                    <a:lumOff val="25000"/>
                  </a:schemeClr>
                </a:solidFill>
                <a:latin typeface="+mj-lt"/>
                <a:cs typeface="Century Gothic" pitchFamily="34" charset="0"/>
                <a:sym typeface="Wingdings" pitchFamily="2" charset="2"/>
              </a:rPr>
              <a:t>in </a:t>
            </a:r>
            <a:r>
              <a:rPr lang="fr-FR" sz="1400" kern="0" dirty="0" err="1" smtClean="0">
                <a:solidFill>
                  <a:schemeClr val="tx1">
                    <a:lumMod val="75000"/>
                    <a:lumOff val="25000"/>
                  </a:schemeClr>
                </a:solidFill>
                <a:latin typeface="+mj-lt"/>
                <a:cs typeface="Century Gothic" pitchFamily="34" charset="0"/>
                <a:sym typeface="Wingdings" pitchFamily="2" charset="2"/>
              </a:rPr>
              <a:t>Oil</a:t>
            </a:r>
            <a:r>
              <a:rPr lang="fr-FR" sz="1400" kern="0" dirty="0" smtClean="0">
                <a:solidFill>
                  <a:schemeClr val="tx1">
                    <a:lumMod val="75000"/>
                    <a:lumOff val="25000"/>
                  </a:schemeClr>
                </a:solidFill>
                <a:latin typeface="+mj-lt"/>
                <a:cs typeface="Century Gothic" pitchFamily="34" charset="0"/>
                <a:sym typeface="Wingdings" pitchFamily="2" charset="2"/>
              </a:rPr>
              <a:t> &amp; </a:t>
            </a:r>
            <a:r>
              <a:rPr lang="fr-FR" sz="1400" kern="0" dirty="0" err="1" smtClean="0">
                <a:solidFill>
                  <a:schemeClr val="tx1">
                    <a:lumMod val="75000"/>
                    <a:lumOff val="25000"/>
                  </a:schemeClr>
                </a:solidFill>
                <a:latin typeface="+mj-lt"/>
                <a:cs typeface="Century Gothic" pitchFamily="34" charset="0"/>
                <a:sym typeface="Wingdings" pitchFamily="2" charset="2"/>
              </a:rPr>
              <a:t>Gas</a:t>
            </a:r>
            <a:r>
              <a:rPr lang="fr-FR" sz="1400" kern="0" dirty="0" smtClean="0">
                <a:solidFill>
                  <a:schemeClr val="tx1">
                    <a:lumMod val="75000"/>
                    <a:lumOff val="25000"/>
                  </a:schemeClr>
                </a:solidFill>
                <a:latin typeface="+mj-lt"/>
                <a:cs typeface="Century Gothic" pitchFamily="34" charset="0"/>
                <a:sym typeface="Wingdings" pitchFamily="2" charset="2"/>
              </a:rPr>
              <a:t> and </a:t>
            </a:r>
            <a:r>
              <a:rPr lang="fr-FR" sz="1400" kern="0" dirty="0" err="1" smtClean="0">
                <a:solidFill>
                  <a:schemeClr val="tx1">
                    <a:lumMod val="75000"/>
                    <a:lumOff val="25000"/>
                  </a:schemeClr>
                </a:solidFill>
                <a:latin typeface="+mj-lt"/>
                <a:cs typeface="Century Gothic" pitchFamily="34" charset="0"/>
                <a:sym typeface="Wingdings" pitchFamily="2" charset="2"/>
              </a:rPr>
              <a:t>Nuclear</a:t>
            </a:r>
            <a:r>
              <a:rPr lang="fr-FR" sz="1400" kern="0" dirty="0" smtClean="0">
                <a:solidFill>
                  <a:schemeClr val="tx1">
                    <a:lumMod val="75000"/>
                    <a:lumOff val="25000"/>
                  </a:schemeClr>
                </a:solidFill>
                <a:latin typeface="+mj-lt"/>
                <a:cs typeface="Century Gothic" pitchFamily="34" charset="0"/>
                <a:sym typeface="Wingdings" pitchFamily="2" charset="2"/>
              </a:rPr>
              <a:t>.</a:t>
            </a:r>
          </a:p>
          <a:p>
            <a:pPr marL="1588" indent="-1588">
              <a:buNone/>
            </a:pPr>
            <a:r>
              <a:rPr lang="fr-FR" sz="1400" kern="0" dirty="0" err="1" smtClean="0">
                <a:solidFill>
                  <a:schemeClr val="tx1">
                    <a:lumMod val="75000"/>
                    <a:lumOff val="25000"/>
                  </a:schemeClr>
                </a:solidFill>
                <a:latin typeface="+mj-lt"/>
                <a:cs typeface="Century Gothic" pitchFamily="34" charset="0"/>
                <a:sym typeface="Wingdings" pitchFamily="2" charset="2"/>
              </a:rPr>
              <a:t>Continued</a:t>
            </a:r>
            <a:r>
              <a:rPr lang="fr-FR" sz="1400" kern="0" dirty="0" smtClean="0">
                <a:solidFill>
                  <a:schemeClr val="tx1">
                    <a:lumMod val="75000"/>
                    <a:lumOff val="25000"/>
                  </a:schemeClr>
                </a:solidFill>
                <a:latin typeface="+mj-lt"/>
                <a:cs typeface="Century Gothic" pitchFamily="34" charset="0"/>
                <a:sym typeface="Wingdings" pitchFamily="2" charset="2"/>
              </a:rPr>
              <a:t> </a:t>
            </a:r>
            <a:r>
              <a:rPr lang="fr-FR" sz="1400" kern="0" dirty="0" err="1" smtClean="0">
                <a:solidFill>
                  <a:schemeClr val="tx1">
                    <a:lumMod val="75000"/>
                    <a:lumOff val="25000"/>
                  </a:schemeClr>
                </a:solidFill>
                <a:latin typeface="+mj-lt"/>
                <a:cs typeface="Century Gothic" pitchFamily="34" charset="0"/>
                <a:sym typeface="Wingdings" pitchFamily="2" charset="2"/>
              </a:rPr>
              <a:t>growth</a:t>
            </a:r>
            <a:r>
              <a:rPr lang="fr-FR" sz="1400" kern="0" dirty="0">
                <a:solidFill>
                  <a:schemeClr val="tx1">
                    <a:lumMod val="75000"/>
                    <a:lumOff val="25000"/>
                  </a:schemeClr>
                </a:solidFill>
                <a:latin typeface="+mj-lt"/>
                <a:cs typeface="Century Gothic" pitchFamily="34" charset="0"/>
                <a:sym typeface="Wingdings" pitchFamily="2" charset="2"/>
              </a:rPr>
              <a:t> </a:t>
            </a:r>
            <a:r>
              <a:rPr lang="fr-FR" sz="1400" kern="0" dirty="0" smtClean="0">
                <a:solidFill>
                  <a:schemeClr val="tx1">
                    <a:lumMod val="75000"/>
                    <a:lumOff val="25000"/>
                  </a:schemeClr>
                </a:solidFill>
                <a:latin typeface="+mj-lt"/>
                <a:cs typeface="Century Gothic" pitchFamily="34" charset="0"/>
                <a:sym typeface="Wingdings" pitchFamily="2" charset="2"/>
              </a:rPr>
              <a:t>(</a:t>
            </a:r>
            <a:r>
              <a:rPr lang="fr-FR" sz="1400" kern="0" dirty="0">
                <a:solidFill>
                  <a:schemeClr val="tx1">
                    <a:lumMod val="75000"/>
                    <a:lumOff val="25000"/>
                  </a:schemeClr>
                </a:solidFill>
                <a:latin typeface="+mj-lt"/>
                <a:cs typeface="Century Gothic" pitchFamily="34" charset="0"/>
                <a:sym typeface="Wingdings" pitchFamily="2" charset="2"/>
              </a:rPr>
              <a:t>≈20%) </a:t>
            </a:r>
            <a:r>
              <a:rPr lang="en-US" sz="1400" dirty="0">
                <a:latin typeface="+mj-lt"/>
              </a:rPr>
              <a:t>in Pharmacy and Medical equipment</a:t>
            </a:r>
            <a:r>
              <a:rPr lang="en-US" sz="1400" dirty="0" smtClean="0">
                <a:latin typeface="+mj-lt"/>
              </a:rPr>
              <a:t>.</a:t>
            </a:r>
          </a:p>
          <a:p>
            <a:pPr marL="1588" indent="-1588">
              <a:buNone/>
            </a:pPr>
            <a:r>
              <a:rPr lang="fr-FR" sz="1600" kern="0" dirty="0" err="1">
                <a:solidFill>
                  <a:srgbClr val="0070C0"/>
                </a:solidFill>
                <a:latin typeface="+mj-lt"/>
                <a:cs typeface="Century Gothic" pitchFamily="34" charset="0"/>
                <a:sym typeface="Wingdings" pitchFamily="2" charset="2"/>
              </a:rPr>
              <a:t>Forecast</a:t>
            </a:r>
            <a:r>
              <a:rPr lang="fr-FR" sz="1600" kern="0" dirty="0">
                <a:solidFill>
                  <a:srgbClr val="0070C0"/>
                </a:solidFill>
                <a:latin typeface="+mj-lt"/>
                <a:cs typeface="Century Gothic" pitchFamily="34" charset="0"/>
                <a:sym typeface="Wingdings" pitchFamily="2" charset="2"/>
              </a:rPr>
              <a:t> for 2017: </a:t>
            </a:r>
            <a:r>
              <a:rPr lang="en-US" sz="1600" dirty="0">
                <a:latin typeface="+mj-lt"/>
              </a:rPr>
              <a:t>gradual </a:t>
            </a:r>
            <a:r>
              <a:rPr lang="en-US" sz="1600" dirty="0" err="1">
                <a:latin typeface="+mj-lt"/>
              </a:rPr>
              <a:t>stablization</a:t>
            </a:r>
            <a:r>
              <a:rPr lang="en-US" sz="1600" dirty="0">
                <a:latin typeface="+mj-lt"/>
              </a:rPr>
              <a:t> in Oil &amp; Gas; </a:t>
            </a:r>
            <a:r>
              <a:rPr lang="en-US" sz="1600" dirty="0" smtClean="0">
                <a:latin typeface="+mj-lt"/>
              </a:rPr>
              <a:t>continued growth </a:t>
            </a:r>
            <a:r>
              <a:rPr lang="en-US" sz="1600" dirty="0">
                <a:latin typeface="+mj-lt"/>
              </a:rPr>
              <a:t>in Life Sciences.</a:t>
            </a:r>
            <a:endParaRPr lang="en-US" sz="1600" dirty="0" smtClean="0">
              <a:latin typeface="+mj-lt"/>
            </a:endParaRPr>
          </a:p>
          <a:p>
            <a:pPr marL="1588" indent="-1588">
              <a:buNone/>
            </a:pPr>
            <a:endParaRPr lang="fr-FR" sz="1600" kern="0" dirty="0" smtClean="0">
              <a:solidFill>
                <a:schemeClr val="tx1">
                  <a:lumMod val="75000"/>
                  <a:lumOff val="25000"/>
                </a:schemeClr>
              </a:solidFill>
              <a:latin typeface="+mn-lt"/>
              <a:cs typeface="Century Gothic" pitchFamily="34" charset="0"/>
              <a:sym typeface="Wingdings" pitchFamily="2" charset="2"/>
            </a:endParaRPr>
          </a:p>
        </p:txBody>
      </p:sp>
      <p:sp>
        <p:nvSpPr>
          <p:cNvPr id="22" name="Rectangle 21"/>
          <p:cNvSpPr/>
          <p:nvPr/>
        </p:nvSpPr>
        <p:spPr>
          <a:xfrm>
            <a:off x="1389472" y="4727790"/>
            <a:ext cx="7452000" cy="1440000"/>
          </a:xfrm>
          <a:prstGeom prst="rect">
            <a:avLst/>
          </a:prstGeom>
          <a:solidFill>
            <a:srgbClr val="DBE5F1"/>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endParaRPr lang="fr-FR" dirty="0"/>
          </a:p>
        </p:txBody>
      </p:sp>
      <p:pic>
        <p:nvPicPr>
          <p:cNvPr id="2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1" y="3081516"/>
            <a:ext cx="1410206" cy="144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0" name="Espace réservé du contenu 5"/>
          <p:cNvSpPr txBox="1">
            <a:spLocks/>
          </p:cNvSpPr>
          <p:nvPr/>
        </p:nvSpPr>
        <p:spPr>
          <a:xfrm>
            <a:off x="3048000" y="4864963"/>
            <a:ext cx="5808735" cy="1246792"/>
          </a:xfrm>
          <a:prstGeom prst="rect">
            <a:avLst/>
          </a:prstGeom>
        </p:spPr>
        <p:txBody>
          <a:bodyPr/>
          <a:lstStyle>
            <a:lvl1pPr marL="342900" indent="-342900" algn="l" rtl="0" eaLnBrk="0" fontAlgn="base" hangingPunct="0">
              <a:spcBef>
                <a:spcPct val="20000"/>
              </a:spcBef>
              <a:spcAft>
                <a:spcPct val="0"/>
              </a:spcAft>
              <a:buSzPct val="100000"/>
              <a:buFont typeface="Arial"/>
              <a:buChar char="•"/>
              <a:defRPr sz="2000" b="1">
                <a:solidFill>
                  <a:schemeClr val="tx1"/>
                </a:solidFill>
                <a:latin typeface="Calibri" pitchFamily="34" charset="0"/>
                <a:ea typeface="ＭＳ Ｐゴシック" pitchFamily="62" charset="-128"/>
                <a:cs typeface="Calibri" pitchFamily="34" charset="0"/>
              </a:defRPr>
            </a:lvl1pPr>
            <a:lvl2pPr marL="742950" indent="-285750" algn="l" rtl="0" eaLnBrk="0" fontAlgn="base" hangingPunct="0">
              <a:spcBef>
                <a:spcPct val="20000"/>
              </a:spcBef>
              <a:spcAft>
                <a:spcPct val="0"/>
              </a:spcAft>
              <a:buClr>
                <a:srgbClr val="FF0000"/>
              </a:buClr>
              <a:buFont typeface="Wingdings" charset="2"/>
              <a:buChar char="§"/>
              <a:defRPr>
                <a:solidFill>
                  <a:schemeClr val="tx1"/>
                </a:solidFill>
                <a:latin typeface="Calibri" pitchFamily="34" charset="0"/>
                <a:ea typeface="ＭＳ Ｐゴシック" pitchFamily="62" charset="-128"/>
                <a:cs typeface="Calibri" pitchFamily="34" charset="0"/>
              </a:defRPr>
            </a:lvl2pPr>
            <a:lvl3pPr marL="1143000" indent="-228600" algn="l" rtl="0" eaLnBrk="0" fontAlgn="base" hangingPunct="0">
              <a:spcBef>
                <a:spcPct val="20000"/>
              </a:spcBef>
              <a:spcAft>
                <a:spcPct val="0"/>
              </a:spcAft>
              <a:buChar char="-"/>
              <a:defRPr sz="1400">
                <a:solidFill>
                  <a:schemeClr val="bg2"/>
                </a:solidFill>
                <a:latin typeface="Calibri" pitchFamily="34" charset="0"/>
                <a:ea typeface="ＭＳ Ｐゴシック" pitchFamily="62" charset="-128"/>
                <a:cs typeface="Calibri" pitchFamily="34" charset="0"/>
              </a:defRPr>
            </a:lvl3pPr>
            <a:lvl4pPr marL="1600200" indent="-228600" algn="l" rtl="0" eaLnBrk="0" fontAlgn="base" hangingPunct="0">
              <a:spcBef>
                <a:spcPct val="20000"/>
              </a:spcBef>
              <a:spcAft>
                <a:spcPct val="0"/>
              </a:spcAft>
              <a:buChar char="•"/>
              <a:defRPr sz="1400">
                <a:solidFill>
                  <a:schemeClr val="bg2"/>
                </a:solidFill>
                <a:latin typeface="Calibri" pitchFamily="34" charset="0"/>
                <a:ea typeface="ＭＳ Ｐゴシック" pitchFamily="62" charset="-128"/>
                <a:cs typeface="Calibri" pitchFamily="34" charset="0"/>
              </a:defRPr>
            </a:lvl4pPr>
            <a:lvl5pPr marL="2057400" indent="-228600" algn="l" rtl="0" eaLnBrk="0" fontAlgn="base" hangingPunct="0">
              <a:spcBef>
                <a:spcPct val="20000"/>
              </a:spcBef>
              <a:spcAft>
                <a:spcPct val="0"/>
              </a:spcAft>
              <a:buChar char="»"/>
              <a:defRPr sz="1400" i="1">
                <a:solidFill>
                  <a:schemeClr val="bg2"/>
                </a:solidFill>
                <a:latin typeface="Calibri" pitchFamily="34" charset="0"/>
                <a:ea typeface="ＭＳ Ｐゴシック" pitchFamily="62" charset="-128"/>
                <a:cs typeface="Calibri" pitchFamily="34" charset="0"/>
              </a:defRPr>
            </a:lvl5pPr>
            <a:lvl6pPr marL="2514600" indent="-228600" algn="l" rtl="0" fontAlgn="base">
              <a:spcBef>
                <a:spcPct val="20000"/>
              </a:spcBef>
              <a:spcAft>
                <a:spcPct val="0"/>
              </a:spcAft>
              <a:buChar char="»"/>
              <a:defRPr i="1">
                <a:solidFill>
                  <a:schemeClr val="bg2"/>
                </a:solidFill>
                <a:latin typeface="+mn-lt"/>
                <a:ea typeface="ＭＳ Ｐゴシック" pitchFamily="62" charset="-128"/>
              </a:defRPr>
            </a:lvl6pPr>
            <a:lvl7pPr marL="2971800" indent="-228600" algn="l" rtl="0" fontAlgn="base">
              <a:spcBef>
                <a:spcPct val="20000"/>
              </a:spcBef>
              <a:spcAft>
                <a:spcPct val="0"/>
              </a:spcAft>
              <a:buChar char="»"/>
              <a:defRPr i="1">
                <a:solidFill>
                  <a:schemeClr val="bg2"/>
                </a:solidFill>
                <a:latin typeface="+mn-lt"/>
                <a:ea typeface="ＭＳ Ｐゴシック" pitchFamily="62" charset="-128"/>
              </a:defRPr>
            </a:lvl7pPr>
            <a:lvl8pPr marL="3429000" indent="-228600" algn="l" rtl="0" fontAlgn="base">
              <a:spcBef>
                <a:spcPct val="20000"/>
              </a:spcBef>
              <a:spcAft>
                <a:spcPct val="0"/>
              </a:spcAft>
              <a:buChar char="»"/>
              <a:defRPr i="1">
                <a:solidFill>
                  <a:schemeClr val="bg2"/>
                </a:solidFill>
                <a:latin typeface="+mn-lt"/>
                <a:ea typeface="ＭＳ Ｐゴシック" pitchFamily="62" charset="-128"/>
              </a:defRPr>
            </a:lvl8pPr>
            <a:lvl9pPr marL="3886200" indent="-228600" algn="l" rtl="0" fontAlgn="base">
              <a:spcBef>
                <a:spcPct val="20000"/>
              </a:spcBef>
              <a:spcAft>
                <a:spcPct val="0"/>
              </a:spcAft>
              <a:buChar char="»"/>
              <a:defRPr i="1">
                <a:solidFill>
                  <a:schemeClr val="bg2"/>
                </a:solidFill>
                <a:latin typeface="+mn-lt"/>
                <a:ea typeface="ＭＳ Ｐゴシック" pitchFamily="62" charset="-128"/>
              </a:defRPr>
            </a:lvl9pPr>
          </a:lstStyle>
          <a:p>
            <a:pPr marL="1588" indent="-1588">
              <a:spcBef>
                <a:spcPts val="0"/>
              </a:spcBef>
              <a:buFont typeface="Arial"/>
              <a:buNone/>
            </a:pPr>
            <a:r>
              <a:rPr lang="fr-FR" sz="1400" kern="0" dirty="0" err="1" smtClean="0">
                <a:solidFill>
                  <a:schemeClr val="tx1">
                    <a:lumMod val="75000"/>
                    <a:lumOff val="25000"/>
                  </a:schemeClr>
                </a:solidFill>
                <a:latin typeface="+mj-lt"/>
                <a:cs typeface="Century Gothic" pitchFamily="34" charset="0"/>
                <a:sym typeface="Wingdings" pitchFamily="2" charset="2"/>
              </a:rPr>
              <a:t>Growth</a:t>
            </a:r>
            <a:r>
              <a:rPr lang="fr-FR" sz="1400" kern="0" dirty="0" smtClean="0">
                <a:solidFill>
                  <a:schemeClr val="tx1">
                    <a:lumMod val="75000"/>
                    <a:lumOff val="25000"/>
                  </a:schemeClr>
                </a:solidFill>
                <a:latin typeface="+mj-lt"/>
                <a:cs typeface="Century Gothic" pitchFamily="34" charset="0"/>
                <a:sym typeface="Wingdings" pitchFamily="2" charset="2"/>
              </a:rPr>
              <a:t> in business </a:t>
            </a:r>
            <a:r>
              <a:rPr lang="fr-FR" sz="1400" kern="0" dirty="0" err="1" smtClean="0">
                <a:solidFill>
                  <a:schemeClr val="tx1">
                    <a:lumMod val="75000"/>
                    <a:lumOff val="25000"/>
                  </a:schemeClr>
                </a:solidFill>
                <a:latin typeface="+mj-lt"/>
                <a:cs typeface="Century Gothic" pitchFamily="34" charset="0"/>
                <a:sym typeface="Wingdings" pitchFamily="2" charset="2"/>
              </a:rPr>
              <a:t>with</a:t>
            </a:r>
            <a:r>
              <a:rPr lang="fr-FR" sz="1400" kern="0" dirty="0" smtClean="0">
                <a:solidFill>
                  <a:schemeClr val="tx1">
                    <a:lumMod val="75000"/>
                    <a:lumOff val="25000"/>
                  </a:schemeClr>
                </a:solidFill>
                <a:latin typeface="+mj-lt"/>
                <a:cs typeface="Century Gothic" pitchFamily="34" charset="0"/>
                <a:sym typeface="Wingdings" pitchFamily="2" charset="2"/>
              </a:rPr>
              <a:t> the digitalisation of </a:t>
            </a:r>
            <a:r>
              <a:rPr lang="fr-FR" sz="1400" kern="0" dirty="0" err="1" smtClean="0">
                <a:solidFill>
                  <a:schemeClr val="tx1">
                    <a:lumMod val="75000"/>
                    <a:lumOff val="25000"/>
                  </a:schemeClr>
                </a:solidFill>
                <a:latin typeface="+mj-lt"/>
                <a:cs typeface="Century Gothic" pitchFamily="34" charset="0"/>
                <a:sym typeface="Wingdings" pitchFamily="2" charset="2"/>
              </a:rPr>
              <a:t>process</a:t>
            </a:r>
            <a:r>
              <a:rPr lang="fr-FR" sz="1400" kern="0" dirty="0" smtClean="0">
                <a:solidFill>
                  <a:schemeClr val="tx1">
                    <a:lumMod val="75000"/>
                    <a:lumOff val="25000"/>
                  </a:schemeClr>
                </a:solidFill>
                <a:latin typeface="+mj-lt"/>
                <a:cs typeface="Century Gothic" pitchFamily="34" charset="0"/>
                <a:sym typeface="Wingdings" pitchFamily="2" charset="2"/>
              </a:rPr>
              <a:t> and </a:t>
            </a:r>
            <a:r>
              <a:rPr lang="fr-FR" sz="1400" kern="0" dirty="0" err="1" smtClean="0">
                <a:solidFill>
                  <a:schemeClr val="tx1">
                    <a:lumMod val="75000"/>
                    <a:lumOff val="25000"/>
                  </a:schemeClr>
                </a:solidFill>
                <a:latin typeface="+mj-lt"/>
                <a:cs typeface="Century Gothic" pitchFamily="34" charset="0"/>
                <a:sym typeface="Wingdings" pitchFamily="2" charset="2"/>
              </a:rPr>
              <a:t>offer</a:t>
            </a:r>
            <a:r>
              <a:rPr lang="fr-FR" sz="1400" kern="0" dirty="0" smtClean="0">
                <a:solidFill>
                  <a:schemeClr val="tx1">
                    <a:lumMod val="75000"/>
                    <a:lumOff val="25000"/>
                  </a:schemeClr>
                </a:solidFill>
                <a:latin typeface="+mj-lt"/>
                <a:cs typeface="Century Gothic" pitchFamily="34" charset="0"/>
                <a:sym typeface="Wingdings" pitchFamily="2" charset="2"/>
              </a:rPr>
              <a:t> </a:t>
            </a:r>
            <a:r>
              <a:rPr lang="fr-FR" sz="1400" kern="0" dirty="0" err="1" smtClean="0">
                <a:solidFill>
                  <a:schemeClr val="tx1">
                    <a:lumMod val="75000"/>
                    <a:lumOff val="25000"/>
                  </a:schemeClr>
                </a:solidFill>
                <a:latin typeface="+mj-lt"/>
                <a:cs typeface="Century Gothic" pitchFamily="34" charset="0"/>
                <a:sym typeface="Wingdings" pitchFamily="2" charset="2"/>
              </a:rPr>
              <a:t>despite</a:t>
            </a:r>
            <a:r>
              <a:rPr lang="fr-FR" sz="1400" kern="0" dirty="0" smtClean="0">
                <a:solidFill>
                  <a:schemeClr val="tx1">
                    <a:lumMod val="75000"/>
                    <a:lumOff val="25000"/>
                  </a:schemeClr>
                </a:solidFill>
                <a:latin typeface="+mj-lt"/>
                <a:cs typeface="Century Gothic" pitchFamily="34" charset="0"/>
                <a:sym typeface="Wingdings" pitchFamily="2" charset="2"/>
              </a:rPr>
              <a:t> </a:t>
            </a:r>
            <a:r>
              <a:rPr lang="fr-FR" sz="1400" kern="0" dirty="0" err="1" smtClean="0">
                <a:solidFill>
                  <a:schemeClr val="tx1">
                    <a:lumMod val="75000"/>
                    <a:lumOff val="25000"/>
                  </a:schemeClr>
                </a:solidFill>
                <a:latin typeface="+mj-lt"/>
                <a:cs typeface="Century Gothic" pitchFamily="34" charset="0"/>
                <a:sym typeface="Wingdings" pitchFamily="2" charset="2"/>
              </a:rPr>
              <a:t>difficulties</a:t>
            </a:r>
            <a:r>
              <a:rPr lang="fr-FR" sz="1400" kern="0" dirty="0" smtClean="0">
                <a:solidFill>
                  <a:schemeClr val="tx1">
                    <a:lumMod val="75000"/>
                    <a:lumOff val="25000"/>
                  </a:schemeClr>
                </a:solidFill>
                <a:latin typeface="+mj-lt"/>
                <a:cs typeface="Century Gothic" pitchFamily="34" charset="0"/>
                <a:sym typeface="Wingdings" pitchFamily="2" charset="2"/>
              </a:rPr>
              <a:t> in </a:t>
            </a:r>
            <a:r>
              <a:rPr lang="fr-FR" sz="1400" kern="0" dirty="0" err="1" smtClean="0">
                <a:solidFill>
                  <a:schemeClr val="tx1">
                    <a:lumMod val="75000"/>
                    <a:lumOff val="25000"/>
                  </a:schemeClr>
                </a:solidFill>
                <a:latin typeface="+mj-lt"/>
                <a:cs typeface="Century Gothic" pitchFamily="34" charset="0"/>
                <a:sym typeface="Wingdings" pitchFamily="2" charset="2"/>
              </a:rPr>
              <a:t>recruitment</a:t>
            </a:r>
            <a:r>
              <a:rPr lang="fr-FR" sz="1400" kern="0" dirty="0" smtClean="0">
                <a:solidFill>
                  <a:schemeClr val="tx1">
                    <a:lumMod val="75000"/>
                    <a:lumOff val="25000"/>
                  </a:schemeClr>
                </a:solidFill>
                <a:latin typeface="+mj-lt"/>
                <a:cs typeface="Century Gothic" pitchFamily="34" charset="0"/>
                <a:sym typeface="Wingdings" pitchFamily="2" charset="2"/>
              </a:rPr>
              <a:t>.</a:t>
            </a:r>
          </a:p>
          <a:p>
            <a:pPr marL="1588" indent="-1588">
              <a:spcBef>
                <a:spcPts val="0"/>
              </a:spcBef>
              <a:buFont typeface="Arial"/>
              <a:buNone/>
            </a:pPr>
            <a:endParaRPr lang="fr-FR" sz="1100" kern="0" dirty="0" smtClean="0">
              <a:solidFill>
                <a:schemeClr val="tx1">
                  <a:lumMod val="75000"/>
                  <a:lumOff val="25000"/>
                </a:schemeClr>
              </a:solidFill>
              <a:latin typeface="+mj-lt"/>
              <a:cs typeface="Century Gothic" pitchFamily="34" charset="0"/>
              <a:sym typeface="Wingdings" pitchFamily="2" charset="2"/>
            </a:endParaRPr>
          </a:p>
          <a:p>
            <a:pPr marL="1588" indent="-1588">
              <a:spcBef>
                <a:spcPts val="0"/>
              </a:spcBef>
              <a:buNone/>
            </a:pPr>
            <a:r>
              <a:rPr lang="fr-FR" sz="1600" kern="0" dirty="0" err="1">
                <a:solidFill>
                  <a:srgbClr val="0070C0"/>
                </a:solidFill>
                <a:latin typeface="Century Gothic" panose="020B0502020202020204" pitchFamily="34" charset="0"/>
                <a:cs typeface="Century Gothic" pitchFamily="34" charset="0"/>
                <a:sym typeface="Wingdings" pitchFamily="2" charset="2"/>
              </a:rPr>
              <a:t>Forecast</a:t>
            </a:r>
            <a:r>
              <a:rPr lang="fr-FR" sz="1600" kern="0" dirty="0">
                <a:solidFill>
                  <a:srgbClr val="0070C0"/>
                </a:solidFill>
                <a:latin typeface="Century Gothic" panose="020B0502020202020204" pitchFamily="34" charset="0"/>
                <a:cs typeface="Century Gothic" pitchFamily="34" charset="0"/>
                <a:sym typeface="Wingdings" pitchFamily="2" charset="2"/>
              </a:rPr>
              <a:t> for 2017: </a:t>
            </a:r>
            <a:r>
              <a:rPr lang="fr-FR" sz="1600" kern="0" dirty="0" err="1" smtClean="0">
                <a:latin typeface="Century Gothic" panose="020B0502020202020204" pitchFamily="34" charset="0"/>
                <a:cs typeface="Century Gothic" pitchFamily="34" charset="0"/>
                <a:sym typeface="Wingdings" pitchFamily="2" charset="2"/>
              </a:rPr>
              <a:t>moderate</a:t>
            </a:r>
            <a:r>
              <a:rPr lang="fr-FR" sz="1600" kern="0" dirty="0" smtClean="0">
                <a:latin typeface="Century Gothic" panose="020B0502020202020204" pitchFamily="34" charset="0"/>
                <a:cs typeface="Century Gothic" pitchFamily="34" charset="0"/>
                <a:sym typeface="Wingdings" pitchFamily="2" charset="2"/>
              </a:rPr>
              <a:t> </a:t>
            </a:r>
            <a:r>
              <a:rPr lang="fr-FR" sz="1600" kern="0" dirty="0" err="1">
                <a:latin typeface="Century Gothic" panose="020B0502020202020204" pitchFamily="34" charset="0"/>
                <a:cs typeface="Century Gothic" pitchFamily="34" charset="0"/>
                <a:sym typeface="Wingdings" pitchFamily="2" charset="2"/>
              </a:rPr>
              <a:t>growth</a:t>
            </a:r>
            <a:r>
              <a:rPr lang="fr-FR" sz="1600" kern="0" dirty="0">
                <a:latin typeface="Century Gothic" panose="020B0502020202020204" pitchFamily="34" charset="0"/>
                <a:cs typeface="Century Gothic" pitchFamily="34" charset="0"/>
                <a:sym typeface="Wingdings" pitchFamily="2" charset="2"/>
              </a:rPr>
              <a:t> in </a:t>
            </a:r>
            <a:r>
              <a:rPr lang="fr-FR" sz="1600" kern="0" dirty="0" smtClean="0">
                <a:latin typeface="Century Gothic" panose="020B0502020202020204" pitchFamily="34" charset="0"/>
                <a:cs typeface="Century Gothic" pitchFamily="34" charset="0"/>
                <a:sym typeface="Wingdings" pitchFamily="2" charset="2"/>
              </a:rPr>
              <a:t>business</a:t>
            </a:r>
            <a:r>
              <a:rPr lang="fr-FR" sz="1600" kern="0" dirty="0" smtClean="0">
                <a:solidFill>
                  <a:schemeClr val="tx1">
                    <a:lumMod val="75000"/>
                    <a:lumOff val="25000"/>
                  </a:schemeClr>
                </a:solidFill>
                <a:latin typeface="+mj-lt"/>
                <a:cs typeface="Century Gothic" pitchFamily="34" charset="0"/>
                <a:sym typeface="Wingdings" pitchFamily="2" charset="2"/>
              </a:rPr>
              <a:t>.</a:t>
            </a:r>
          </a:p>
        </p:txBody>
      </p:sp>
      <p:pic>
        <p:nvPicPr>
          <p:cNvPr id="31" name="Picture 2"/>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rot="2601454">
            <a:off x="1569850" y="4810772"/>
            <a:ext cx="457548" cy="457548"/>
          </a:xfrm>
          <a:prstGeom prst="rect">
            <a:avLst/>
          </a:prstGeom>
          <a:noFill/>
          <a:effectLst>
            <a:glow rad="127000">
              <a:schemeClr val="accent1">
                <a:alpha val="0"/>
              </a:schemeClr>
            </a:glow>
            <a:reflection stA="0" endPos="65000" dist="50800" dir="5400000" sy="-100000" algn="bl" rotWithShape="0"/>
          </a:effectLst>
          <a:extLst>
            <a:ext uri="{909E8E84-426E-40dd-AFC4-6F175D3DCCD1}">
              <a14:hiddenFill xmlns="" xmlns:a14="http://schemas.microsoft.com/office/drawing/2010/main">
                <a:solidFill>
                  <a:srgbClr val="FFFFFF"/>
                </a:solidFill>
              </a14:hiddenFill>
            </a:ext>
          </a:extLst>
        </p:spPr>
      </p:pic>
      <p:sp>
        <p:nvSpPr>
          <p:cNvPr id="34" name="Rectangle 7"/>
          <p:cNvSpPr>
            <a:spLocks noChangeArrowheads="1"/>
          </p:cNvSpPr>
          <p:nvPr/>
        </p:nvSpPr>
        <p:spPr bwMode="auto">
          <a:xfrm>
            <a:off x="0" y="3945470"/>
            <a:ext cx="1371599" cy="523220"/>
          </a:xfrm>
          <a:prstGeom prst="rect">
            <a:avLst/>
          </a:prstGeom>
          <a:noFill/>
          <a:ln w="9525">
            <a:noFill/>
            <a:miter lim="800000"/>
            <a:headEnd/>
            <a:tailEnd/>
          </a:ln>
        </p:spPr>
        <p:txBody>
          <a:bodyPr wrap="square">
            <a:spAutoFit/>
          </a:bodyPr>
          <a:lstStyle/>
          <a:p>
            <a:pPr algn="ctr"/>
            <a:r>
              <a:rPr lang="fr-FR" sz="2800" b="1" dirty="0" smtClean="0">
                <a:solidFill>
                  <a:schemeClr val="bg1"/>
                </a:solidFill>
                <a:latin typeface="Century Gothic" pitchFamily="34" charset="0"/>
              </a:rPr>
              <a:t>7.8</a:t>
            </a:r>
            <a:r>
              <a:rPr lang="fr-FR" sz="2800" b="1" dirty="0" smtClean="0">
                <a:solidFill>
                  <a:schemeClr val="bg1"/>
                </a:solidFill>
                <a:latin typeface="Century Gothic" pitchFamily="34" charset="0"/>
                <a:ea typeface="Century Gothic" pitchFamily="34" charset="0"/>
                <a:cs typeface="Century Gothic" pitchFamily="34" charset="0"/>
              </a:rPr>
              <a:t>%</a:t>
            </a:r>
            <a:endParaRPr lang="fr-FR" sz="2800" b="1" dirty="0">
              <a:solidFill>
                <a:schemeClr val="bg1"/>
              </a:solidFill>
              <a:latin typeface="Century Gothic" pitchFamily="34" charset="0"/>
              <a:ea typeface="Century Gothic" pitchFamily="34" charset="0"/>
              <a:cs typeface="Century Gothic" pitchFamily="34" charset="0"/>
            </a:endParaRPr>
          </a:p>
        </p:txBody>
      </p:sp>
      <p:sp>
        <p:nvSpPr>
          <p:cNvPr id="37" name="Rectangle 7"/>
          <p:cNvSpPr>
            <a:spLocks noChangeArrowheads="1"/>
          </p:cNvSpPr>
          <p:nvPr/>
        </p:nvSpPr>
        <p:spPr bwMode="auto">
          <a:xfrm>
            <a:off x="1413420" y="3924855"/>
            <a:ext cx="1541829" cy="292388"/>
          </a:xfrm>
          <a:prstGeom prst="rect">
            <a:avLst/>
          </a:prstGeom>
          <a:noFill/>
          <a:ln w="9525">
            <a:noFill/>
            <a:miter lim="800000"/>
            <a:headEnd/>
            <a:tailEnd/>
          </a:ln>
        </p:spPr>
        <p:txBody>
          <a:bodyPr wrap="square">
            <a:spAutoFit/>
          </a:bodyPr>
          <a:lstStyle/>
          <a:p>
            <a:r>
              <a:rPr lang="fr-FR" sz="1300" b="1" dirty="0" err="1" smtClean="0">
                <a:solidFill>
                  <a:srgbClr val="0070C0"/>
                </a:solidFill>
                <a:latin typeface="Century Gothic" pitchFamily="34" charset="0"/>
              </a:rPr>
              <a:t>Telecoms</a:t>
            </a:r>
            <a:endParaRPr lang="fr-FR" sz="1300" b="1" dirty="0">
              <a:solidFill>
                <a:srgbClr val="0070C0"/>
              </a:solidFill>
              <a:latin typeface="Century Gothic" pitchFamily="34" charset="0"/>
              <a:ea typeface="Century Gothic" pitchFamily="34" charset="0"/>
              <a:cs typeface="Century Gothic" pitchFamily="34" charset="0"/>
            </a:endParaRPr>
          </a:p>
        </p:txBody>
      </p:sp>
      <p:pic>
        <p:nvPicPr>
          <p:cNvPr id="43" name="Picture 2"/>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rot="3327217">
            <a:off x="1575347" y="3170908"/>
            <a:ext cx="457548" cy="457548"/>
          </a:xfrm>
          <a:prstGeom prst="rect">
            <a:avLst/>
          </a:prstGeom>
          <a:noFill/>
          <a:effectLst>
            <a:glow rad="127000">
              <a:schemeClr val="accent1">
                <a:alpha val="0"/>
              </a:schemeClr>
            </a:glow>
            <a:reflection stA="0" endPos="65000" dist="50800" dir="5400000" sy="-100000" algn="bl" rotWithShape="0"/>
          </a:effectLst>
          <a:extLst>
            <a:ext uri="{909E8E84-426E-40dd-AFC4-6F175D3DCCD1}">
              <a14:hiddenFill xmlns="" xmlns:a14="http://schemas.microsoft.com/office/drawing/2010/main">
                <a:solidFill>
                  <a:srgbClr val="FFFFFF"/>
                </a:solidFill>
              </a14:hiddenFill>
            </a:ext>
          </a:extLst>
        </p:spPr>
      </p:pic>
      <p:pic>
        <p:nvPicPr>
          <p:cNvPr id="40" name="Picture 2"/>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rot="1788674">
            <a:off x="1581278" y="1587876"/>
            <a:ext cx="457548" cy="457548"/>
          </a:xfrm>
          <a:prstGeom prst="rect">
            <a:avLst/>
          </a:prstGeom>
          <a:noFill/>
          <a:effectLst>
            <a:glow rad="127000">
              <a:schemeClr val="accent1">
                <a:alpha val="0"/>
              </a:schemeClr>
            </a:glow>
            <a:reflection stA="0" endPos="65000" dist="50800" dir="5400000" sy="-100000" algn="bl" rotWithShape="0"/>
          </a:effectLst>
          <a:extLst>
            <a:ext uri="{909E8E84-426E-40dd-AFC4-6F175D3DCCD1}">
              <a14:hiddenFill xmlns="" xmlns:a14="http://schemas.microsoft.com/office/drawing/2010/main">
                <a:solidFill>
                  <a:srgbClr val="FFFFFF"/>
                </a:solidFill>
              </a14:hiddenFill>
            </a:ext>
          </a:extLst>
        </p:spPr>
      </p:pic>
      <p:sp>
        <p:nvSpPr>
          <p:cNvPr id="29" name="Rectangle 7"/>
          <p:cNvSpPr>
            <a:spLocks noChangeArrowheads="1"/>
          </p:cNvSpPr>
          <p:nvPr/>
        </p:nvSpPr>
        <p:spPr bwMode="auto">
          <a:xfrm>
            <a:off x="26741" y="2362321"/>
            <a:ext cx="1371599" cy="523220"/>
          </a:xfrm>
          <a:prstGeom prst="rect">
            <a:avLst/>
          </a:prstGeom>
          <a:noFill/>
          <a:ln w="9525">
            <a:noFill/>
            <a:miter lim="800000"/>
            <a:headEnd/>
            <a:tailEnd/>
          </a:ln>
        </p:spPr>
        <p:txBody>
          <a:bodyPr wrap="square">
            <a:spAutoFit/>
          </a:bodyPr>
          <a:lstStyle/>
          <a:p>
            <a:pPr algn="ctr"/>
            <a:r>
              <a:rPr lang="fr-FR" sz="2800" b="1" dirty="0" smtClean="0">
                <a:solidFill>
                  <a:schemeClr val="bg1"/>
                </a:solidFill>
                <a:latin typeface="Century Gothic" pitchFamily="34" charset="0"/>
              </a:rPr>
              <a:t>17.8</a:t>
            </a:r>
            <a:r>
              <a:rPr lang="fr-FR" sz="2800" b="1" dirty="0" smtClean="0">
                <a:solidFill>
                  <a:schemeClr val="bg1"/>
                </a:solidFill>
                <a:latin typeface="Century Gothic" pitchFamily="34" charset="0"/>
                <a:ea typeface="Century Gothic" pitchFamily="34" charset="0"/>
                <a:cs typeface="Century Gothic" pitchFamily="34" charset="0"/>
              </a:rPr>
              <a:t>%</a:t>
            </a:r>
            <a:endParaRPr lang="fr-FR" sz="2800" b="1" dirty="0">
              <a:solidFill>
                <a:schemeClr val="bg1"/>
              </a:solidFill>
              <a:latin typeface="Century Gothic" pitchFamily="34" charset="0"/>
              <a:ea typeface="Century Gothic" pitchFamily="34" charset="0"/>
              <a:cs typeface="Century Gothic" pitchFamily="34" charset="0"/>
            </a:endParaRPr>
          </a:p>
        </p:txBody>
      </p:sp>
      <p:sp>
        <p:nvSpPr>
          <p:cNvPr id="24" name="Rectangle 7"/>
          <p:cNvSpPr>
            <a:spLocks noChangeArrowheads="1"/>
          </p:cNvSpPr>
          <p:nvPr/>
        </p:nvSpPr>
        <p:spPr bwMode="auto">
          <a:xfrm>
            <a:off x="1398340" y="5664144"/>
            <a:ext cx="1555302" cy="292388"/>
          </a:xfrm>
          <a:prstGeom prst="rect">
            <a:avLst/>
          </a:prstGeom>
          <a:noFill/>
          <a:ln w="9525">
            <a:noFill/>
            <a:miter lim="800000"/>
            <a:headEnd/>
            <a:tailEnd/>
          </a:ln>
        </p:spPr>
        <p:txBody>
          <a:bodyPr wrap="square">
            <a:spAutoFit/>
          </a:bodyPr>
          <a:lstStyle/>
          <a:p>
            <a:r>
              <a:rPr lang="fr-FR" sz="1300" b="1" dirty="0" err="1" smtClean="0">
                <a:solidFill>
                  <a:srgbClr val="0070C0"/>
                </a:solidFill>
                <a:latin typeface="Century Gothic" pitchFamily="34" charset="0"/>
              </a:rPr>
              <a:t>Tertiary</a:t>
            </a:r>
            <a:r>
              <a:rPr lang="fr-FR" sz="1300" b="1" dirty="0" smtClean="0">
                <a:solidFill>
                  <a:srgbClr val="0070C0"/>
                </a:solidFill>
                <a:latin typeface="Century Gothic" pitchFamily="34" charset="0"/>
              </a:rPr>
              <a:t>/Services</a:t>
            </a:r>
            <a:endParaRPr lang="fr-FR" sz="1300" b="1" dirty="0">
              <a:solidFill>
                <a:srgbClr val="0070C0"/>
              </a:solidFill>
              <a:latin typeface="Century Gothic" pitchFamily="34" charset="0"/>
              <a:ea typeface="Century Gothic" pitchFamily="34" charset="0"/>
              <a:cs typeface="Century Gothic" pitchFamily="34" charset="0"/>
            </a:endParaRPr>
          </a:p>
        </p:txBody>
      </p:sp>
    </p:spTree>
    <p:extLst>
      <p:ext uri="{BB962C8B-B14F-4D97-AF65-F5344CB8AC3E}">
        <p14:creationId xmlns:p14="http://schemas.microsoft.com/office/powerpoint/2010/main" val="4136617541"/>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p:nvPr/>
        </p:nvSpPr>
        <p:spPr>
          <a:xfrm>
            <a:off x="633873" y="1947422"/>
            <a:ext cx="7439505" cy="2828765"/>
          </a:xfrm>
          <a:prstGeom prst="rect">
            <a:avLst/>
          </a:prstGeom>
          <a:solidFill>
            <a:srgbClr val="6E706D">
              <a:lumMod val="20000"/>
              <a:lumOff val="80000"/>
            </a:srgbClr>
          </a:solidFill>
          <a:ln w="9525" cap="flat" cmpd="sng" algn="ctr">
            <a:solidFill>
              <a:srgbClr val="FFFFFF"/>
            </a:solidFill>
            <a:prstDash val="solid"/>
          </a:ln>
          <a:effectLst>
            <a:outerShdw blurRad="50800" dist="38100" dir="16200000" rotWithShape="0">
              <a:prstClr val="black">
                <a:alpha val="40000"/>
              </a:prstClr>
            </a:outerShdw>
          </a:effectLst>
        </p:spPr>
        <p:txBody>
          <a:bodyPr tIns="72000" rtlCol="0" anchor="ctr" anchorCtr="0"/>
          <a:lstStyle/>
          <a:p>
            <a:pPr marL="0" lvl="1" indent="0" algn="just">
              <a:buSzPct val="300000"/>
              <a:buNone/>
            </a:pPr>
            <a:endParaRPr lang="fr-FR" b="1" dirty="0">
              <a:latin typeface="Century Gothic" pitchFamily="34" charset="0"/>
              <a:cs typeface="Century Gothic" pitchFamily="34" charset="0"/>
            </a:endParaRPr>
          </a:p>
        </p:txBody>
      </p:sp>
      <p:sp>
        <p:nvSpPr>
          <p:cNvPr id="7" name="Titre 1"/>
          <p:cNvSpPr txBox="1">
            <a:spLocks/>
          </p:cNvSpPr>
          <p:nvPr/>
        </p:nvSpPr>
        <p:spPr>
          <a:xfrm>
            <a:off x="104775" y="388619"/>
            <a:ext cx="8229600" cy="1143000"/>
          </a:xfrm>
          <a:prstGeom prst="rect">
            <a:avLst/>
          </a:prstGeom>
        </p:spPr>
        <p:txBody>
          <a:bodyPr>
            <a:normAutofit/>
          </a:bodyPr>
          <a:lstStyle>
            <a:lvl1pPr algn="l" rtl="0" eaLnBrk="0" fontAlgn="base" hangingPunct="0">
              <a:spcBef>
                <a:spcPct val="0"/>
              </a:spcBef>
              <a:spcAft>
                <a:spcPct val="0"/>
              </a:spcAft>
              <a:defRPr sz="3600" b="0" i="0">
                <a:solidFill>
                  <a:schemeClr val="tx1">
                    <a:lumMod val="65000"/>
                    <a:lumOff val="35000"/>
                  </a:schemeClr>
                </a:solidFill>
                <a:latin typeface="Century Gothic"/>
                <a:ea typeface="ＭＳ Ｐゴシック" pitchFamily="62" charset="-128"/>
                <a:cs typeface="Century Gothic"/>
              </a:defRPr>
            </a:lvl1pPr>
            <a:lvl2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2pPr>
            <a:lvl3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3pPr>
            <a:lvl4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4pPr>
            <a:lvl5pPr algn="l" rtl="0" eaLnBrk="0" fontAlgn="base" hangingPunct="0">
              <a:spcBef>
                <a:spcPct val="0"/>
              </a:spcBef>
              <a:spcAft>
                <a:spcPct val="0"/>
              </a:spcAft>
              <a:defRPr sz="2400" b="1">
                <a:solidFill>
                  <a:schemeClr val="tx1"/>
                </a:solidFill>
                <a:latin typeface="Calibri" pitchFamily="34" charset="0"/>
                <a:ea typeface="ＭＳ Ｐゴシック" pitchFamily="62" charset="-128"/>
                <a:cs typeface="Calibri" pitchFamily="34" charset="0"/>
              </a:defRPr>
            </a:lvl5pPr>
            <a:lvl6pPr marL="457200" algn="l" rtl="0" fontAlgn="base">
              <a:spcBef>
                <a:spcPct val="0"/>
              </a:spcBef>
              <a:spcAft>
                <a:spcPct val="0"/>
              </a:spcAft>
              <a:defRPr sz="2400">
                <a:solidFill>
                  <a:schemeClr val="tx1"/>
                </a:solidFill>
                <a:latin typeface="Arial" pitchFamily="62" charset="0"/>
              </a:defRPr>
            </a:lvl6pPr>
            <a:lvl7pPr marL="914400" algn="l" rtl="0" fontAlgn="base">
              <a:spcBef>
                <a:spcPct val="0"/>
              </a:spcBef>
              <a:spcAft>
                <a:spcPct val="0"/>
              </a:spcAft>
              <a:defRPr sz="2400">
                <a:solidFill>
                  <a:schemeClr val="tx1"/>
                </a:solidFill>
                <a:latin typeface="Arial" pitchFamily="62" charset="0"/>
              </a:defRPr>
            </a:lvl7pPr>
            <a:lvl8pPr marL="1371600" algn="l" rtl="0" fontAlgn="base">
              <a:spcBef>
                <a:spcPct val="0"/>
              </a:spcBef>
              <a:spcAft>
                <a:spcPct val="0"/>
              </a:spcAft>
              <a:defRPr sz="2400">
                <a:solidFill>
                  <a:schemeClr val="tx1"/>
                </a:solidFill>
                <a:latin typeface="Arial" pitchFamily="62" charset="0"/>
              </a:defRPr>
            </a:lvl8pPr>
            <a:lvl9pPr marL="1828800" algn="l" rtl="0" fontAlgn="base">
              <a:spcBef>
                <a:spcPct val="0"/>
              </a:spcBef>
              <a:spcAft>
                <a:spcPct val="0"/>
              </a:spcAft>
              <a:defRPr sz="2400">
                <a:solidFill>
                  <a:schemeClr val="tx1"/>
                </a:solidFill>
                <a:latin typeface="Arial" pitchFamily="62" charset="0"/>
              </a:defRPr>
            </a:lvl9pPr>
          </a:lstStyle>
          <a:p>
            <a:r>
              <a:rPr lang="fr-FR" sz="2400" b="1" cap="small" dirty="0" err="1" smtClean="0">
                <a:solidFill>
                  <a:srgbClr val="262626"/>
                </a:solidFill>
                <a:latin typeface="+mn-lt"/>
                <a:cs typeface="Calibri"/>
              </a:rPr>
              <a:t>Continued</a:t>
            </a:r>
            <a:r>
              <a:rPr lang="fr-FR" sz="2400" b="1" cap="small" dirty="0" smtClean="0">
                <a:solidFill>
                  <a:srgbClr val="262626"/>
                </a:solidFill>
                <a:latin typeface="+mn-lt"/>
                <a:cs typeface="Calibri"/>
              </a:rPr>
              <a:t> </a:t>
            </a:r>
            <a:r>
              <a:rPr lang="fr-FR" sz="2400" b="1" cap="small" dirty="0" err="1" smtClean="0">
                <a:solidFill>
                  <a:srgbClr val="262626"/>
                </a:solidFill>
                <a:latin typeface="+mn-lt"/>
                <a:cs typeface="Calibri"/>
              </a:rPr>
              <a:t>growth</a:t>
            </a:r>
            <a:r>
              <a:rPr lang="fr-FR" sz="2400" b="1" cap="small" dirty="0" smtClean="0">
                <a:solidFill>
                  <a:srgbClr val="262626"/>
                </a:solidFill>
                <a:latin typeface="+mn-lt"/>
                <a:cs typeface="Calibri"/>
              </a:rPr>
              <a:t> </a:t>
            </a:r>
            <a:r>
              <a:rPr lang="fr-FR" sz="2400" b="1" cap="small" dirty="0" err="1" smtClean="0">
                <a:solidFill>
                  <a:srgbClr val="262626"/>
                </a:solidFill>
                <a:latin typeface="+mn-lt"/>
                <a:cs typeface="Calibri"/>
              </a:rPr>
              <a:t>strategy</a:t>
            </a:r>
            <a:r>
              <a:rPr lang="fr-FR" sz="2400" b="1" cap="small" dirty="0" smtClean="0">
                <a:solidFill>
                  <a:srgbClr val="262626"/>
                </a:solidFill>
                <a:latin typeface="+mn-lt"/>
                <a:cs typeface="Calibri"/>
              </a:rPr>
              <a:t> </a:t>
            </a:r>
            <a:r>
              <a:rPr lang="fr-FR" sz="2400" b="1" cap="small" dirty="0" err="1" smtClean="0">
                <a:solidFill>
                  <a:srgbClr val="262626"/>
                </a:solidFill>
                <a:latin typeface="+mn-lt"/>
                <a:cs typeface="Calibri"/>
              </a:rPr>
              <a:t>through</a:t>
            </a:r>
            <a:r>
              <a:rPr lang="fr-FR" sz="2400" b="1" cap="small" dirty="0" smtClean="0">
                <a:solidFill>
                  <a:srgbClr val="262626"/>
                </a:solidFill>
                <a:latin typeface="+mn-lt"/>
                <a:cs typeface="Calibri"/>
              </a:rPr>
              <a:t> acquisitions</a:t>
            </a:r>
            <a:endParaRPr lang="fr-FR" sz="2400" b="1" cap="small" dirty="0">
              <a:solidFill>
                <a:srgbClr val="262626"/>
              </a:solidFill>
              <a:latin typeface="+mn-lt"/>
              <a:cs typeface="Calibri"/>
            </a:endParaRPr>
          </a:p>
        </p:txBody>
      </p:sp>
      <p:sp>
        <p:nvSpPr>
          <p:cNvPr id="8" name="Rectangle 7"/>
          <p:cNvSpPr/>
          <p:nvPr/>
        </p:nvSpPr>
        <p:spPr>
          <a:xfrm>
            <a:off x="694289" y="1940480"/>
            <a:ext cx="7640086" cy="2973122"/>
          </a:xfrm>
          <a:prstGeom prst="rect">
            <a:avLst/>
          </a:prstGeom>
        </p:spPr>
        <p:txBody>
          <a:bodyPr wrap="square">
            <a:spAutoFit/>
          </a:bodyPr>
          <a:lstStyle/>
          <a:p>
            <a:r>
              <a:rPr lang="fr-FR" sz="2400" cap="small" dirty="0" err="1" smtClean="0">
                <a:latin typeface="Calibri" panose="020F0502020204030204" pitchFamily="34" charset="0"/>
                <a:cs typeface="Calibri" panose="020F0502020204030204" pitchFamily="34" charset="0"/>
              </a:rPr>
              <a:t>A</a:t>
            </a:r>
            <a:r>
              <a:rPr lang="fr-FR" sz="2400" cap="all" dirty="0" err="1" smtClean="0">
                <a:latin typeface="Calibri" panose="020F0502020204030204" pitchFamily="34" charset="0"/>
                <a:cs typeface="Calibri" panose="020F0502020204030204" pitchFamily="34" charset="0"/>
              </a:rPr>
              <a:t>lten</a:t>
            </a:r>
            <a:r>
              <a:rPr lang="fr-FR" sz="2400" dirty="0" smtClean="0">
                <a:latin typeface="Calibri" panose="020F0502020204030204" pitchFamily="34" charset="0"/>
                <a:cs typeface="Calibri" panose="020F0502020204030204" pitchFamily="34" charset="0"/>
              </a:rPr>
              <a:t> has </a:t>
            </a:r>
            <a:r>
              <a:rPr lang="fr-FR" sz="2400" dirty="0" err="1" smtClean="0">
                <a:latin typeface="Calibri" panose="020F0502020204030204" pitchFamily="34" charset="0"/>
                <a:cs typeface="Calibri" panose="020F0502020204030204" pitchFamily="34" charset="0"/>
              </a:rPr>
              <a:t>completed</a:t>
            </a:r>
            <a:r>
              <a:rPr lang="fr-FR" sz="2400" dirty="0" smtClean="0">
                <a:latin typeface="Calibri" panose="020F0502020204030204" pitchFamily="34" charset="0"/>
                <a:cs typeface="Calibri" panose="020F0502020204030204" pitchFamily="34" charset="0"/>
              </a:rPr>
              <a:t> </a:t>
            </a:r>
            <a:r>
              <a:rPr lang="fr-FR" sz="2400" b="1" dirty="0" smtClean="0">
                <a:solidFill>
                  <a:srgbClr val="0070C0"/>
                </a:solidFill>
                <a:latin typeface="Calibri" panose="020F0502020204030204" pitchFamily="34" charset="0"/>
                <a:cs typeface="Calibri" panose="020F0502020204030204" pitchFamily="34" charset="0"/>
              </a:rPr>
              <a:t>six acquisitions </a:t>
            </a:r>
            <a:r>
              <a:rPr lang="fr-FR" sz="2400" b="1" dirty="0" err="1" smtClean="0">
                <a:solidFill>
                  <a:srgbClr val="0070C0"/>
                </a:solidFill>
                <a:latin typeface="Calibri" panose="020F0502020204030204" pitchFamily="34" charset="0"/>
                <a:cs typeface="Calibri" panose="020F0502020204030204" pitchFamily="34" charset="0"/>
              </a:rPr>
              <a:t>abroad</a:t>
            </a:r>
            <a:r>
              <a:rPr lang="fr-FR" sz="2400" b="1" dirty="0" smtClean="0">
                <a:solidFill>
                  <a:srgbClr val="0070C0"/>
                </a:solidFill>
                <a:latin typeface="Calibri" panose="020F0502020204030204" pitchFamily="34" charset="0"/>
                <a:cs typeface="Calibri" panose="020F0502020204030204" pitchFamily="34" charset="0"/>
              </a:rPr>
              <a:t> </a:t>
            </a:r>
            <a:r>
              <a:rPr lang="fr-FR" sz="2400" dirty="0" err="1" smtClean="0">
                <a:latin typeface="Calibri" panose="020F0502020204030204" pitchFamily="34" charset="0"/>
                <a:cs typeface="Calibri" panose="020F0502020204030204" pitchFamily="34" charset="0"/>
              </a:rPr>
              <a:t>since</a:t>
            </a:r>
            <a:r>
              <a:rPr lang="fr-FR" sz="2400" dirty="0" smtClean="0">
                <a:latin typeface="Calibri" panose="020F0502020204030204" pitchFamily="34" charset="0"/>
                <a:cs typeface="Calibri" panose="020F0502020204030204" pitchFamily="34" charset="0"/>
              </a:rPr>
              <a:t> the </a:t>
            </a:r>
            <a:r>
              <a:rPr lang="fr-FR" sz="2400" dirty="0" err="1" smtClean="0">
                <a:latin typeface="Calibri" panose="020F0502020204030204" pitchFamily="34" charset="0"/>
                <a:cs typeface="Calibri" panose="020F0502020204030204" pitchFamily="34" charset="0"/>
              </a:rPr>
              <a:t>beginning</a:t>
            </a:r>
            <a:r>
              <a:rPr lang="fr-FR" sz="2400" dirty="0" smtClean="0">
                <a:latin typeface="Calibri" panose="020F0502020204030204" pitchFamily="34" charset="0"/>
                <a:cs typeface="Calibri" panose="020F0502020204030204" pitchFamily="34" charset="0"/>
              </a:rPr>
              <a:t> of the </a:t>
            </a:r>
            <a:r>
              <a:rPr lang="fr-FR" sz="2400" dirty="0" err="1" smtClean="0">
                <a:latin typeface="Calibri" panose="020F0502020204030204" pitchFamily="34" charset="0"/>
                <a:cs typeface="Calibri" panose="020F0502020204030204" pitchFamily="34" charset="0"/>
              </a:rPr>
              <a:t>year</a:t>
            </a:r>
            <a:r>
              <a:rPr lang="fr-FR" sz="2400" dirty="0">
                <a:latin typeface="Calibri" panose="020F0502020204030204" pitchFamily="34" charset="0"/>
                <a:cs typeface="Calibri" panose="020F0502020204030204" pitchFamily="34" charset="0"/>
              </a:rPr>
              <a:t>:</a:t>
            </a:r>
          </a:p>
          <a:p>
            <a:r>
              <a:rPr lang="fr-FR" sz="900" dirty="0">
                <a:latin typeface="Calibri" panose="020F0502020204030204" pitchFamily="34" charset="0"/>
                <a:cs typeface="Calibri" panose="020F0502020204030204" pitchFamily="34" charset="0"/>
              </a:rPr>
              <a:t> </a:t>
            </a:r>
          </a:p>
          <a:p>
            <a:pPr marL="1074738" indent="-179388" algn="just">
              <a:lnSpc>
                <a:spcPct val="115000"/>
              </a:lnSpc>
              <a:spcAft>
                <a:spcPts val="0"/>
              </a:spcAft>
            </a:pPr>
            <a:r>
              <a:rPr lang="fr-FR" sz="2400" dirty="0" err="1" smtClean="0">
                <a:latin typeface="Calibri" panose="020F0502020204030204" pitchFamily="34" charset="0"/>
                <a:ea typeface="Times New Roman" panose="02020603050405020304" pitchFamily="18" charset="0"/>
                <a:cs typeface="Calibri" panose="020F0502020204030204" pitchFamily="34" charset="0"/>
              </a:rPr>
              <a:t>Two</a:t>
            </a:r>
            <a:r>
              <a:rPr lang="fr-FR" sz="2400" dirty="0" smtClean="0">
                <a:latin typeface="Calibri" panose="020F0502020204030204" pitchFamily="34" charset="0"/>
                <a:ea typeface="Times New Roman" panose="02020603050405020304" pitchFamily="18" charset="0"/>
                <a:cs typeface="Calibri" panose="020F0502020204030204" pitchFamily="34" charset="0"/>
              </a:rPr>
              <a:t> </a:t>
            </a:r>
            <a:r>
              <a:rPr lang="fr-FR" sz="2400" dirty="0" err="1" smtClean="0">
                <a:latin typeface="Calibri" panose="020F0502020204030204" pitchFamily="34" charset="0"/>
                <a:ea typeface="Times New Roman" panose="02020603050405020304" pitchFamily="18" charset="0"/>
                <a:cs typeface="Calibri" panose="020F0502020204030204" pitchFamily="34" charset="0"/>
              </a:rPr>
              <a:t>companies</a:t>
            </a:r>
            <a:r>
              <a:rPr lang="fr-FR" sz="2400" dirty="0" smtClean="0">
                <a:latin typeface="Calibri" panose="020F0502020204030204" pitchFamily="34" charset="0"/>
                <a:ea typeface="Times New Roman" panose="02020603050405020304" pitchFamily="18" charset="0"/>
                <a:cs typeface="Calibri" panose="020F0502020204030204" pitchFamily="34" charset="0"/>
              </a:rPr>
              <a:t> in Europe (Germany &amp; </a:t>
            </a:r>
            <a:r>
              <a:rPr lang="fr-FR" sz="2400" dirty="0" err="1" smtClean="0">
                <a:latin typeface="Calibri" panose="020F0502020204030204" pitchFamily="34" charset="0"/>
                <a:ea typeface="Times New Roman" panose="02020603050405020304" pitchFamily="18" charset="0"/>
                <a:cs typeface="Calibri" panose="020F0502020204030204" pitchFamily="34" charset="0"/>
              </a:rPr>
              <a:t>Switzerland</a:t>
            </a:r>
            <a:r>
              <a:rPr lang="fr-FR" sz="2400" dirty="0" smtClean="0">
                <a:latin typeface="Calibri" panose="020F0502020204030204" pitchFamily="34" charset="0"/>
                <a:ea typeface="Times New Roman" panose="02020603050405020304" pitchFamily="18" charset="0"/>
                <a:cs typeface="Calibri" panose="020F0502020204030204" pitchFamily="34" charset="0"/>
              </a:rPr>
              <a:t>)</a:t>
            </a:r>
          </a:p>
          <a:p>
            <a:pPr marL="1074738" indent="-179388" algn="just">
              <a:lnSpc>
                <a:spcPct val="115000"/>
              </a:lnSpc>
              <a:spcAft>
                <a:spcPts val="0"/>
              </a:spcAft>
            </a:pPr>
            <a:r>
              <a:rPr lang="fr-FR" sz="2400" dirty="0" smtClean="0">
                <a:latin typeface="Calibri" panose="020F0502020204030204" pitchFamily="34" charset="0"/>
                <a:ea typeface="Times New Roman" panose="02020603050405020304" pitchFamily="18" charset="0"/>
                <a:cs typeface="Calibri" panose="020F0502020204030204" pitchFamily="34" charset="0"/>
              </a:rPr>
              <a:t>(turnover</a:t>
            </a:r>
            <a:r>
              <a:rPr lang="fr-FR" sz="2400" dirty="0">
                <a:latin typeface="Calibri" panose="020F0502020204030204" pitchFamily="34" charset="0"/>
                <a:ea typeface="Times New Roman" panose="02020603050405020304" pitchFamily="18" charset="0"/>
                <a:cs typeface="Calibri" panose="020F0502020204030204" pitchFamily="34" charset="0"/>
              </a:rPr>
              <a:t>: </a:t>
            </a:r>
            <a:r>
              <a:rPr lang="fr-FR" sz="2400" dirty="0" smtClean="0">
                <a:latin typeface="Calibri" panose="020F0502020204030204" pitchFamily="34" charset="0"/>
                <a:ea typeface="Times New Roman" panose="02020603050405020304" pitchFamily="18" charset="0"/>
                <a:cs typeface="Calibri" panose="020F0502020204030204" pitchFamily="34" charset="0"/>
              </a:rPr>
              <a:t>€20M</a:t>
            </a:r>
            <a:r>
              <a:rPr lang="fr-FR" sz="2400" dirty="0">
                <a:latin typeface="Calibri" panose="020F0502020204030204" pitchFamily="34" charset="0"/>
                <a:ea typeface="Times New Roman" panose="02020603050405020304" pitchFamily="18" charset="0"/>
                <a:cs typeface="Calibri" panose="020F0502020204030204" pitchFamily="34" charset="0"/>
              </a:rPr>
              <a:t>, </a:t>
            </a:r>
            <a:r>
              <a:rPr lang="fr-FR" sz="2400" dirty="0" smtClean="0">
                <a:latin typeface="Calibri" panose="020F0502020204030204" pitchFamily="34" charset="0"/>
                <a:ea typeface="Times New Roman" panose="02020603050405020304" pitchFamily="18" charset="0"/>
                <a:cs typeface="Calibri" panose="020F0502020204030204" pitchFamily="34" charset="0"/>
              </a:rPr>
              <a:t>170 </a:t>
            </a:r>
            <a:r>
              <a:rPr lang="fr-FR" sz="2400" dirty="0">
                <a:latin typeface="Calibri" panose="020F0502020204030204" pitchFamily="34" charset="0"/>
                <a:ea typeface="Times New Roman" panose="02020603050405020304" pitchFamily="18" charset="0"/>
                <a:cs typeface="Calibri" panose="020F0502020204030204" pitchFamily="34" charset="0"/>
              </a:rPr>
              <a:t>consultants</a:t>
            </a:r>
            <a:r>
              <a:rPr lang="fr-FR" sz="2400" dirty="0" smtClean="0">
                <a:latin typeface="Calibri" panose="020F0502020204030204" pitchFamily="34" charset="0"/>
                <a:ea typeface="Times New Roman" panose="02020603050405020304" pitchFamily="18" charset="0"/>
                <a:cs typeface="Calibri" panose="020F0502020204030204" pitchFamily="34" charset="0"/>
              </a:rPr>
              <a:t>)</a:t>
            </a:r>
          </a:p>
          <a:p>
            <a:pPr marL="180340" indent="-180340" algn="just">
              <a:lnSpc>
                <a:spcPct val="115000"/>
              </a:lnSpc>
              <a:spcAft>
                <a:spcPts val="0"/>
              </a:spcAft>
            </a:pPr>
            <a:endParaRPr lang="fr-FR" sz="1200" dirty="0">
              <a:latin typeface="Calibri" panose="020F0502020204030204" pitchFamily="34" charset="0"/>
              <a:ea typeface="Times New Roman" panose="02020603050405020304" pitchFamily="18" charset="0"/>
              <a:cs typeface="Calibri" panose="020F0502020204030204" pitchFamily="34" charset="0"/>
            </a:endParaRPr>
          </a:p>
          <a:p>
            <a:pPr marL="896938" lvl="0" algn="just">
              <a:lnSpc>
                <a:spcPct val="115000"/>
              </a:lnSpc>
              <a:spcAft>
                <a:spcPts val="0"/>
              </a:spcAft>
            </a:pPr>
            <a:r>
              <a:rPr lang="fr-FR" sz="2400" dirty="0" smtClean="0">
                <a:latin typeface="Calibri" panose="020F0502020204030204" pitchFamily="34" charset="0"/>
                <a:ea typeface="Times New Roman" panose="02020603050405020304" pitchFamily="18" charset="0"/>
                <a:cs typeface="Calibri" panose="020F0502020204030204" pitchFamily="34" charset="0"/>
              </a:rPr>
              <a:t>Four </a:t>
            </a:r>
            <a:r>
              <a:rPr lang="fr-FR" sz="2400" dirty="0" err="1" smtClean="0">
                <a:latin typeface="Calibri" panose="020F0502020204030204" pitchFamily="34" charset="0"/>
                <a:ea typeface="Times New Roman" panose="02020603050405020304" pitchFamily="18" charset="0"/>
                <a:cs typeface="Calibri" panose="020F0502020204030204" pitchFamily="34" charset="0"/>
              </a:rPr>
              <a:t>companies</a:t>
            </a:r>
            <a:r>
              <a:rPr lang="fr-FR" sz="2400" dirty="0" smtClean="0">
                <a:latin typeface="Calibri" panose="020F0502020204030204" pitchFamily="34" charset="0"/>
                <a:ea typeface="Times New Roman" panose="02020603050405020304" pitchFamily="18" charset="0"/>
                <a:cs typeface="Calibri" panose="020F0502020204030204" pitchFamily="34" charset="0"/>
              </a:rPr>
              <a:t> in the US,</a:t>
            </a:r>
          </a:p>
          <a:p>
            <a:pPr marL="896938" lvl="0" algn="just">
              <a:lnSpc>
                <a:spcPct val="115000"/>
              </a:lnSpc>
              <a:spcAft>
                <a:spcPts val="0"/>
              </a:spcAft>
            </a:pPr>
            <a:r>
              <a:rPr lang="fr-FR" sz="2400" dirty="0" smtClean="0">
                <a:latin typeface="Calibri" panose="020F0502020204030204" pitchFamily="34" charset="0"/>
                <a:ea typeface="Times New Roman" panose="02020603050405020304" pitchFamily="18" charset="0"/>
                <a:cs typeface="Calibri" panose="020F0502020204030204" pitchFamily="34" charset="0"/>
              </a:rPr>
              <a:t>(turnover</a:t>
            </a:r>
            <a:r>
              <a:rPr lang="fr-FR" sz="2400" dirty="0">
                <a:latin typeface="Calibri" panose="020F0502020204030204" pitchFamily="34" charset="0"/>
                <a:ea typeface="Times New Roman" panose="02020603050405020304" pitchFamily="18" charset="0"/>
                <a:cs typeface="Calibri" panose="020F0502020204030204" pitchFamily="34" charset="0"/>
              </a:rPr>
              <a:t>: </a:t>
            </a:r>
            <a:r>
              <a:rPr lang="fr-FR" sz="2400" dirty="0" smtClean="0">
                <a:latin typeface="Calibri" panose="020F0502020204030204" pitchFamily="34" charset="0"/>
                <a:ea typeface="Times New Roman" panose="02020603050405020304" pitchFamily="18" charset="0"/>
                <a:cs typeface="Calibri" panose="020F0502020204030204" pitchFamily="34" charset="0"/>
              </a:rPr>
              <a:t>€32M</a:t>
            </a:r>
            <a:r>
              <a:rPr lang="fr-FR" sz="2400" dirty="0">
                <a:latin typeface="Calibri" panose="020F0502020204030204" pitchFamily="34" charset="0"/>
                <a:ea typeface="Times New Roman" panose="02020603050405020304" pitchFamily="18" charset="0"/>
                <a:cs typeface="Calibri" panose="020F0502020204030204" pitchFamily="34" charset="0"/>
              </a:rPr>
              <a:t>, </a:t>
            </a:r>
            <a:r>
              <a:rPr lang="fr-FR" sz="2400" dirty="0" smtClean="0">
                <a:latin typeface="Calibri" panose="020F0502020204030204" pitchFamily="34" charset="0"/>
                <a:ea typeface="Times New Roman" panose="02020603050405020304" pitchFamily="18" charset="0"/>
                <a:cs typeface="Calibri" panose="020F0502020204030204" pitchFamily="34" charset="0"/>
              </a:rPr>
              <a:t>205 </a:t>
            </a:r>
            <a:r>
              <a:rPr lang="fr-FR" sz="2400" dirty="0">
                <a:latin typeface="Calibri" panose="020F0502020204030204" pitchFamily="34" charset="0"/>
                <a:ea typeface="Times New Roman" panose="02020603050405020304" pitchFamily="18" charset="0"/>
                <a:cs typeface="Calibri" panose="020F0502020204030204" pitchFamily="34" charset="0"/>
              </a:rPr>
              <a:t>consultants).</a:t>
            </a:r>
          </a:p>
          <a:p>
            <a:pPr marL="355600" algn="just">
              <a:spcAft>
                <a:spcPts val="0"/>
              </a:spcAft>
            </a:pPr>
            <a:endParaRPr lang="fr-FR" sz="600" dirty="0" smtClean="0">
              <a:solidFill>
                <a:schemeClr val="tx1">
                  <a:lumMod val="75000"/>
                  <a:lumOff val="25000"/>
                </a:schemeClr>
              </a:solidFill>
              <a:latin typeface="+mn-lt"/>
              <a:ea typeface="Century Gothic" pitchFamily="34" charset="0"/>
              <a:cs typeface="Century Gothic"/>
            </a:endParaRPr>
          </a:p>
        </p:txBody>
      </p:sp>
      <p:sp>
        <p:nvSpPr>
          <p:cNvPr id="18" name="Rectangle 5"/>
          <p:cNvSpPr/>
          <p:nvPr/>
        </p:nvSpPr>
        <p:spPr>
          <a:xfrm>
            <a:off x="633873" y="5007887"/>
            <a:ext cx="7439505" cy="1237335"/>
          </a:xfrm>
          <a:prstGeom prst="rect">
            <a:avLst/>
          </a:prstGeom>
          <a:solidFill>
            <a:srgbClr val="6E706D">
              <a:lumMod val="20000"/>
              <a:lumOff val="80000"/>
            </a:srgbClr>
          </a:solidFill>
          <a:ln w="9525" cap="flat" cmpd="sng" algn="ctr">
            <a:solidFill>
              <a:srgbClr val="FFFFFF"/>
            </a:solidFill>
            <a:prstDash val="solid"/>
          </a:ln>
          <a:effectLst>
            <a:outerShdw blurRad="50800" dist="38100" dir="16200000" rotWithShape="0">
              <a:prstClr val="black">
                <a:alpha val="40000"/>
              </a:prstClr>
            </a:outerShdw>
          </a:effectLst>
        </p:spPr>
        <p:txBody>
          <a:bodyPr tIns="72000" rtlCol="0" anchor="ctr" anchorCtr="0"/>
          <a:lstStyle/>
          <a:p>
            <a:pPr marL="201613" lvl="0" algn="just" eaLnBrk="0" hangingPunct="0">
              <a:spcBef>
                <a:spcPts val="600"/>
              </a:spcBef>
              <a:spcAft>
                <a:spcPts val="600"/>
              </a:spcAft>
              <a:defRPr/>
            </a:pPr>
            <a:r>
              <a:rPr lang="en-US" sz="2000" b="1" dirty="0" err="1">
                <a:latin typeface="Century Gothic" pitchFamily="34" charset="0"/>
                <a:ea typeface="Century Gothic" pitchFamily="34" charset="0"/>
                <a:cs typeface="Century Gothic"/>
              </a:rPr>
              <a:t>Alten</a:t>
            </a:r>
            <a:r>
              <a:rPr lang="en-US" sz="2000" b="1" dirty="0">
                <a:latin typeface="Century Gothic" pitchFamily="34" charset="0"/>
                <a:ea typeface="Century Gothic" pitchFamily="34" charset="0"/>
                <a:cs typeface="Century Gothic"/>
              </a:rPr>
              <a:t> continues to expand internationally by deploying a</a:t>
            </a:r>
          </a:p>
          <a:p>
            <a:pPr marL="201613" lvl="0" algn="just" eaLnBrk="0" hangingPunct="0">
              <a:spcBef>
                <a:spcPts val="600"/>
              </a:spcBef>
              <a:spcAft>
                <a:spcPts val="600"/>
              </a:spcAft>
              <a:defRPr/>
            </a:pPr>
            <a:r>
              <a:rPr lang="en-US" sz="2000" b="1" dirty="0">
                <a:latin typeface="Century Gothic" pitchFamily="34" charset="0"/>
                <a:ea typeface="Century Gothic" pitchFamily="34" charset="0"/>
                <a:cs typeface="Century Gothic"/>
              </a:rPr>
              <a:t>targeted external growth </a:t>
            </a:r>
            <a:r>
              <a:rPr lang="en-US" sz="2000" b="1" dirty="0" smtClean="0">
                <a:latin typeface="Century Gothic" pitchFamily="34" charset="0"/>
                <a:ea typeface="Century Gothic" pitchFamily="34" charset="0"/>
                <a:cs typeface="Century Gothic"/>
              </a:rPr>
              <a:t>strategy.</a:t>
            </a:r>
            <a:endParaRPr lang="fr-FR" sz="2000" b="1" dirty="0">
              <a:latin typeface="Century Gothic" pitchFamily="34" charset="0"/>
              <a:ea typeface="Century Gothic" pitchFamily="34" charset="0"/>
              <a:cs typeface="Century Gothic"/>
            </a:endParaRPr>
          </a:p>
        </p:txBody>
      </p:sp>
      <p:pic>
        <p:nvPicPr>
          <p:cNvPr id="9"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rot="2867141">
            <a:off x="1109240" y="2859523"/>
            <a:ext cx="457548" cy="457548"/>
          </a:xfrm>
          <a:prstGeom prst="rect">
            <a:avLst/>
          </a:prstGeom>
          <a:noFill/>
          <a:effectLst>
            <a:glow rad="127000">
              <a:schemeClr val="accent1">
                <a:alpha val="0"/>
              </a:schemeClr>
            </a:glow>
            <a:reflection stA="0" endPos="65000" dist="50800" dir="5400000" sy="-100000" algn="bl" rotWithShape="0"/>
          </a:effectLst>
          <a:extLst>
            <a:ext uri="{909E8E84-426E-40dd-AFC4-6F175D3DCCD1}">
              <a14:hiddenFill xmlns="" xmlns:a14="http://schemas.microsoft.com/office/drawing/2010/main">
                <a:solidFill>
                  <a:srgbClr val="FFFFFF"/>
                </a:solidFill>
              </a14:hiddenFill>
            </a:ext>
          </a:extLst>
        </p:spPr>
      </p:pic>
      <p:pic>
        <p:nvPicPr>
          <p:cNvPr id="11" name="Picture 2"/>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rot="2867141">
            <a:off x="1109241" y="3878367"/>
            <a:ext cx="457548" cy="457548"/>
          </a:xfrm>
          <a:prstGeom prst="rect">
            <a:avLst/>
          </a:prstGeom>
          <a:noFill/>
          <a:effectLst>
            <a:glow rad="127000">
              <a:schemeClr val="accent1">
                <a:alpha val="0"/>
              </a:schemeClr>
            </a:glow>
            <a:reflection stA="0" endPos="65000" dist="50800" dir="5400000" sy="-100000" algn="bl" rotWithShape="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47645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2013">
  <a:themeElements>
    <a:clrScheme name="ALTEN 2014">
      <a:dk1>
        <a:srgbClr val="000000"/>
      </a:dk1>
      <a:lt1>
        <a:srgbClr val="FFFFFF"/>
      </a:lt1>
      <a:dk2>
        <a:srgbClr val="9C9E9F"/>
      </a:dk2>
      <a:lt2>
        <a:srgbClr val="6E706D"/>
      </a:lt2>
      <a:accent1>
        <a:srgbClr val="3F9DBE"/>
      </a:accent1>
      <a:accent2>
        <a:srgbClr val="9DD6E8"/>
      </a:accent2>
      <a:accent3>
        <a:srgbClr val="DBF2F7"/>
      </a:accent3>
      <a:accent4>
        <a:srgbClr val="1C9C2E"/>
      </a:accent4>
      <a:accent5>
        <a:srgbClr val="58D259"/>
      </a:accent5>
      <a:accent6>
        <a:srgbClr val="FEEF2A"/>
      </a:accent6>
      <a:hlink>
        <a:srgbClr val="43B4DB"/>
      </a:hlink>
      <a:folHlink>
        <a:srgbClr val="3F9DBE"/>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6E706D"/>
        </a:lt2>
        <a:accent1>
          <a:srgbClr val="F9E300"/>
        </a:accent1>
        <a:accent2>
          <a:srgbClr val="9C9E9F"/>
        </a:accent2>
        <a:accent3>
          <a:srgbClr val="FFFFFF"/>
        </a:accent3>
        <a:accent4>
          <a:srgbClr val="000000"/>
        </a:accent4>
        <a:accent5>
          <a:srgbClr val="FBEFAA"/>
        </a:accent5>
        <a:accent6>
          <a:srgbClr val="8D8F90"/>
        </a:accent6>
        <a:hlink>
          <a:srgbClr val="B1B3B4"/>
        </a:hlink>
        <a:folHlink>
          <a:srgbClr val="C5C7C8"/>
        </a:folHlink>
      </a:clrScheme>
      <a:clrMap bg1="lt1" tx1="dk1" bg2="lt2" tx2="dk2" accent1="accent1" accent2="accent2" accent3="accent3" accent4="accent4" accent5="accent5" accent6="accent6" hlink="hlink" folHlink="folHlink"/>
    </a:extraClrScheme>
    <a:extraClrScheme>
      <a:clrScheme name="Standarddesign 14">
        <a:dk1>
          <a:srgbClr val="FFFF00"/>
        </a:dk1>
        <a:lt1>
          <a:srgbClr val="FFFFFF"/>
        </a:lt1>
        <a:dk2>
          <a:srgbClr val="9C9E9F"/>
        </a:dk2>
        <a:lt2>
          <a:srgbClr val="6E706D"/>
        </a:lt2>
        <a:accent1>
          <a:srgbClr val="B1B3B4"/>
        </a:accent1>
        <a:accent2>
          <a:srgbClr val="C5C7C8"/>
        </a:accent2>
        <a:accent3>
          <a:srgbClr val="FFFFFF"/>
        </a:accent3>
        <a:accent4>
          <a:srgbClr val="DADA00"/>
        </a:accent4>
        <a:accent5>
          <a:srgbClr val="D5D6D6"/>
        </a:accent5>
        <a:accent6>
          <a:srgbClr val="B2B4B5"/>
        </a:accent6>
        <a:hlink>
          <a:srgbClr val="D9DADB"/>
        </a:hlink>
        <a:folHlink>
          <a:srgbClr val="ECECED"/>
        </a:folHlink>
      </a:clrScheme>
      <a:clrMap bg1="lt1" tx1="dk1" bg2="lt2" tx2="dk2" accent1="accent1" accent2="accent2" accent3="accent3" accent4="accent4" accent5="accent5" accent6="accent6" hlink="hlink" folHlink="folHlink"/>
    </a:extraClrScheme>
    <a:extraClrScheme>
      <a:clrScheme name="Standarddesign 15">
        <a:dk1>
          <a:srgbClr val="000000"/>
        </a:dk1>
        <a:lt1>
          <a:srgbClr val="FFFFFF"/>
        </a:lt1>
        <a:dk2>
          <a:srgbClr val="9C9E9F"/>
        </a:dk2>
        <a:lt2>
          <a:srgbClr val="6E706D"/>
        </a:lt2>
        <a:accent1>
          <a:srgbClr val="B1B3B4"/>
        </a:accent1>
        <a:accent2>
          <a:srgbClr val="C5C7C8"/>
        </a:accent2>
        <a:accent3>
          <a:srgbClr val="FFFFFF"/>
        </a:accent3>
        <a:accent4>
          <a:srgbClr val="000000"/>
        </a:accent4>
        <a:accent5>
          <a:srgbClr val="D5D6D6"/>
        </a:accent5>
        <a:accent6>
          <a:srgbClr val="B2B4B5"/>
        </a:accent6>
        <a:hlink>
          <a:srgbClr val="D9DADB"/>
        </a:hlink>
        <a:folHlink>
          <a:srgbClr val="ECECED"/>
        </a:folHlink>
      </a:clrScheme>
      <a:clrMap bg1="lt1" tx1="dk1" bg2="lt2" tx2="dk2" accent1="accent1" accent2="accent2" accent3="accent3" accent4="accent4" accent5="accent5" accent6="accent6" hlink="hlink" folHlink="folHlink"/>
    </a:extraClrScheme>
    <a:extraClrScheme>
      <a:clrScheme name="Standarddesign 16">
        <a:dk1>
          <a:srgbClr val="000000"/>
        </a:dk1>
        <a:lt1>
          <a:srgbClr val="FFFFFF"/>
        </a:lt1>
        <a:dk2>
          <a:srgbClr val="9C9E9F"/>
        </a:dk2>
        <a:lt2>
          <a:srgbClr val="6E706D"/>
        </a:lt2>
        <a:accent1>
          <a:srgbClr val="B1B3B4"/>
        </a:accent1>
        <a:accent2>
          <a:srgbClr val="C5C7C8"/>
        </a:accent2>
        <a:accent3>
          <a:srgbClr val="FFFFFF"/>
        </a:accent3>
        <a:accent4>
          <a:srgbClr val="000000"/>
        </a:accent4>
        <a:accent5>
          <a:srgbClr val="D5D6D6"/>
        </a:accent5>
        <a:accent6>
          <a:srgbClr val="B2B4B5"/>
        </a:accent6>
        <a:hlink>
          <a:srgbClr val="D9DADB"/>
        </a:hlink>
        <a:folHlink>
          <a:srgbClr val="F9E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Master">
  <a:themeElements>
    <a:clrScheme name="Couleurs charte ALTEN">
      <a:dk1>
        <a:srgbClr val="000000"/>
      </a:dk1>
      <a:lt1>
        <a:srgbClr val="FFFFFF"/>
      </a:lt1>
      <a:dk2>
        <a:srgbClr val="9C9E9F"/>
      </a:dk2>
      <a:lt2>
        <a:srgbClr val="6E706D"/>
      </a:lt2>
      <a:accent1>
        <a:srgbClr val="008BD2"/>
      </a:accent1>
      <a:accent2>
        <a:srgbClr val="E30613"/>
      </a:accent2>
      <a:accent3>
        <a:srgbClr val="FFDD00"/>
      </a:accent3>
      <a:accent4>
        <a:srgbClr val="82A3B5"/>
      </a:accent4>
      <a:accent5>
        <a:srgbClr val="000000"/>
      </a:accent5>
      <a:accent6>
        <a:srgbClr val="B1B3B4"/>
      </a:accent6>
      <a:hlink>
        <a:srgbClr val="43B4DB"/>
      </a:hlink>
      <a:folHlink>
        <a:srgbClr val="3F9DBE"/>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b="1" dirty="0" smtClean="0">
            <a:solidFill>
              <a:srgbClr val="FF0000"/>
            </a:solidFill>
            <a:latin typeface="Calibri" pitchFamily="34" charset="0"/>
            <a:cs typeface="Calibri" pitchFamily="34" charset="0"/>
          </a:defRPr>
        </a:defPPr>
      </a:lstStyle>
    </a:tx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nutzerdefiniertes Design 13">
        <a:dk1>
          <a:srgbClr val="000000"/>
        </a:dk1>
        <a:lt1>
          <a:srgbClr val="FFFFFF"/>
        </a:lt1>
        <a:dk2>
          <a:srgbClr val="9C9E9F"/>
        </a:dk2>
        <a:lt2>
          <a:srgbClr val="6E706D"/>
        </a:lt2>
        <a:accent1>
          <a:srgbClr val="B1B3B4"/>
        </a:accent1>
        <a:accent2>
          <a:srgbClr val="C5C7C8"/>
        </a:accent2>
        <a:accent3>
          <a:srgbClr val="FFFFFF"/>
        </a:accent3>
        <a:accent4>
          <a:srgbClr val="000000"/>
        </a:accent4>
        <a:accent5>
          <a:srgbClr val="D5D6D6"/>
        </a:accent5>
        <a:accent6>
          <a:srgbClr val="B2B4B5"/>
        </a:accent6>
        <a:hlink>
          <a:srgbClr val="D9DADB"/>
        </a:hlink>
        <a:folHlink>
          <a:srgbClr val="F9E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eption verticale">
  <a:themeElements>
    <a:clrScheme name="Personnalisée 9">
      <a:dk1>
        <a:srgbClr val="262626"/>
      </a:dk1>
      <a:lt1>
        <a:srgbClr val="FFFFFF"/>
      </a:lt1>
      <a:dk2>
        <a:srgbClr val="9E9E9E"/>
      </a:dk2>
      <a:lt2>
        <a:srgbClr val="6E706D"/>
      </a:lt2>
      <a:accent1>
        <a:srgbClr val="3F9DBE"/>
      </a:accent1>
      <a:accent2>
        <a:srgbClr val="9DD6E8"/>
      </a:accent2>
      <a:accent3>
        <a:srgbClr val="DBF2F7"/>
      </a:accent3>
      <a:accent4>
        <a:srgbClr val="1C9C2E"/>
      </a:accent4>
      <a:accent5>
        <a:srgbClr val="58D259"/>
      </a:accent5>
      <a:accent6>
        <a:srgbClr val="FEEF2A"/>
      </a:accent6>
      <a:hlink>
        <a:srgbClr val="43B4DB"/>
      </a:hlink>
      <a:folHlink>
        <a:srgbClr val="3F9DBE"/>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A19F4DF63B89B4B8FC15915A6FF1B9D" ma:contentTypeVersion="0" ma:contentTypeDescription="Create a new document." ma:contentTypeScope="" ma:versionID="2d6f4b4afd10b8a34f75ac462736b2b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9639411-6B9C-494E-B19D-EA9687957B9C}">
  <ds:schemaRefs>
    <ds:schemaRef ds:uri="http://schemas.openxmlformats.org/package/2006/metadata/core-properties"/>
    <ds:schemaRef ds:uri="http://purl.org/dc/terms/"/>
    <ds:schemaRef ds:uri="http://www.w3.org/XML/1998/namespace"/>
    <ds:schemaRef ds:uri="http://purl.org/dc/elements/1.1/"/>
    <ds:schemaRef ds:uri="http://schemas.microsoft.com/office/2006/metadata/properties"/>
    <ds:schemaRef ds:uri="http://purl.org/dc/dcmitype/"/>
    <ds:schemaRef ds:uri="http://schemas.microsoft.com/office/2006/documentManagement/types"/>
  </ds:schemaRefs>
</ds:datastoreItem>
</file>

<file path=customXml/itemProps2.xml><?xml version="1.0" encoding="utf-8"?>
<ds:datastoreItem xmlns:ds="http://schemas.openxmlformats.org/officeDocument/2006/customXml" ds:itemID="{725E7516-155D-4B08-AE6F-F15BCF91DABC}">
  <ds:schemaRefs>
    <ds:schemaRef ds:uri="http://schemas.microsoft.com/sharepoint/v3/contenttype/forms"/>
  </ds:schemaRefs>
</ds:datastoreItem>
</file>

<file path=customXml/itemProps3.xml><?xml version="1.0" encoding="utf-8"?>
<ds:datastoreItem xmlns:ds="http://schemas.openxmlformats.org/officeDocument/2006/customXml" ds:itemID="{81A71A02-5DFA-438F-BDBB-63B0928DA05F}">
  <ds:schemaRefs>
    <ds:schemaRef ds:uri="http://schemas.microsoft.com/office/2006/metadata/longProperties"/>
  </ds:schemaRefs>
</ds:datastoreItem>
</file>

<file path=customXml/itemProps4.xml><?xml version="1.0" encoding="utf-8"?>
<ds:datastoreItem xmlns:ds="http://schemas.openxmlformats.org/officeDocument/2006/customXml" ds:itemID="{3CDF17EF-ACAF-46FC-9C05-24DBC3F61A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template-2013.potx</Template>
  <TotalTime>41769</TotalTime>
  <Words>2262</Words>
  <Application>Microsoft Office PowerPoint</Application>
  <PresentationFormat>Affichage à l'écran (4:3)</PresentationFormat>
  <Paragraphs>779</Paragraphs>
  <Slides>35</Slides>
  <Notes>7</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35</vt:i4>
      </vt:variant>
    </vt:vector>
  </HeadingPairs>
  <TitlesOfParts>
    <vt:vector size="44" baseType="lpstr">
      <vt:lpstr>ＭＳ Ｐゴシック</vt:lpstr>
      <vt:lpstr>Arial</vt:lpstr>
      <vt:lpstr>Calibri</vt:lpstr>
      <vt:lpstr>Century Gothic</vt:lpstr>
      <vt:lpstr>Times New Roman</vt:lpstr>
      <vt:lpstr>Wingdings</vt:lpstr>
      <vt:lpstr>template-2013</vt:lpstr>
      <vt:lpstr>Slide-Master</vt:lpstr>
      <vt:lpstr>Conception verticale</vt:lpstr>
      <vt:lpstr>2017 First Half Results</vt:lpstr>
      <vt:lpstr>Présentation PowerPoint</vt:lpstr>
      <vt:lpstr>Présentation PowerPoint</vt:lpstr>
      <vt:lpstr>ALTEN,  Leader in Engineering and Technology Consulting (ETC) </vt:lpstr>
      <vt:lpstr>23,200 engineers in more than 20 countries including 55% overseas</vt:lpstr>
      <vt:lpstr>Présentation PowerPoint</vt:lpstr>
      <vt:lpstr>Our markets</vt:lpstr>
      <vt:lpstr>Our markets</vt:lpstr>
      <vt:lpstr>Présentation PowerPoint</vt:lpstr>
      <vt:lpstr>Shareholding as at 12 September 2017</vt:lpstr>
      <vt:lpstr>2017 First Half Results</vt:lpstr>
      <vt:lpstr>Accelerated international growth</vt:lpstr>
      <vt:lpstr>Activity growth - GROUP</vt:lpstr>
      <vt:lpstr>Activity growth - FRANCE</vt:lpstr>
      <vt:lpstr>Activity growth - INTERNATIONAL</vt:lpstr>
      <vt:lpstr>Organic growth in first half 2017</vt:lpstr>
      <vt:lpstr>Consolidated turnover by geographic region  (In €M)</vt:lpstr>
      <vt:lpstr>Condensed income statement</vt:lpstr>
      <vt:lpstr>Présentation PowerPoint</vt:lpstr>
      <vt:lpstr>Condensed income statement by region</vt:lpstr>
      <vt:lpstr>A solid financial structure</vt:lpstr>
      <vt:lpstr>Présentation PowerPoint</vt:lpstr>
      <vt:lpstr>Analysis of free cash flow</vt:lpstr>
      <vt:lpstr>Présentation PowerPoint</vt:lpstr>
      <vt:lpstr>Summary</vt:lpstr>
      <vt:lpstr>Growth strategy</vt:lpstr>
      <vt:lpstr>Strategy for the next three years</vt:lpstr>
      <vt:lpstr>Présentation PowerPoint</vt:lpstr>
      <vt:lpstr>Présentation PowerPoint</vt:lpstr>
      <vt:lpstr>APPENDICES</vt:lpstr>
      <vt:lpstr>Balance sheet – assets (in thousand of euros)</vt:lpstr>
      <vt:lpstr>Balance sheet – liabilities (in thousand of euros)</vt:lpstr>
      <vt:lpstr>Income statement (in thousand of euros)</vt:lpstr>
      <vt:lpstr>Cash flow statement (in thousand of euros)</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Chiffres 2012</dc:title>
  <dc:creator>ltournier</dc:creator>
  <cp:lastModifiedBy>Cecile BAJSZAK</cp:lastModifiedBy>
  <cp:revision>2820</cp:revision>
  <cp:lastPrinted>2017-09-19T17:31:15Z</cp:lastPrinted>
  <dcterms:created xsi:type="dcterms:W3CDTF">2012-02-17T10:04:07Z</dcterms:created>
  <dcterms:modified xsi:type="dcterms:W3CDTF">2017-09-19T17:31:34Z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